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309" r:id="rId1"/>
  </p:sldMasterIdLst>
  <p:notesMasterIdLst>
    <p:notesMasterId r:id="rId47"/>
  </p:notesMasterIdLst>
  <p:sldIdLst>
    <p:sldId id="256" r:id="rId2"/>
    <p:sldId id="348" r:id="rId3"/>
    <p:sldId id="345" r:id="rId4"/>
    <p:sldId id="343" r:id="rId5"/>
    <p:sldId id="346" r:id="rId6"/>
    <p:sldId id="297" r:id="rId7"/>
    <p:sldId id="304" r:id="rId8"/>
    <p:sldId id="300" r:id="rId9"/>
    <p:sldId id="314" r:id="rId10"/>
    <p:sldId id="365" r:id="rId11"/>
    <p:sldId id="298" r:id="rId12"/>
    <p:sldId id="303" r:id="rId13"/>
    <p:sldId id="353" r:id="rId14"/>
    <p:sldId id="354" r:id="rId15"/>
    <p:sldId id="355" r:id="rId16"/>
    <p:sldId id="366" r:id="rId17"/>
    <p:sldId id="317" r:id="rId18"/>
    <p:sldId id="350" r:id="rId19"/>
    <p:sldId id="351" r:id="rId20"/>
    <p:sldId id="352" r:id="rId21"/>
    <p:sldId id="307" r:id="rId22"/>
    <p:sldId id="318" r:id="rId23"/>
    <p:sldId id="311" r:id="rId24"/>
    <p:sldId id="358" r:id="rId25"/>
    <p:sldId id="359" r:id="rId26"/>
    <p:sldId id="367" r:id="rId27"/>
    <p:sldId id="329" r:id="rId28"/>
    <p:sldId id="308" r:id="rId29"/>
    <p:sldId id="368" r:id="rId30"/>
    <p:sldId id="369" r:id="rId31"/>
    <p:sldId id="370" r:id="rId32"/>
    <p:sldId id="371" r:id="rId33"/>
    <p:sldId id="390" r:id="rId34"/>
    <p:sldId id="374" r:id="rId35"/>
    <p:sldId id="375" r:id="rId36"/>
    <p:sldId id="376" r:id="rId37"/>
    <p:sldId id="378" r:id="rId38"/>
    <p:sldId id="379" r:id="rId39"/>
    <p:sldId id="380" r:id="rId40"/>
    <p:sldId id="381" r:id="rId41"/>
    <p:sldId id="382" r:id="rId42"/>
    <p:sldId id="391" r:id="rId43"/>
    <p:sldId id="383" r:id="rId44"/>
    <p:sldId id="388" r:id="rId45"/>
    <p:sldId id="276" r:id="rId4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91"/>
    <p:restoredTop sz="95982"/>
  </p:normalViewPr>
  <p:slideViewPr>
    <p:cSldViewPr snapToGrid="0" snapToObjects="1">
      <p:cViewPr varScale="1">
        <p:scale>
          <a:sx n="101" d="100"/>
          <a:sy n="101" d="100"/>
        </p:scale>
        <p:origin x="216" y="528"/>
      </p:cViewPr>
      <p:guideLst/>
    </p:cSldViewPr>
  </p:slideViewPr>
  <p:outlineViewPr>
    <p:cViewPr>
      <p:scale>
        <a:sx n="33" d="100"/>
        <a:sy n="33" d="100"/>
      </p:scale>
      <p:origin x="0" y="-80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4BC1F4-0586-D245-BB5A-1DE55BF6E749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BF5ADB-DE5A-EC41-AF89-B3A8DA86840A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tr-TR" sz="1800" b="1" i="1" u="sng" noProof="1">
              <a:solidFill>
                <a:schemeClr val="tx1"/>
              </a:solidFill>
            </a:rPr>
            <a:t>proje önerisi kısımları</a:t>
          </a:r>
        </a:p>
      </dgm:t>
    </dgm:pt>
    <dgm:pt modelId="{A56801E7-AD36-A349-9929-E6944CD58F44}" type="parTrans" cxnId="{608CC49A-5EAC-2A42-83F4-C2E4C3B577BE}">
      <dgm:prSet/>
      <dgm:spPr/>
      <dgm:t>
        <a:bodyPr/>
        <a:lstStyle/>
        <a:p>
          <a:endParaRPr lang="en-US"/>
        </a:p>
      </dgm:t>
    </dgm:pt>
    <dgm:pt modelId="{6BE71AB2-F2FB-A541-AC85-93319F22E7EE}" type="sibTrans" cxnId="{608CC49A-5EAC-2A42-83F4-C2E4C3B577BE}">
      <dgm:prSet/>
      <dgm:spPr/>
      <dgm:t>
        <a:bodyPr/>
        <a:lstStyle/>
        <a:p>
          <a:endParaRPr lang="en-US"/>
        </a:p>
      </dgm:t>
    </dgm:pt>
    <dgm:pt modelId="{686B9D29-7AB7-0D49-AACF-CD5806E00D41}">
      <dgm:prSet phldrT="[Text]" custT="1"/>
      <dgm:spPr>
        <a:solidFill>
          <a:srgbClr val="0070C0"/>
        </a:solidFill>
      </dgm:spPr>
      <dgm:t>
        <a:bodyPr/>
        <a:lstStyle/>
        <a:p>
          <a:r>
            <a:rPr lang="tr-TR" sz="1600" b="1" noProof="1">
              <a:solidFill>
                <a:schemeClr val="accent2">
                  <a:lumMod val="20000"/>
                  <a:lumOff val="80000"/>
                </a:schemeClr>
              </a:solidFill>
            </a:rPr>
            <a:t>yaygın etki</a:t>
          </a:r>
        </a:p>
      </dgm:t>
    </dgm:pt>
    <dgm:pt modelId="{4E4ED2C3-CEAD-5A45-B738-052648A3245F}" type="parTrans" cxnId="{99AD3BC3-0185-C14E-823C-59888D986EC9}">
      <dgm:prSet/>
      <dgm:spPr/>
      <dgm:t>
        <a:bodyPr/>
        <a:lstStyle/>
        <a:p>
          <a:endParaRPr lang="tr-TR" sz="1400" noProof="1"/>
        </a:p>
      </dgm:t>
    </dgm:pt>
    <dgm:pt modelId="{C653009C-046F-8B4D-9529-90ECA082D892}" type="sibTrans" cxnId="{99AD3BC3-0185-C14E-823C-59888D986EC9}">
      <dgm:prSet/>
      <dgm:spPr/>
      <dgm:t>
        <a:bodyPr/>
        <a:lstStyle/>
        <a:p>
          <a:endParaRPr lang="en-US"/>
        </a:p>
      </dgm:t>
    </dgm:pt>
    <dgm:pt modelId="{C2819E9B-DCFF-8849-A9D3-7063972AB235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tr-TR" sz="1600" b="1" noProof="1">
              <a:solidFill>
                <a:schemeClr val="accent2">
                  <a:lumMod val="20000"/>
                  <a:lumOff val="80000"/>
                </a:schemeClr>
              </a:solidFill>
            </a:rPr>
            <a:t>özgün değer</a:t>
          </a:r>
        </a:p>
      </dgm:t>
    </dgm:pt>
    <dgm:pt modelId="{A2DABD4E-6A88-F64C-8C5B-8453B49F2087}" type="parTrans" cxnId="{E5F860C4-76A0-1A4A-9C3F-438779127B05}">
      <dgm:prSet/>
      <dgm:spPr/>
      <dgm:t>
        <a:bodyPr/>
        <a:lstStyle/>
        <a:p>
          <a:endParaRPr lang="tr-TR" sz="1400" noProof="1"/>
        </a:p>
      </dgm:t>
    </dgm:pt>
    <dgm:pt modelId="{B8EC8B33-1B88-DD42-B184-09967191D87A}" type="sibTrans" cxnId="{E5F860C4-76A0-1A4A-9C3F-438779127B05}">
      <dgm:prSet/>
      <dgm:spPr/>
      <dgm:t>
        <a:bodyPr/>
        <a:lstStyle/>
        <a:p>
          <a:endParaRPr lang="en-US"/>
        </a:p>
      </dgm:t>
    </dgm:pt>
    <dgm:pt modelId="{3A022D01-6426-6449-8BD8-E770EFB264AF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600" b="1" noProof="1">
              <a:solidFill>
                <a:schemeClr val="accent2">
                  <a:lumMod val="20000"/>
                  <a:lumOff val="80000"/>
                </a:schemeClr>
              </a:solidFill>
            </a:rPr>
            <a:t>yöntem</a:t>
          </a:r>
        </a:p>
      </dgm:t>
    </dgm:pt>
    <dgm:pt modelId="{F0BB58CC-6B0B-804B-B0D5-ED72CA140768}" type="parTrans" cxnId="{89095E58-7CDF-1240-9B0C-C02A5AF1F3CB}">
      <dgm:prSet/>
      <dgm:spPr/>
      <dgm:t>
        <a:bodyPr/>
        <a:lstStyle/>
        <a:p>
          <a:endParaRPr lang="tr-TR" sz="1400" noProof="1"/>
        </a:p>
      </dgm:t>
    </dgm:pt>
    <dgm:pt modelId="{FE013DE7-F497-8844-90B2-BEB026F09644}" type="sibTrans" cxnId="{89095E58-7CDF-1240-9B0C-C02A5AF1F3CB}">
      <dgm:prSet/>
      <dgm:spPr/>
      <dgm:t>
        <a:bodyPr/>
        <a:lstStyle/>
        <a:p>
          <a:endParaRPr lang="en-US"/>
        </a:p>
      </dgm:t>
    </dgm:pt>
    <dgm:pt modelId="{3D5F5503-990D-7943-9D82-E3D08829295B}">
      <dgm:prSet custT="1"/>
      <dgm:spPr/>
      <dgm:t>
        <a:bodyPr/>
        <a:lstStyle/>
        <a:p>
          <a:r>
            <a:rPr lang="en-US" sz="1600" noProof="1"/>
            <a:t>proje yönetimi</a:t>
          </a:r>
        </a:p>
      </dgm:t>
    </dgm:pt>
    <dgm:pt modelId="{980A552A-AACE-0C43-8829-7F757EAE36F7}" type="parTrans" cxnId="{A50D7D12-33B1-B648-9A38-D9E4021DBDD2}">
      <dgm:prSet/>
      <dgm:spPr/>
      <dgm:t>
        <a:bodyPr/>
        <a:lstStyle/>
        <a:p>
          <a:endParaRPr lang="en-US"/>
        </a:p>
      </dgm:t>
    </dgm:pt>
    <dgm:pt modelId="{5E88D1A0-CB71-ED45-A249-43DB11C4AA75}" type="sibTrans" cxnId="{A50D7D12-33B1-B648-9A38-D9E4021DBDD2}">
      <dgm:prSet/>
      <dgm:spPr/>
      <dgm:t>
        <a:bodyPr/>
        <a:lstStyle/>
        <a:p>
          <a:endParaRPr lang="en-US"/>
        </a:p>
      </dgm:t>
    </dgm:pt>
    <dgm:pt modelId="{7CB78A23-E1F3-0644-971C-EBFFB75B47E2}" type="pres">
      <dgm:prSet presAssocID="{6C4BC1F4-0586-D245-BB5A-1DE55BF6E749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7C41B2C3-1E52-A04F-9FF8-AA7A47829F30}" type="pres">
      <dgm:prSet presAssocID="{34BF5ADB-DE5A-EC41-AF89-B3A8DA86840A}" presName="singleCycle" presStyleCnt="0"/>
      <dgm:spPr/>
    </dgm:pt>
    <dgm:pt modelId="{55C05D7C-0387-384C-8B25-9EB070A230C4}" type="pres">
      <dgm:prSet presAssocID="{34BF5ADB-DE5A-EC41-AF89-B3A8DA86840A}" presName="singleCenter" presStyleLbl="node1" presStyleIdx="0" presStyleCnt="5" custScaleX="137555" custLinFactNeighborY="-1685">
        <dgm:presLayoutVars>
          <dgm:chMax val="7"/>
          <dgm:chPref val="7"/>
        </dgm:presLayoutVars>
      </dgm:prSet>
      <dgm:spPr/>
    </dgm:pt>
    <dgm:pt modelId="{7B759B1A-639B-A14C-BD74-1C73B596CE56}" type="pres">
      <dgm:prSet presAssocID="{A2DABD4E-6A88-F64C-8C5B-8453B49F2087}" presName="Name56" presStyleLbl="parChTrans1D2" presStyleIdx="0" presStyleCnt="4"/>
      <dgm:spPr/>
    </dgm:pt>
    <dgm:pt modelId="{C84F9BCA-3F2C-2141-AB64-72BC1AFE3CFB}" type="pres">
      <dgm:prSet presAssocID="{C2819E9B-DCFF-8849-A9D3-7063972AB235}" presName="text0" presStyleLbl="node1" presStyleIdx="1" presStyleCnt="5" custRadScaleRad="108675" custRadScaleInc="-153956">
        <dgm:presLayoutVars>
          <dgm:bulletEnabled val="1"/>
        </dgm:presLayoutVars>
      </dgm:prSet>
      <dgm:spPr/>
    </dgm:pt>
    <dgm:pt modelId="{DA05F766-19D4-534A-B46C-D56F9F450C86}" type="pres">
      <dgm:prSet presAssocID="{4E4ED2C3-CEAD-5A45-B738-052648A3245F}" presName="Name56" presStyleLbl="parChTrans1D2" presStyleIdx="1" presStyleCnt="4"/>
      <dgm:spPr/>
    </dgm:pt>
    <dgm:pt modelId="{FB81CC4B-4727-0E43-A4B4-07CF68EC6BAA}" type="pres">
      <dgm:prSet presAssocID="{686B9D29-7AB7-0D49-AACF-CD5806E00D41}" presName="text0" presStyleLbl="node1" presStyleIdx="2" presStyleCnt="5" custRadScaleRad="97208" custRadScaleInc="98192">
        <dgm:presLayoutVars>
          <dgm:bulletEnabled val="1"/>
        </dgm:presLayoutVars>
      </dgm:prSet>
      <dgm:spPr/>
    </dgm:pt>
    <dgm:pt modelId="{FE363812-C34E-B841-96CC-8578ECABEA15}" type="pres">
      <dgm:prSet presAssocID="{980A552A-AACE-0C43-8829-7F757EAE36F7}" presName="Name56" presStyleLbl="parChTrans1D2" presStyleIdx="2" presStyleCnt="4"/>
      <dgm:spPr/>
    </dgm:pt>
    <dgm:pt modelId="{D94581E8-3B2E-5C4B-9908-5F5EBC43718F}" type="pres">
      <dgm:prSet presAssocID="{3D5F5503-990D-7943-9D82-E3D08829295B}" presName="text0" presStyleLbl="node1" presStyleIdx="3" presStyleCnt="5" custRadScaleRad="102516" custRadScaleInc="106729">
        <dgm:presLayoutVars>
          <dgm:bulletEnabled val="1"/>
        </dgm:presLayoutVars>
      </dgm:prSet>
      <dgm:spPr/>
    </dgm:pt>
    <dgm:pt modelId="{D47DC362-2A4B-CC4E-A17E-F30917DBB1F6}" type="pres">
      <dgm:prSet presAssocID="{F0BB58CC-6B0B-804B-B0D5-ED72CA140768}" presName="Name56" presStyleLbl="parChTrans1D2" presStyleIdx="3" presStyleCnt="4"/>
      <dgm:spPr/>
    </dgm:pt>
    <dgm:pt modelId="{129AA5A3-396B-8F4B-8EFE-E1BA94FBA345}" type="pres">
      <dgm:prSet presAssocID="{3A022D01-6426-6449-8BD8-E770EFB264AF}" presName="text0" presStyleLbl="node1" presStyleIdx="4" presStyleCnt="5" custRadScaleRad="106685" custRadScaleInc="353056">
        <dgm:presLayoutVars>
          <dgm:bulletEnabled val="1"/>
        </dgm:presLayoutVars>
      </dgm:prSet>
      <dgm:spPr/>
    </dgm:pt>
  </dgm:ptLst>
  <dgm:cxnLst>
    <dgm:cxn modelId="{70623408-743B-144D-88C3-7F29C44F57AC}" type="presOf" srcId="{3A022D01-6426-6449-8BD8-E770EFB264AF}" destId="{129AA5A3-396B-8F4B-8EFE-E1BA94FBA345}" srcOrd="0" destOrd="0" presId="urn:microsoft.com/office/officeart/2008/layout/RadialCluster"/>
    <dgm:cxn modelId="{0C20750A-C19F-5643-A7C0-05068067E160}" type="presOf" srcId="{6C4BC1F4-0586-D245-BB5A-1DE55BF6E749}" destId="{7CB78A23-E1F3-0644-971C-EBFFB75B47E2}" srcOrd="0" destOrd="0" presId="urn:microsoft.com/office/officeart/2008/layout/RadialCluster"/>
    <dgm:cxn modelId="{87321A0F-3D2B-BC41-865A-405AE4D15434}" type="presOf" srcId="{686B9D29-7AB7-0D49-AACF-CD5806E00D41}" destId="{FB81CC4B-4727-0E43-A4B4-07CF68EC6BAA}" srcOrd="0" destOrd="0" presId="urn:microsoft.com/office/officeart/2008/layout/RadialCluster"/>
    <dgm:cxn modelId="{B5CAB30F-5683-B44E-BBB1-59F48CCB5319}" type="presOf" srcId="{F0BB58CC-6B0B-804B-B0D5-ED72CA140768}" destId="{D47DC362-2A4B-CC4E-A17E-F30917DBB1F6}" srcOrd="0" destOrd="0" presId="urn:microsoft.com/office/officeart/2008/layout/RadialCluster"/>
    <dgm:cxn modelId="{A50D7D12-33B1-B648-9A38-D9E4021DBDD2}" srcId="{34BF5ADB-DE5A-EC41-AF89-B3A8DA86840A}" destId="{3D5F5503-990D-7943-9D82-E3D08829295B}" srcOrd="2" destOrd="0" parTransId="{980A552A-AACE-0C43-8829-7F757EAE36F7}" sibTransId="{5E88D1A0-CB71-ED45-A249-43DB11C4AA75}"/>
    <dgm:cxn modelId="{C5BA961E-EF2D-0548-A501-94F1F10F7B01}" type="presOf" srcId="{34BF5ADB-DE5A-EC41-AF89-B3A8DA86840A}" destId="{55C05D7C-0387-384C-8B25-9EB070A230C4}" srcOrd="0" destOrd="0" presId="urn:microsoft.com/office/officeart/2008/layout/RadialCluster"/>
    <dgm:cxn modelId="{2A6C892A-669D-B34A-8235-6E23DDFA724E}" type="presOf" srcId="{4E4ED2C3-CEAD-5A45-B738-052648A3245F}" destId="{DA05F766-19D4-534A-B46C-D56F9F450C86}" srcOrd="0" destOrd="0" presId="urn:microsoft.com/office/officeart/2008/layout/RadialCluster"/>
    <dgm:cxn modelId="{89095E58-7CDF-1240-9B0C-C02A5AF1F3CB}" srcId="{34BF5ADB-DE5A-EC41-AF89-B3A8DA86840A}" destId="{3A022D01-6426-6449-8BD8-E770EFB264AF}" srcOrd="3" destOrd="0" parTransId="{F0BB58CC-6B0B-804B-B0D5-ED72CA140768}" sibTransId="{FE013DE7-F497-8844-90B2-BEB026F09644}"/>
    <dgm:cxn modelId="{F6CBF17D-60DB-1B42-9613-A9898B4C52BC}" type="presOf" srcId="{980A552A-AACE-0C43-8829-7F757EAE36F7}" destId="{FE363812-C34E-B841-96CC-8578ECABEA15}" srcOrd="0" destOrd="0" presId="urn:microsoft.com/office/officeart/2008/layout/RadialCluster"/>
    <dgm:cxn modelId="{D71C6384-453B-FD48-AE39-A99E696C62ED}" type="presOf" srcId="{C2819E9B-DCFF-8849-A9D3-7063972AB235}" destId="{C84F9BCA-3F2C-2141-AB64-72BC1AFE3CFB}" srcOrd="0" destOrd="0" presId="urn:microsoft.com/office/officeart/2008/layout/RadialCluster"/>
    <dgm:cxn modelId="{608CC49A-5EAC-2A42-83F4-C2E4C3B577BE}" srcId="{6C4BC1F4-0586-D245-BB5A-1DE55BF6E749}" destId="{34BF5ADB-DE5A-EC41-AF89-B3A8DA86840A}" srcOrd="0" destOrd="0" parTransId="{A56801E7-AD36-A349-9929-E6944CD58F44}" sibTransId="{6BE71AB2-F2FB-A541-AC85-93319F22E7EE}"/>
    <dgm:cxn modelId="{99AD3BC3-0185-C14E-823C-59888D986EC9}" srcId="{34BF5ADB-DE5A-EC41-AF89-B3A8DA86840A}" destId="{686B9D29-7AB7-0D49-AACF-CD5806E00D41}" srcOrd="1" destOrd="0" parTransId="{4E4ED2C3-CEAD-5A45-B738-052648A3245F}" sibTransId="{C653009C-046F-8B4D-9529-90ECA082D892}"/>
    <dgm:cxn modelId="{E5F860C4-76A0-1A4A-9C3F-438779127B05}" srcId="{34BF5ADB-DE5A-EC41-AF89-B3A8DA86840A}" destId="{C2819E9B-DCFF-8849-A9D3-7063972AB235}" srcOrd="0" destOrd="0" parTransId="{A2DABD4E-6A88-F64C-8C5B-8453B49F2087}" sibTransId="{B8EC8B33-1B88-DD42-B184-09967191D87A}"/>
    <dgm:cxn modelId="{AD12EECF-1383-3E40-B44C-1F7E4E3E6E6E}" type="presOf" srcId="{A2DABD4E-6A88-F64C-8C5B-8453B49F2087}" destId="{7B759B1A-639B-A14C-BD74-1C73B596CE56}" srcOrd="0" destOrd="0" presId="urn:microsoft.com/office/officeart/2008/layout/RadialCluster"/>
    <dgm:cxn modelId="{09F5C6E0-AEDF-4241-9564-C2C87BE34147}" type="presOf" srcId="{3D5F5503-990D-7943-9D82-E3D08829295B}" destId="{D94581E8-3B2E-5C4B-9908-5F5EBC43718F}" srcOrd="0" destOrd="0" presId="urn:microsoft.com/office/officeart/2008/layout/RadialCluster"/>
    <dgm:cxn modelId="{5B217BFF-D1D3-B54E-B0DC-35CB05BB45B9}" type="presParOf" srcId="{7CB78A23-E1F3-0644-971C-EBFFB75B47E2}" destId="{7C41B2C3-1E52-A04F-9FF8-AA7A47829F30}" srcOrd="0" destOrd="0" presId="urn:microsoft.com/office/officeart/2008/layout/RadialCluster"/>
    <dgm:cxn modelId="{EE9A97FB-269C-4A4A-92B2-DA2C8D3188E2}" type="presParOf" srcId="{7C41B2C3-1E52-A04F-9FF8-AA7A47829F30}" destId="{55C05D7C-0387-384C-8B25-9EB070A230C4}" srcOrd="0" destOrd="0" presId="urn:microsoft.com/office/officeart/2008/layout/RadialCluster"/>
    <dgm:cxn modelId="{A004BB36-CC50-0F44-B63C-D7F5CF155666}" type="presParOf" srcId="{7C41B2C3-1E52-A04F-9FF8-AA7A47829F30}" destId="{7B759B1A-639B-A14C-BD74-1C73B596CE56}" srcOrd="1" destOrd="0" presId="urn:microsoft.com/office/officeart/2008/layout/RadialCluster"/>
    <dgm:cxn modelId="{BA11B09F-B328-A540-AF43-B52F390CDE8D}" type="presParOf" srcId="{7C41B2C3-1E52-A04F-9FF8-AA7A47829F30}" destId="{C84F9BCA-3F2C-2141-AB64-72BC1AFE3CFB}" srcOrd="2" destOrd="0" presId="urn:microsoft.com/office/officeart/2008/layout/RadialCluster"/>
    <dgm:cxn modelId="{586A32B7-7464-0D47-869F-D2217D29A0FE}" type="presParOf" srcId="{7C41B2C3-1E52-A04F-9FF8-AA7A47829F30}" destId="{DA05F766-19D4-534A-B46C-D56F9F450C86}" srcOrd="3" destOrd="0" presId="urn:microsoft.com/office/officeart/2008/layout/RadialCluster"/>
    <dgm:cxn modelId="{3FFF5D5C-750A-F64F-BC7F-7E46A7EA95CC}" type="presParOf" srcId="{7C41B2C3-1E52-A04F-9FF8-AA7A47829F30}" destId="{FB81CC4B-4727-0E43-A4B4-07CF68EC6BAA}" srcOrd="4" destOrd="0" presId="urn:microsoft.com/office/officeart/2008/layout/RadialCluster"/>
    <dgm:cxn modelId="{4566783C-BD77-CF4E-8FAC-BE96E3153F07}" type="presParOf" srcId="{7C41B2C3-1E52-A04F-9FF8-AA7A47829F30}" destId="{FE363812-C34E-B841-96CC-8578ECABEA15}" srcOrd="5" destOrd="0" presId="urn:microsoft.com/office/officeart/2008/layout/RadialCluster"/>
    <dgm:cxn modelId="{163D1574-2AED-2C4F-82D6-5325C5416690}" type="presParOf" srcId="{7C41B2C3-1E52-A04F-9FF8-AA7A47829F30}" destId="{D94581E8-3B2E-5C4B-9908-5F5EBC43718F}" srcOrd="6" destOrd="0" presId="urn:microsoft.com/office/officeart/2008/layout/RadialCluster"/>
    <dgm:cxn modelId="{5DA02784-C637-D146-8A16-61B21438B42D}" type="presParOf" srcId="{7C41B2C3-1E52-A04F-9FF8-AA7A47829F30}" destId="{D47DC362-2A4B-CC4E-A17E-F30917DBB1F6}" srcOrd="7" destOrd="0" presId="urn:microsoft.com/office/officeart/2008/layout/RadialCluster"/>
    <dgm:cxn modelId="{25AFA482-84E7-6A41-BDE3-FA7C9688365F}" type="presParOf" srcId="{7C41B2C3-1E52-A04F-9FF8-AA7A47829F30}" destId="{129AA5A3-396B-8F4B-8EFE-E1BA94FBA345}" srcOrd="8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C05D7C-0387-384C-8B25-9EB070A230C4}">
      <dsp:nvSpPr>
        <dsp:cNvPr id="0" name=""/>
        <dsp:cNvSpPr/>
      </dsp:nvSpPr>
      <dsp:spPr>
        <a:xfrm>
          <a:off x="2585553" y="1904438"/>
          <a:ext cx="2335222" cy="1697664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i="1" u="sng" kern="1200" noProof="1">
              <a:solidFill>
                <a:schemeClr val="tx1"/>
              </a:solidFill>
            </a:rPr>
            <a:t>proje önerisi kısımları</a:t>
          </a:r>
        </a:p>
      </dsp:txBody>
      <dsp:txXfrm>
        <a:off x="2668426" y="1987311"/>
        <a:ext cx="2169476" cy="1531918"/>
      </dsp:txXfrm>
    </dsp:sp>
    <dsp:sp modelId="{7B759B1A-639B-A14C-BD74-1C73B596CE56}">
      <dsp:nvSpPr>
        <dsp:cNvPr id="0" name=""/>
        <dsp:cNvSpPr/>
      </dsp:nvSpPr>
      <dsp:spPr>
        <a:xfrm rot="11942402">
          <a:off x="2008202" y="2253494"/>
          <a:ext cx="59358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93588" y="0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4F9BCA-3F2C-2141-AB64-72BC1AFE3CFB}">
      <dsp:nvSpPr>
        <dsp:cNvPr id="0" name=""/>
        <dsp:cNvSpPr/>
      </dsp:nvSpPr>
      <dsp:spPr>
        <a:xfrm>
          <a:off x="887004" y="1391684"/>
          <a:ext cx="1137435" cy="1137435"/>
        </a:xfrm>
        <a:prstGeom prst="roundRect">
          <a:avLst/>
        </a:prstGeom>
        <a:solidFill>
          <a:schemeClr val="accent2">
            <a:lumMod val="7500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noProof="1">
              <a:solidFill>
                <a:schemeClr val="accent2">
                  <a:lumMod val="20000"/>
                  <a:lumOff val="80000"/>
                </a:schemeClr>
              </a:solidFill>
            </a:rPr>
            <a:t>özgün değer</a:t>
          </a:r>
        </a:p>
      </dsp:txBody>
      <dsp:txXfrm>
        <a:off x="942529" y="1447209"/>
        <a:ext cx="1026385" cy="1026385"/>
      </dsp:txXfrm>
    </dsp:sp>
    <dsp:sp modelId="{DA05F766-19D4-534A-B46C-D56F9F450C86}">
      <dsp:nvSpPr>
        <dsp:cNvPr id="0" name=""/>
        <dsp:cNvSpPr/>
      </dsp:nvSpPr>
      <dsp:spPr>
        <a:xfrm rot="2734612">
          <a:off x="4545160" y="3697107"/>
          <a:ext cx="26604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6048" y="0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81CC4B-4727-0E43-A4B4-07CF68EC6BAA}">
      <dsp:nvSpPr>
        <dsp:cNvPr id="0" name=""/>
        <dsp:cNvSpPr/>
      </dsp:nvSpPr>
      <dsp:spPr>
        <a:xfrm>
          <a:off x="4759957" y="3792112"/>
          <a:ext cx="1137435" cy="1137435"/>
        </a:xfrm>
        <a:prstGeom prst="roundRect">
          <a:avLst/>
        </a:prstGeom>
        <a:solidFill>
          <a:srgbClr val="0070C0"/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noProof="1">
              <a:solidFill>
                <a:schemeClr val="accent2">
                  <a:lumMod val="20000"/>
                  <a:lumOff val="80000"/>
                </a:schemeClr>
              </a:solidFill>
            </a:rPr>
            <a:t>yaygın etki</a:t>
          </a:r>
        </a:p>
      </dsp:txBody>
      <dsp:txXfrm>
        <a:off x="4815482" y="3847637"/>
        <a:ext cx="1026385" cy="1026385"/>
      </dsp:txXfrm>
    </dsp:sp>
    <dsp:sp modelId="{FE363812-C34E-B841-96CC-8578ECABEA15}">
      <dsp:nvSpPr>
        <dsp:cNvPr id="0" name=""/>
        <dsp:cNvSpPr/>
      </dsp:nvSpPr>
      <dsp:spPr>
        <a:xfrm rot="8199487">
          <a:off x="2551451" y="3722214"/>
          <a:ext cx="34999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49999" y="0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4581E8-3B2E-5C4B-9908-5F5EBC43718F}">
      <dsp:nvSpPr>
        <dsp:cNvPr id="0" name=""/>
        <dsp:cNvSpPr/>
      </dsp:nvSpPr>
      <dsp:spPr>
        <a:xfrm>
          <a:off x="1461743" y="3810325"/>
          <a:ext cx="1137435" cy="11374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noProof="1"/>
            <a:t>proje yönetimi</a:t>
          </a:r>
        </a:p>
      </dsp:txBody>
      <dsp:txXfrm>
        <a:off x="1517268" y="3865850"/>
        <a:ext cx="1026385" cy="1026385"/>
      </dsp:txXfrm>
    </dsp:sp>
    <dsp:sp modelId="{D47DC362-2A4B-CC4E-A17E-F30917DBB1F6}">
      <dsp:nvSpPr>
        <dsp:cNvPr id="0" name=""/>
        <dsp:cNvSpPr/>
      </dsp:nvSpPr>
      <dsp:spPr>
        <a:xfrm rot="20434943">
          <a:off x="4905307" y="2251277"/>
          <a:ext cx="5438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43894" y="0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9AA5A3-396B-8F4B-8EFE-E1BA94FBA345}">
      <dsp:nvSpPr>
        <dsp:cNvPr id="0" name=""/>
        <dsp:cNvSpPr/>
      </dsp:nvSpPr>
      <dsp:spPr>
        <a:xfrm>
          <a:off x="5433733" y="1391677"/>
          <a:ext cx="1137435" cy="1137435"/>
        </a:xfrm>
        <a:prstGeom prst="roundRect">
          <a:avLst/>
        </a:prstGeom>
        <a:solidFill>
          <a:schemeClr val="bg2">
            <a:lumMod val="5000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noProof="1">
              <a:solidFill>
                <a:schemeClr val="accent2">
                  <a:lumMod val="20000"/>
                  <a:lumOff val="80000"/>
                </a:schemeClr>
              </a:solidFill>
            </a:rPr>
            <a:t>yöntem</a:t>
          </a:r>
        </a:p>
      </dsp:txBody>
      <dsp:txXfrm>
        <a:off x="5489258" y="1447202"/>
        <a:ext cx="1026385" cy="10263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C1EB30B-D5D9-A4B5-62F5-F3E4DD99CE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T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ACC2EE-4465-121B-7790-34FE8E07380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9B93E8C-7D86-F942-8577-1B82DF9D481D}" type="datetimeFigureOut">
              <a:rPr lang="en-TR"/>
              <a:pPr>
                <a:defRPr/>
              </a:pPr>
              <a:t>15.05.2025</a:t>
            </a:fld>
            <a:endParaRPr lang="en-TR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3E40878-77EE-9B2B-5A4B-7B8012E743C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TR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01F4778-4A0F-81E4-FF2C-C0F27F2813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T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445605-2BF5-CFBE-5B72-04AAB636BEE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96F638-3A5C-50B0-9814-17E53D3C05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AB597E4-2020-664B-B3B8-49701DA5770F}" type="slidenum">
              <a:rPr lang="en-TR"/>
              <a:pPr>
                <a:defRPr/>
              </a:pPr>
              <a:t>‹#›</a:t>
            </a:fld>
            <a:endParaRPr lang="en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D00F39E0-F428-E052-954D-48D6DBDCB4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A40801D5-C513-BEFA-EEE7-F6667F237A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TR" altLang="en-TR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1FC53258-B8E3-1747-12D8-D38E54BAB0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fld id="{C79160A3-42D0-8042-9060-05CA030E34D8}" type="slidenum">
              <a:rPr lang="en-TR" altLang="en-TR" smtClean="0"/>
              <a:pPr/>
              <a:t>1</a:t>
            </a:fld>
            <a:endParaRPr lang="en-TR" altLang="en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D389F0F8-AC8A-73F5-4DC5-F1456C2451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544597B2-F714-30B8-6B0D-F9259A51E4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TR" altLang="en-TR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C24361E1-9C7A-9B68-BBF9-B55F096589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fld id="{EC5AD339-9D59-D141-9AD1-ED433907B732}" type="slidenum">
              <a:rPr lang="en-TR" altLang="en-TR" smtClean="0"/>
              <a:pPr/>
              <a:t>9</a:t>
            </a:fld>
            <a:endParaRPr lang="en-TR" altLang="en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>
            <a:extLst>
              <a:ext uri="{FF2B5EF4-FFF2-40B4-BE49-F238E27FC236}">
                <a16:creationId xmlns:a16="http://schemas.microsoft.com/office/drawing/2014/main" id="{05DCB2DD-B6F3-333C-C247-B589E82E278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4" name="Notes Placeholder 2">
            <a:extLst>
              <a:ext uri="{FF2B5EF4-FFF2-40B4-BE49-F238E27FC236}">
                <a16:creationId xmlns:a16="http://schemas.microsoft.com/office/drawing/2014/main" id="{93A8EA93-AE39-A355-2945-0BB7FFDA5C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TR" altLang="en-TR"/>
          </a:p>
        </p:txBody>
      </p:sp>
      <p:sp>
        <p:nvSpPr>
          <p:cNvPr id="33795" name="Slide Number Placeholder 3">
            <a:extLst>
              <a:ext uri="{FF2B5EF4-FFF2-40B4-BE49-F238E27FC236}">
                <a16:creationId xmlns:a16="http://schemas.microsoft.com/office/drawing/2014/main" id="{0A58121D-0EB1-FDD2-3692-670E05A1BB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fld id="{947F8466-89EF-284E-9C97-EE928C7224F7}" type="slidenum">
              <a:rPr lang="en-TR" altLang="en-TR" smtClean="0"/>
              <a:pPr/>
              <a:t>10</a:t>
            </a:fld>
            <a:endParaRPr lang="en-TR" altLang="en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D389F0F8-AC8A-73F5-4DC5-F1456C2451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544597B2-F714-30B8-6B0D-F9259A51E4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TR" altLang="en-TR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C24361E1-9C7A-9B68-BBF9-B55F096589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fld id="{EC5AD339-9D59-D141-9AD1-ED433907B732}" type="slidenum">
              <a:rPr lang="en-TR" altLang="en-TR" smtClean="0"/>
              <a:pPr/>
              <a:t>16</a:t>
            </a:fld>
            <a:endParaRPr lang="en-TR" altLang="en-TR"/>
          </a:p>
        </p:txBody>
      </p:sp>
    </p:spTree>
    <p:extLst>
      <p:ext uri="{BB962C8B-B14F-4D97-AF65-F5344CB8AC3E}">
        <p14:creationId xmlns:p14="http://schemas.microsoft.com/office/powerpoint/2010/main" val="2154533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>
            <a:extLst>
              <a:ext uri="{FF2B5EF4-FFF2-40B4-BE49-F238E27FC236}">
                <a16:creationId xmlns:a16="http://schemas.microsoft.com/office/drawing/2014/main" id="{AC9B2B79-C7A8-CF85-8093-A049E47FCCBE}"/>
              </a:ext>
            </a:extLst>
          </p:cNvPr>
          <p:cNvGrpSpPr>
            <a:grpSpLocks/>
          </p:cNvGrpSpPr>
          <p:nvPr/>
        </p:nvGrpSpPr>
        <p:grpSpPr bwMode="auto">
          <a:xfrm>
            <a:off x="752475" y="744538"/>
            <a:ext cx="10674350" cy="5349875"/>
            <a:chOff x="752858" y="744469"/>
            <a:chExt cx="10674117" cy="5349671"/>
          </a:xfrm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54610B93-98AA-BA29-4E39-E7A0880EA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>
                <a:gd name="T0" fmla="*/ 939679503 w 10000"/>
                <a:gd name="T1" fmla="*/ 0 h 10000"/>
                <a:gd name="T2" fmla="*/ 1072571015 w 10000"/>
                <a:gd name="T3" fmla="*/ 0 h 10000"/>
                <a:gd name="T4" fmla="*/ 1072571015 w 10000"/>
                <a:gd name="T5" fmla="*/ 1943476645 h 10000"/>
                <a:gd name="T6" fmla="*/ 0 w 10000"/>
                <a:gd name="T7" fmla="*/ 1943476645 h 10000"/>
                <a:gd name="T8" fmla="*/ 0 w 10000"/>
                <a:gd name="T9" fmla="*/ 1773616720 h 10000"/>
                <a:gd name="T10" fmla="*/ 939679503 w 10000"/>
                <a:gd name="T11" fmla="*/ 1773811135 h 10000"/>
                <a:gd name="T12" fmla="*/ 939679503 w 10000"/>
                <a:gd name="T13" fmla="*/ 0 h 100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TR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58B2DE20-1646-0BEF-64DB-AD7763CD49A8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>
                <a:gd name="T0" fmla="*/ 939894015 w 10002"/>
                <a:gd name="T1" fmla="*/ 0 h 10000"/>
                <a:gd name="T2" fmla="*/ 1072785528 w 10002"/>
                <a:gd name="T3" fmla="*/ 0 h 10000"/>
                <a:gd name="T4" fmla="*/ 1072785528 w 10002"/>
                <a:gd name="T5" fmla="*/ 1943476645 h 10000"/>
                <a:gd name="T6" fmla="*/ 214513 w 10002"/>
                <a:gd name="T7" fmla="*/ 1943476645 h 10000"/>
                <a:gd name="T8" fmla="*/ 0 w 10002"/>
                <a:gd name="T9" fmla="*/ 1773422306 h 10000"/>
                <a:gd name="T10" fmla="*/ 939894015 w 10002"/>
                <a:gd name="T11" fmla="*/ 1774005549 h 10000"/>
                <a:gd name="T12" fmla="*/ 939894015 w 10002"/>
                <a:gd name="T13" fmla="*/ 0 h 100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TR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A418CFC-E168-45F1-3424-A4BC39F8D3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2475" y="6453188"/>
            <a:ext cx="1608138" cy="40481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862230B-5644-884A-AC78-F3278BEF5CA4}" type="datetimeFigureOut">
              <a:rPr lang="en-TR"/>
              <a:pPr>
                <a:defRPr/>
              </a:pPr>
              <a:t>15.05.2025</a:t>
            </a:fld>
            <a:endParaRPr lang="en-TR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9F81B59-3519-7182-4968-EC884C3DD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84450" y="6453188"/>
            <a:ext cx="7023100" cy="404812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TR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5212B25-E777-6067-AAAB-C5DFB4744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31388" y="6453188"/>
            <a:ext cx="1595437" cy="40481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65A6A4A-29DD-FE4D-B4C6-2DA09EE9858B}" type="slidenum">
              <a:rPr lang="en-TR"/>
              <a:pPr>
                <a:defRPr/>
              </a:pPr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536395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F6EE6A-D983-FEB1-7E86-46D2AF878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D5B11-6307-5F40-A6E9-92047C165024}" type="datetimeFigureOut">
              <a:rPr lang="en-TR"/>
              <a:pPr>
                <a:defRPr/>
              </a:pPr>
              <a:t>15.05.2025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0C7ED0-BC6B-9D7E-DA9E-F03583C91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CDE2D0-2270-191C-8E2A-4FC158554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87F1C-54B0-9C4B-8376-43BB8E76566E}" type="slidenum">
              <a:rPr lang="en-TR"/>
              <a:pPr>
                <a:defRPr/>
              </a:pPr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666006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B45FF-1D11-D373-73AB-8081F3127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A72D5-8B32-7E4B-BCEE-5ED339CC9DCA}" type="datetimeFigureOut">
              <a:rPr lang="en-TR"/>
              <a:pPr>
                <a:defRPr/>
              </a:pPr>
              <a:t>15.05.2025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37916E-1447-1179-5BCC-F1E2D5AC6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0FDA4C-C3C9-0DE1-80D2-5BA3FF79B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6E59D-853E-714C-83C5-9753282B7EF5}" type="slidenum">
              <a:rPr lang="en-TR"/>
              <a:pPr>
                <a:defRPr/>
              </a:pPr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552908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914CDA-0D96-1EED-1618-F60EC23BF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8AA56-F5CC-4548-8C13-A561D624EBE9}" type="datetimeFigureOut">
              <a:rPr lang="en-TR"/>
              <a:pPr>
                <a:defRPr/>
              </a:pPr>
              <a:t>15.05.2025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129377-C25D-CC80-0614-2D039CA85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B5A37-D073-9789-6EF7-EC4DD2AA0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9A2D4-8458-4644-889A-D4E21B6F88E3}" type="slidenum">
              <a:rPr lang="en-TR"/>
              <a:pPr>
                <a:defRPr/>
              </a:pPr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856975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 title="Crop Mark">
            <a:extLst>
              <a:ext uri="{FF2B5EF4-FFF2-40B4-BE49-F238E27FC236}">
                <a16:creationId xmlns:a16="http://schemas.microsoft.com/office/drawing/2014/main" id="{CFB5AFB4-F566-4C58-6D9D-6B103F0E3ED4}"/>
              </a:ext>
            </a:extLst>
          </p:cNvPr>
          <p:cNvSpPr/>
          <p:nvPr/>
        </p:nvSpPr>
        <p:spPr bwMode="auto">
          <a:xfrm>
            <a:off x="8151813" y="1685925"/>
            <a:ext cx="3275012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2913194-CF3F-30C5-A91C-F309EB6D32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8188" y="6453188"/>
            <a:ext cx="1622425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E12DABE-3AD7-984E-BAA8-D9FDDA02EBC0}" type="datetimeFigureOut">
              <a:rPr lang="en-TR"/>
              <a:pPr>
                <a:defRPr/>
              </a:pPr>
              <a:t>15.05.2025</a:t>
            </a:fld>
            <a:endParaRPr lang="en-TR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44A4C82-47AD-0FED-25B5-B83C55098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84450" y="6453188"/>
            <a:ext cx="7023100" cy="404812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T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3A6A43-3E82-CBC8-6D86-A1B52C84F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31388" y="6453188"/>
            <a:ext cx="1595437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F20C222-FFCB-9D42-8063-80190559A345}" type="slidenum">
              <a:rPr lang="en-TR"/>
              <a:pPr>
                <a:defRPr/>
              </a:pPr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8395426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4AD2E3-E0FB-5B14-F0A0-184851A9E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37CA4-EF89-DF48-8EF1-5057B716CCB5}" type="datetimeFigureOut">
              <a:rPr lang="en-TR"/>
              <a:pPr>
                <a:defRPr/>
              </a:pPr>
              <a:t>15.05.2025</a:t>
            </a:fld>
            <a:endParaRPr lang="en-TR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C416F18-75B3-AD1F-82A3-CA7163138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T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E691111-B27D-B3D1-E180-715F42486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18183-4AF5-7D49-94C8-4EC1E8908870}" type="slidenum">
              <a:rPr lang="en-TR"/>
              <a:pPr>
                <a:defRPr/>
              </a:pPr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016744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213B3D2-7DA0-CB31-C872-ECC04A953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1D41B-8A55-2A45-A58D-ABA78DAE0BB9}" type="datetimeFigureOut">
              <a:rPr lang="en-TR"/>
              <a:pPr>
                <a:defRPr/>
              </a:pPr>
              <a:t>15.05.2025</a:t>
            </a:fld>
            <a:endParaRPr lang="en-TR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8CBEFEE-CFD7-2F54-1DEF-CA1E34037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TR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66B043B-8A50-C747-0CC5-D619B1A0B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49816-D09F-C54E-BC01-3815E4B2EA23}" type="slidenum">
              <a:rPr lang="en-TR"/>
              <a:pPr>
                <a:defRPr/>
              </a:pPr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767315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955A9C5-F391-E5C4-013A-FBBF27B68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728A9-5E90-0241-A325-4C769A4D879E}" type="datetimeFigureOut">
              <a:rPr lang="en-TR"/>
              <a:pPr>
                <a:defRPr/>
              </a:pPr>
              <a:t>15.05.2025</a:t>
            </a:fld>
            <a:endParaRPr lang="en-TR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4F2058D-22FD-1D46-10C8-5E63C24D8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TR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3159FE6-5E88-369B-370F-328916409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3CA1A-3CAA-1F41-82DF-EC41BAA1819D}" type="slidenum">
              <a:rPr lang="en-TR"/>
              <a:pPr>
                <a:defRPr/>
              </a:pPr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520960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76FDA03-08A5-5F5C-BE9D-7EE998F4F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DB6BE-582B-9242-A71F-B6E1A0EB0EE8}" type="datetimeFigureOut">
              <a:rPr lang="en-TR"/>
              <a:pPr>
                <a:defRPr/>
              </a:pPr>
              <a:t>15.05.2025</a:t>
            </a:fld>
            <a:endParaRPr lang="en-TR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CA81277-5A3A-4238-7EEB-B474CC307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TR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4698078-9527-D58A-193A-B80AB5830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5946B-B92E-3F4F-B088-6CF04E80CAC6}" type="slidenum">
              <a:rPr lang="en-TR"/>
              <a:pPr>
                <a:defRPr/>
              </a:pPr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378754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title="Background Shape">
            <a:extLst>
              <a:ext uri="{FF2B5EF4-FFF2-40B4-BE49-F238E27FC236}">
                <a16:creationId xmlns:a16="http://schemas.microsoft.com/office/drawing/2014/main" id="{F5E02C1A-6335-AE33-CE93-A5526CCE6424}"/>
              </a:ext>
            </a:extLst>
          </p:cNvPr>
          <p:cNvSpPr/>
          <p:nvPr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 title="Divider Bar">
            <a:extLst>
              <a:ext uri="{FF2B5EF4-FFF2-40B4-BE49-F238E27FC236}">
                <a16:creationId xmlns:a16="http://schemas.microsoft.com/office/drawing/2014/main" id="{BA6890CA-8E8A-F744-25DE-C499F09D20E8}"/>
              </a:ext>
            </a:extLst>
          </p:cNvPr>
          <p:cNvSpPr/>
          <p:nvPr/>
        </p:nvSpPr>
        <p:spPr>
          <a:xfrm>
            <a:off x="5303838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879DC577-0BD6-E008-2637-043E4A78B4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3900" y="6453188"/>
            <a:ext cx="1204913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6E8CEA4-F66D-674A-B15A-137789C69767}" type="datetimeFigureOut">
              <a:rPr lang="en-TR"/>
              <a:pPr>
                <a:defRPr/>
              </a:pPr>
              <a:t>15.05.2025</a:t>
            </a:fld>
            <a:endParaRPr lang="en-TR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F59BE62F-B340-2147-74A4-1EDA0BC2B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6625" y="6453188"/>
            <a:ext cx="2373313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TR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068280A7-5020-7186-96CB-D3D2AD452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3775" y="6453188"/>
            <a:ext cx="1595438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7A56297-C793-D347-8A23-78EC4838D35C}" type="slidenum">
              <a:rPr lang="en-TR"/>
              <a:pPr>
                <a:defRPr/>
              </a:pPr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987777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title="Background Shape">
            <a:extLst>
              <a:ext uri="{FF2B5EF4-FFF2-40B4-BE49-F238E27FC236}">
                <a16:creationId xmlns:a16="http://schemas.microsoft.com/office/drawing/2014/main" id="{7985D7F4-4B16-8BEF-194C-D3CE23050060}"/>
              </a:ext>
            </a:extLst>
          </p:cNvPr>
          <p:cNvSpPr/>
          <p:nvPr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 title="Divider Bar">
            <a:extLst>
              <a:ext uri="{FF2B5EF4-FFF2-40B4-BE49-F238E27FC236}">
                <a16:creationId xmlns:a16="http://schemas.microsoft.com/office/drawing/2014/main" id="{3E3858B3-10D4-7DE2-26C9-5685E1DFFA5E}"/>
              </a:ext>
            </a:extLst>
          </p:cNvPr>
          <p:cNvSpPr/>
          <p:nvPr/>
        </p:nvSpPr>
        <p:spPr>
          <a:xfrm>
            <a:off x="5303838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8C51719B-8A64-B509-2E44-5D9D68A34A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3900" y="6453188"/>
            <a:ext cx="1204913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569F4FA-F714-A447-8AAC-16446CD1E7FD}" type="datetimeFigureOut">
              <a:rPr lang="en-TR"/>
              <a:pPr>
                <a:defRPr/>
              </a:pPr>
              <a:t>15.05.2025</a:t>
            </a:fld>
            <a:endParaRPr lang="en-TR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3D2DCDED-7EA9-3DBF-BCA4-0B5EFE0B7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6625" y="6453188"/>
            <a:ext cx="2373313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TR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B78D687C-6B9F-7861-C4B0-D810F7B9A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3775" y="6453188"/>
            <a:ext cx="1595438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C2F460B-5D96-6F47-AD3C-5F695DAA260F}" type="slidenum">
              <a:rPr lang="en-TR"/>
              <a:pPr>
                <a:defRPr/>
              </a:pPr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724113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A6E4442-249B-23E9-7394-316BE87A92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TR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B2E3852-35B8-B7B8-BF59-E2E451F24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TR"/>
              <a:t>Click to edit Master text styles</a:t>
            </a:r>
          </a:p>
          <a:p>
            <a:pPr lvl="1"/>
            <a:r>
              <a:rPr lang="en-US" altLang="en-TR"/>
              <a:t>Second level</a:t>
            </a:r>
          </a:p>
          <a:p>
            <a:pPr lvl="2"/>
            <a:r>
              <a:rPr lang="en-US" altLang="en-TR"/>
              <a:t>Third level</a:t>
            </a:r>
          </a:p>
          <a:p>
            <a:pPr lvl="3"/>
            <a:r>
              <a:rPr lang="en-US" altLang="en-TR"/>
              <a:t>Fourth level</a:t>
            </a:r>
          </a:p>
          <a:p>
            <a:pPr lvl="4"/>
            <a:r>
              <a:rPr lang="en-US" altLang="en-TR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EF7826-E97D-148D-7562-595A8C9460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90650" y="6453188"/>
            <a:ext cx="1204913" cy="404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B8EA01AF-A609-9843-8423-3ECAFB06246B}" type="datetimeFigureOut">
              <a:rPr lang="en-TR"/>
              <a:pPr>
                <a:defRPr/>
              </a:pPr>
              <a:t>15.05.2025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614380-F139-CC8C-8C34-ADEE8CA24C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94013" y="6453188"/>
            <a:ext cx="6280150" cy="404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E246E4-65D3-D319-D646-4E90B12EEB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72613" y="6453188"/>
            <a:ext cx="1597025" cy="404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54F01F21-57BB-5B42-8E36-E2D9E3400094}" type="slidenum">
              <a:rPr lang="en-TR"/>
              <a:pPr>
                <a:defRPr/>
              </a:pPr>
              <a:t>‹#›</a:t>
            </a:fld>
            <a:endParaRPr lang="en-TR"/>
          </a:p>
        </p:txBody>
      </p:sp>
      <p:sp>
        <p:nvSpPr>
          <p:cNvPr id="9" name="Rectangle 8" title="Side bar">
            <a:extLst>
              <a:ext uri="{FF2B5EF4-FFF2-40B4-BE49-F238E27FC236}">
                <a16:creationId xmlns:a16="http://schemas.microsoft.com/office/drawing/2014/main" id="{D2FCA632-5F3C-CEF0-26C4-2307EFACC386}"/>
              </a:ext>
            </a:extLst>
          </p:cNvPr>
          <p:cNvSpPr/>
          <p:nvPr/>
        </p:nvSpPr>
        <p:spPr>
          <a:xfrm>
            <a:off x="477838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2" r:id="rId1"/>
    <p:sldLayoutId id="2147484355" r:id="rId2"/>
    <p:sldLayoutId id="2147484363" r:id="rId3"/>
    <p:sldLayoutId id="2147484356" r:id="rId4"/>
    <p:sldLayoutId id="2147484357" r:id="rId5"/>
    <p:sldLayoutId id="2147484358" r:id="rId6"/>
    <p:sldLayoutId id="2147484359" r:id="rId7"/>
    <p:sldLayoutId id="2147484364" r:id="rId8"/>
    <p:sldLayoutId id="2147484365" r:id="rId9"/>
    <p:sldLayoutId id="2147484360" r:id="rId10"/>
    <p:sldLayoutId id="2147484361" r:id="rId11"/>
  </p:sldLayoutIdLst>
  <p:txStyles>
    <p:titleStyle>
      <a:lvl1pPr algn="l" rtl="0" eaLnBrk="0" fontAlgn="base" hangingPunct="0">
        <a:lnSpc>
          <a:spcPct val="89000"/>
        </a:lnSpc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2pPr>
      <a:lvl3pPr algn="l" rtl="0" eaLnBrk="0" fontAlgn="base" hangingPunct="0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3pPr>
      <a:lvl4pPr algn="l" rtl="0" eaLnBrk="0" fontAlgn="base" hangingPunct="0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4pPr>
      <a:lvl5pPr algn="l" rtl="0" eaLnBrk="0" fontAlgn="base" hangingPunct="0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5pPr>
      <a:lvl6pPr marL="457200" algn="l" rtl="0" fontAlgn="base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6pPr>
      <a:lvl7pPr marL="914400" algn="l" rtl="0" fontAlgn="base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7pPr>
      <a:lvl8pPr marL="1371600" algn="l" rtl="0" fontAlgn="base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8pPr>
      <a:lvl9pPr marL="1828800" algn="l" rtl="0" fontAlgn="base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9pPr>
    </p:titleStyle>
    <p:bodyStyle>
      <a:lvl1pPr marL="382588" indent="-382588" algn="l" rtl="0" eaLnBrk="0" fontAlgn="base" hangingPunct="0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2588" algn="l" rtl="0" eaLnBrk="0" fontAlgn="base" hangingPunct="0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2588" algn="l" rtl="0" eaLnBrk="0" fontAlgn="base" hangingPunct="0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2588" algn="l" rtl="0" eaLnBrk="0" fontAlgn="base" hangingPunct="0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i="1" kern="120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2588" algn="l" rtl="0" eaLnBrk="0" fontAlgn="base" hangingPunct="0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>
            <a:extLst>
              <a:ext uri="{FF2B5EF4-FFF2-40B4-BE49-F238E27FC236}">
                <a16:creationId xmlns:a16="http://schemas.microsoft.com/office/drawing/2014/main" id="{F07A14A6-3362-52B3-446F-1CDCFC0C25D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66800" y="3702050"/>
            <a:ext cx="10058400" cy="189706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defRPr/>
            </a:pPr>
            <a:r>
              <a:rPr lang="en-TR" altLang="en-TR" b="1" i="1" dirty="0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Prof. Dr. Ahter Dilşad ŞANLIOĞLU</a:t>
            </a:r>
          </a:p>
          <a:p>
            <a:pPr eaLnBrk="1" fontAlgn="auto" hangingPunct="1">
              <a:defRPr/>
            </a:pPr>
            <a:r>
              <a:rPr lang="en-TR" altLang="en-TR" b="1" i="1" dirty="0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AKDENİZ ÜNİVERSİTESİ TIP FAKÜLTESİ </a:t>
            </a:r>
          </a:p>
          <a:p>
            <a:pPr eaLnBrk="1" fontAlgn="auto" hangingPunct="1">
              <a:defRPr/>
            </a:pPr>
            <a:r>
              <a:rPr lang="en-TR" altLang="en-TR" b="1" i="1" dirty="0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TIBBİ BİYOLOJİ AD </a:t>
            </a:r>
          </a:p>
          <a:p>
            <a:pPr eaLnBrk="1" fontAlgn="auto" hangingPunct="1">
              <a:defRPr/>
            </a:pPr>
            <a:r>
              <a:rPr lang="en-TR" altLang="en-TR" b="1" i="1" dirty="0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&amp; GEN VE HÜCRE TEDAVİSİ UYGULAMA VE </a:t>
            </a:r>
          </a:p>
          <a:p>
            <a:pPr eaLnBrk="1" fontAlgn="auto" hangingPunct="1">
              <a:defRPr/>
            </a:pPr>
            <a:r>
              <a:rPr lang="en-TR" altLang="en-TR" b="1" i="1" dirty="0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ARAŞTIRMA MERKEZİ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07344D-2B12-F545-433D-4B7F13D8B63F}"/>
              </a:ext>
            </a:extLst>
          </p:cNvPr>
          <p:cNvSpPr txBox="1">
            <a:spLocks/>
          </p:cNvSpPr>
          <p:nvPr/>
        </p:nvSpPr>
        <p:spPr bwMode="auto">
          <a:xfrm>
            <a:off x="854075" y="1265238"/>
            <a:ext cx="10483850" cy="204470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>
            <a:lvl1pPr algn="ctr" rtl="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algn="l" rtl="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algn="l" rtl="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algn="l" rtl="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457200" algn="l" rtl="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914400" algn="l" rtl="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1371600" algn="l" rtl="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1828800" algn="l" rtl="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en-TR" sz="4500" b="1" dirty="0">
                <a:solidFill>
                  <a:schemeClr val="accent6">
                    <a:lumMod val="75000"/>
                  </a:schemeClr>
                </a:solidFill>
                <a:latin typeface="Apple Braille" pitchFamily="2" charset="0"/>
                <a:ea typeface="Brush Script MT" panose="03060802040406070304" pitchFamily="66" charset="-122"/>
                <a:cs typeface="Angsana New" panose="02020603050405020304" pitchFamily="18" charset="-34"/>
              </a:rPr>
              <a:t>ARAŞTIRMA PROJESİ YAZIMI:   ÖNEMLİ NOKTALAR VE ÖNERİLER</a:t>
            </a:r>
          </a:p>
        </p:txBody>
      </p:sp>
      <p:pic>
        <p:nvPicPr>
          <p:cNvPr id="14339" name="Picture 4">
            <a:extLst>
              <a:ext uri="{FF2B5EF4-FFF2-40B4-BE49-F238E27FC236}">
                <a16:creationId xmlns:a16="http://schemas.microsoft.com/office/drawing/2014/main" id="{92B31A53-9DFB-9D63-06D4-9FCDDA1EBE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4513263"/>
            <a:ext cx="2365375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Box 5">
            <a:extLst>
              <a:ext uri="{FF2B5EF4-FFF2-40B4-BE49-F238E27FC236}">
                <a16:creationId xmlns:a16="http://schemas.microsoft.com/office/drawing/2014/main" id="{202CCDE0-85EC-2839-4669-88F57518F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8900" y="6443663"/>
            <a:ext cx="1328738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TR" altLang="en-TR" sz="1000" i="1"/>
              <a:t>www.indiamart.com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>
            <a:extLst>
              <a:ext uri="{FF2B5EF4-FFF2-40B4-BE49-F238E27FC236}">
                <a16:creationId xmlns:a16="http://schemas.microsoft.com/office/drawing/2014/main" id="{F828AB7F-DCCB-2DC2-1B53-B12004246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525" y="5426075"/>
            <a:ext cx="1309688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361CD11-41D4-C316-8006-3AAAF39BA5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496" y="2225449"/>
            <a:ext cx="10423525" cy="10382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</a:t>
            </a:r>
            <a:r>
              <a:rPr lang="en-US" altLang="en-TR" sz="2500" b="1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çalışmanın özgünlüğü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*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daha önce gerçekleştirilmiş</a:t>
            </a: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 bir hedef </a:t>
            </a:r>
            <a:r>
              <a:rPr lang="en-US" altLang="en-TR" sz="2500" b="1" noProof="1">
                <a:solidFill>
                  <a:srgbClr val="FF0000"/>
                </a:solidFill>
                <a:latin typeface="American Typewriter" panose="02090604020004020304" pitchFamily="18" charset="77"/>
              </a:rPr>
              <a:t>X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TR" sz="2500" noProof="1">
              <a:solidFill>
                <a:schemeClr val="accent5">
                  <a:lumMod val="50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11E5114-2513-8EC4-E9C6-705D4C1AE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496" y="3252561"/>
            <a:ext cx="10423525" cy="122078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*daha önce gerçekleştirilmiş olabilecek bir hedefe 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daha pratik, akılcı, farklı, uygun maliyetli</a:t>
            </a: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 </a:t>
            </a:r>
            <a:r>
              <a:rPr lang="en-US" altLang="en-TR" sz="2500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mevcut olmayan </a:t>
            </a: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bir çözüm </a:t>
            </a:r>
            <a:r>
              <a:rPr lang="en-US" altLang="en-TR" sz="2500" b="1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(gerekliyse) </a:t>
            </a:r>
            <a:r>
              <a:rPr lang="en-US" altLang="en-TR" sz="2500" b="1" noProof="1">
                <a:solidFill>
                  <a:srgbClr val="FF0000"/>
                </a:solidFill>
                <a:latin typeface="American Typewriter" panose="02090604020004020304" pitchFamily="18" charset="77"/>
              </a:rPr>
              <a:t>✓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TR" sz="2500" noProof="1">
              <a:solidFill>
                <a:schemeClr val="accent5">
                  <a:lumMod val="50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BBB85-3FBE-8101-498F-D0FCF11CDC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496" y="4486049"/>
            <a:ext cx="10423525" cy="8509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*daha önce gerçekleştirilmeyen ancak gerçekleştirilmesi </a:t>
            </a:r>
            <a:r>
              <a:rPr lang="en-US" altLang="en-TR" sz="2500" b="1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öncelikli/gerekli olmayan </a:t>
            </a: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bir çalışma </a:t>
            </a:r>
            <a:r>
              <a:rPr lang="en-US" altLang="en-TR" sz="2500" b="1" noProof="1">
                <a:solidFill>
                  <a:srgbClr val="FF0000"/>
                </a:solidFill>
                <a:latin typeface="American Typewriter" panose="02090604020004020304" pitchFamily="18" charset="77"/>
              </a:rPr>
              <a:t>X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TR" sz="2500" noProof="1">
              <a:solidFill>
                <a:schemeClr val="accent5">
                  <a:lumMod val="50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E7C63CE-FB91-6054-6217-52B7C79617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495" y="5349649"/>
            <a:ext cx="10423525" cy="8509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  <a:defRPr/>
            </a:pP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*daha önce gerçekleştirilmeyen, gerçekleştirilmesi </a:t>
            </a:r>
            <a:r>
              <a:rPr lang="en-US" altLang="en-TR" sz="2500" b="1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öncelikli/gerekli olan </a:t>
            </a: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bir çalışma: özgün, yaratıcı, yeni </a:t>
            </a:r>
            <a:r>
              <a:rPr lang="en-US" altLang="en-TR" sz="2500" b="1" noProof="1">
                <a:solidFill>
                  <a:srgbClr val="FF0000"/>
                </a:solidFill>
                <a:latin typeface="American Typewriter" panose="02090604020004020304" pitchFamily="18" charset="77"/>
              </a:rPr>
              <a:t>✓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TR" sz="2500" noProof="1">
              <a:solidFill>
                <a:schemeClr val="accent5">
                  <a:lumMod val="50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C3F1FAA-A388-7803-D5B6-CAC803982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311" y="777081"/>
            <a:ext cx="11049000" cy="160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u="sng" dirty="0">
                <a:solidFill>
                  <a:srgbClr val="FF0000"/>
                </a:solidFill>
                <a:latin typeface="American Typewriter" panose="02090604020004020304" pitchFamily="18" charset="77"/>
              </a:rPr>
              <a:t>özgün değer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dirty="0">
                <a:solidFill>
                  <a:srgbClr val="FF0000"/>
                </a:solidFill>
                <a:latin typeface="American Typewriter" panose="02090604020004020304" pitchFamily="18" charset="77"/>
              </a:rPr>
              <a:t>«konunun önemi ve projenin özgün değeri»</a:t>
            </a:r>
            <a:endParaRPr lang="en-TR" altLang="en-TR" sz="3000" b="1" dirty="0">
              <a:solidFill>
                <a:srgbClr val="FF0000"/>
              </a:solidFill>
              <a:latin typeface="American Typewriter" panose="02090604020004020304" pitchFamily="18" charset="77"/>
            </a:endParaRP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TR" altLang="en-TR" sz="3000" b="1" i="1" dirty="0">
              <a:solidFill>
                <a:srgbClr val="FF0000"/>
              </a:solidFill>
              <a:latin typeface="American Typewriter" panose="02090604020004020304" pitchFamily="18" charset="7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C72D66-3AE0-2BBF-4351-AE1242A6F5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2410" y="1861035"/>
            <a:ext cx="104235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noProof="1">
                <a:solidFill>
                  <a:srgbClr val="002060"/>
                </a:solidFill>
                <a:latin typeface="American Typewriter" panose="02090604020004020304" pitchFamily="18" charset="77"/>
              </a:rPr>
              <a:t>-fazla genel bilgi değil </a:t>
            </a:r>
            <a:r>
              <a:rPr lang="en-US" altLang="en-TR" sz="2500" b="1" i="1" noProof="1">
                <a:solidFill>
                  <a:srgbClr val="002060"/>
                </a:solidFill>
                <a:latin typeface="American Typewriter" panose="02090604020004020304" pitchFamily="18" charset="77"/>
              </a:rPr>
              <a:t>direk ilişkili genel bilgi </a:t>
            </a:r>
            <a:r>
              <a:rPr lang="en-US" altLang="en-TR" sz="2500" b="1" noProof="1">
                <a:solidFill>
                  <a:srgbClr val="002060"/>
                </a:solidFill>
                <a:latin typeface="American Typewriter" panose="02090604020004020304" pitchFamily="18" charset="77"/>
                <a:ea typeface="Brush Script MT" panose="03060802040406070304" pitchFamily="66" charset="-122"/>
                <a:cs typeface="APPLE CHANCERY" panose="03020702040506060504" pitchFamily="66" charset="-79"/>
              </a:rPr>
              <a:t>YÖNLENDİRME!</a:t>
            </a:r>
            <a:endParaRPr lang="en-US" altLang="en-TR" sz="2500" b="1" i="1" noProof="1">
              <a:solidFill>
                <a:srgbClr val="002060"/>
              </a:solidFill>
              <a:latin typeface="American Typewriter" panose="02090604020004020304" pitchFamily="18" charset="77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en-TR" sz="2500" noProof="1">
              <a:solidFill>
                <a:srgbClr val="002060"/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898BFEC-31E4-9420-1519-5A2056C854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2410" y="3191360"/>
            <a:ext cx="10423525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TR" altLang="en-TR" sz="2500" noProof="1">
                <a:solidFill>
                  <a:srgbClr val="002060"/>
                </a:solidFill>
                <a:latin typeface="American Typewriter" panose="02090604020004020304" pitchFamily="18" charset="77"/>
              </a:rPr>
              <a:t>-</a:t>
            </a:r>
            <a:r>
              <a:rPr lang="en-US" altLang="en-TR" sz="2500" noProof="1">
                <a:solidFill>
                  <a:srgbClr val="002060"/>
                </a:solidFill>
                <a:latin typeface="American Typewriter" panose="02090604020004020304" pitchFamily="18" charset="77"/>
              </a:rPr>
              <a:t>şu anda proje konunuzla ilgili neler biliniyor? diğer araştırmacılar bu konuda ne yapmış? önemli çalışmalar; </a:t>
            </a:r>
            <a:r>
              <a:rPr lang="en-US" altLang="en-TR" sz="2500" b="1" i="1" noProof="1">
                <a:solidFill>
                  <a:srgbClr val="002060"/>
                </a:solidFill>
                <a:latin typeface="American Typewriter" panose="02090604020004020304" pitchFamily="18" charset="77"/>
              </a:rPr>
              <a:t>kabul edilir literatür</a:t>
            </a:r>
            <a:endParaRPr lang="en-US" altLang="en-TR" sz="2500" noProof="1">
              <a:solidFill>
                <a:srgbClr val="002060"/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9B2C0FA-1297-EB87-BE1D-488818DCCA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2410" y="2349985"/>
            <a:ext cx="10423525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noProof="1">
                <a:solidFill>
                  <a:srgbClr val="002060"/>
                </a:solidFill>
                <a:latin typeface="American Typewriter" panose="02090604020004020304" pitchFamily="18" charset="77"/>
              </a:rPr>
              <a:t>-genel giriş sonrası giderek konuyu daraltarak proje konunuza geliş </a:t>
            </a:r>
            <a:r>
              <a:rPr lang="en-US" altLang="en-TR" sz="2500" b="1" i="1" noProof="1">
                <a:solidFill>
                  <a:srgbClr val="002060"/>
                </a:solidFill>
                <a:latin typeface="American Typewriter" panose="02090604020004020304" pitchFamily="18" charset="77"/>
              </a:rPr>
              <a:t>bağlantılı, sistematik anlatım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3B8D76F-B47E-3BBB-865E-B1945FAB1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2410" y="4023210"/>
            <a:ext cx="10423525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noProof="1">
                <a:solidFill>
                  <a:srgbClr val="002060"/>
                </a:solidFill>
                <a:latin typeface="American Typewriter" panose="02090604020004020304" pitchFamily="18" charset="77"/>
              </a:rPr>
              <a:t>-bütün bu yapılanlara karşın hala mevcut eksiklik(ler) ne(ler)? </a:t>
            </a:r>
            <a:r>
              <a:rPr lang="en-US" altLang="en-TR" sz="2500" b="1" i="1" noProof="1">
                <a:solidFill>
                  <a:srgbClr val="002060"/>
                </a:solidFill>
                <a:latin typeface="American Typewriter" panose="02090604020004020304" pitchFamily="18" charset="77"/>
              </a:rPr>
              <a:t>problemi iyi tanımlamak!  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3182F65-2E4E-7DE9-A542-F44B4A8F8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2410" y="5712310"/>
            <a:ext cx="9413875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noProof="1">
                <a:solidFill>
                  <a:srgbClr val="002060"/>
                </a:solidFill>
                <a:latin typeface="American Typewriter" panose="02090604020004020304" pitchFamily="18" charset="77"/>
              </a:rPr>
              <a:t>-bu eksiklik(ler) başka yollarla da giderilebilir miydi? siz </a:t>
            </a:r>
            <a:r>
              <a:rPr lang="en-US" altLang="en-TR" sz="2500" b="1" i="1" noProof="1">
                <a:solidFill>
                  <a:srgbClr val="002060"/>
                </a:solidFill>
                <a:latin typeface="American Typewriter" panose="02090604020004020304" pitchFamily="18" charset="77"/>
              </a:rPr>
              <a:t>neden bu yolu seçtiniz? </a:t>
            </a: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07ADEAC2-0728-5128-01C8-7BC6220D2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863" y="5465763"/>
            <a:ext cx="13716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357BF9-E9C1-BC9C-AF25-6C4D11B87D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259453"/>
            <a:ext cx="11049000" cy="115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u="sng" dirty="0">
                <a:solidFill>
                  <a:srgbClr val="FF0000"/>
                </a:solidFill>
                <a:latin typeface="American Typewriter" panose="02090604020004020304" pitchFamily="18" charset="77"/>
              </a:rPr>
              <a:t>özgün değer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dirty="0">
                <a:solidFill>
                  <a:srgbClr val="FF0000"/>
                </a:solidFill>
                <a:latin typeface="American Typewriter" panose="02090604020004020304" pitchFamily="18" charset="77"/>
              </a:rPr>
              <a:t>«konunun önemi ve projenin özgün değeri»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ED40EED-5467-6FAC-9DCE-4D5B8228E2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2410" y="4864585"/>
            <a:ext cx="1042352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noProof="1">
                <a:solidFill>
                  <a:srgbClr val="002060"/>
                </a:solidFill>
                <a:latin typeface="American Typewriter" panose="02090604020004020304" pitchFamily="18" charset="77"/>
              </a:rPr>
              <a:t>-siz bu eksikliği/eksiklikleri nasıl gidermeyi taahhüt ediyorsunuz? </a:t>
            </a:r>
            <a:r>
              <a:rPr lang="en-US" altLang="en-TR" sz="2500" b="1" i="1" noProof="1">
                <a:solidFill>
                  <a:srgbClr val="002060"/>
                </a:solidFill>
                <a:latin typeface="American Typewriter" panose="02090604020004020304" pitchFamily="18" charset="77"/>
              </a:rPr>
              <a:t>çözüm önerileriniz </a:t>
            </a:r>
            <a:r>
              <a:rPr lang="en-US" altLang="en-TR" sz="2500" b="1" noProof="1">
                <a:solidFill>
                  <a:srgbClr val="002060"/>
                </a:solidFill>
                <a:latin typeface="American Typewriter" panose="02090604020004020304" pitchFamily="18" charset="77"/>
                <a:ea typeface="Brush Script MT" panose="03060802040406070304" pitchFamily="66" charset="-122"/>
                <a:cs typeface="APPLE CHANCERY" panose="03020702040506060504" pitchFamily="66" charset="-79"/>
              </a:rPr>
              <a:t>AMAÇ ve HEDEFLERLE DİREK İLİŞKİLİ</a:t>
            </a:r>
            <a:endParaRPr lang="en-US" altLang="en-TR" sz="2500" b="1" i="1" noProof="1">
              <a:solidFill>
                <a:srgbClr val="002060"/>
              </a:solidFill>
              <a:latin typeface="American Typewriter" panose="02090604020004020304" pitchFamily="18" charset="7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  <p:bldP spid="12" grpId="0"/>
      <p:bldP spid="14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3E1AB08-A37C-7316-4EA2-29CBE4A7CE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3950" y="3146425"/>
            <a:ext cx="10825163" cy="5238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-proje </a:t>
            </a:r>
            <a:r>
              <a:rPr lang="en-US" altLang="en-TR" sz="2500" b="1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hedeflerinizin</a:t>
            </a: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 kısım kısım </a:t>
            </a:r>
            <a:r>
              <a:rPr lang="en-US" altLang="en-TR" sz="2500" b="1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genel bilgilerle ilişkilendirilmesi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704F96-6BE1-F048-D493-2CA3EB54D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3950" y="3795713"/>
            <a:ext cx="10423525" cy="8763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-eski tarihli referansların olması doğal; ancak yeni tarihli </a:t>
            </a:r>
            <a:r>
              <a:rPr lang="en-US" altLang="en-TR" sz="2500" b="1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son çalışmaların mutlaka bulunması</a:t>
            </a: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!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150998E-2A82-DC49-32B6-38B638C72C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3950" y="4722813"/>
            <a:ext cx="10423525" cy="8763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-proje konusu/hipoteziniz ile ilgili </a:t>
            </a:r>
            <a:r>
              <a:rPr lang="en-US" altLang="en-TR" sz="2500" b="1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önemli yayınların mutlaka paylaşılması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040E051-2F73-F172-9CB5-F37A4252C7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3950" y="2540000"/>
            <a:ext cx="10423525" cy="5238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</a:t>
            </a:r>
            <a:r>
              <a:rPr lang="en-US" altLang="en-TR" sz="2500" b="1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alt başlıklar </a:t>
            </a: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halinde yazım</a:t>
            </a: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B773845D-21AD-CF6D-6B7D-CBD027459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863" y="5465763"/>
            <a:ext cx="13716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E06C7C3-0B1C-502B-79B6-151C30BA1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259453"/>
            <a:ext cx="11049000" cy="115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u="sng" dirty="0">
                <a:solidFill>
                  <a:srgbClr val="FF0000"/>
                </a:solidFill>
                <a:latin typeface="American Typewriter" panose="02090604020004020304" pitchFamily="18" charset="77"/>
              </a:rPr>
              <a:t>özgün değer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dirty="0">
                <a:solidFill>
                  <a:srgbClr val="FF0000"/>
                </a:solidFill>
                <a:latin typeface="American Typewriter" panose="02090604020004020304" pitchFamily="18" charset="77"/>
              </a:rPr>
              <a:t>«konunun önemi ve projenin özgün değeri»</a:t>
            </a:r>
          </a:p>
        </p:txBody>
      </p:sp>
    </p:spTree>
    <p:extLst>
      <p:ext uri="{BB962C8B-B14F-4D97-AF65-F5344CB8AC3E}">
        <p14:creationId xmlns:p14="http://schemas.microsoft.com/office/powerpoint/2010/main" val="310821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F4D1C0FC-25C1-28E8-23B2-98F066B1827C}"/>
              </a:ext>
            </a:extLst>
          </p:cNvPr>
          <p:cNvGrpSpPr/>
          <p:nvPr/>
        </p:nvGrpSpPr>
        <p:grpSpPr>
          <a:xfrm>
            <a:off x="435429" y="1589526"/>
            <a:ext cx="11756571" cy="4527561"/>
            <a:chOff x="77786" y="2508250"/>
            <a:chExt cx="12082463" cy="4527561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AF765A54-062D-9124-473F-79BCAA8AC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198" y="2508250"/>
              <a:ext cx="12026015" cy="1841499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7813BB6-AA32-DD5D-7AE1-A6F44B905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86" y="4358946"/>
              <a:ext cx="12082463" cy="2676865"/>
            </a:xfrm>
            <a:prstGeom prst="rect">
              <a:avLst/>
            </a:prstGeom>
          </p:spPr>
        </p:pic>
      </p:grp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63933F8-453B-D590-0537-4765FF97E1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259453"/>
            <a:ext cx="11049000" cy="115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u="sng" dirty="0">
                <a:solidFill>
                  <a:srgbClr val="FF0000"/>
                </a:solidFill>
                <a:latin typeface="American Typewriter" panose="02090604020004020304" pitchFamily="18" charset="77"/>
              </a:rPr>
              <a:t>özgün değer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dirty="0">
                <a:solidFill>
                  <a:srgbClr val="FF0000"/>
                </a:solidFill>
                <a:latin typeface="American Typewriter" panose="02090604020004020304" pitchFamily="18" charset="77"/>
              </a:rPr>
              <a:t>«konunun önemi ve projenin özgün değeri»</a:t>
            </a:r>
          </a:p>
        </p:txBody>
      </p:sp>
    </p:spTree>
    <p:extLst>
      <p:ext uri="{BB962C8B-B14F-4D97-AF65-F5344CB8AC3E}">
        <p14:creationId xmlns:p14="http://schemas.microsoft.com/office/powerpoint/2010/main" val="36291215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09B8D137-74A7-72CF-5CE8-D4CBCAF67B31}"/>
              </a:ext>
            </a:extLst>
          </p:cNvPr>
          <p:cNvGrpSpPr/>
          <p:nvPr/>
        </p:nvGrpSpPr>
        <p:grpSpPr>
          <a:xfrm>
            <a:off x="448738" y="1267963"/>
            <a:ext cx="11743262" cy="2846837"/>
            <a:chOff x="744676" y="619742"/>
            <a:chExt cx="11446245" cy="267921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F28148E-6A4C-B4D4-C759-9F2BA04C3B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94054"/>
            <a:stretch/>
          </p:blipFill>
          <p:spPr>
            <a:xfrm>
              <a:off x="744677" y="619742"/>
              <a:ext cx="11415573" cy="37956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F06753B-F976-949C-2830-D82EA45795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3726" b="50419"/>
            <a:stretch/>
          </p:blipFill>
          <p:spPr>
            <a:xfrm>
              <a:off x="744676" y="1004070"/>
              <a:ext cx="11446245" cy="2294888"/>
            </a:xfrm>
            <a:prstGeom prst="rect">
              <a:avLst/>
            </a:prstGeom>
          </p:spPr>
        </p:pic>
      </p:grp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B6CD79F-8F4F-8CFF-57F0-98D52DCDAF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259453"/>
            <a:ext cx="11049000" cy="115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u="sng" dirty="0">
                <a:solidFill>
                  <a:srgbClr val="FF0000"/>
                </a:solidFill>
                <a:latin typeface="American Typewriter" panose="02090604020004020304" pitchFamily="18" charset="77"/>
              </a:rPr>
              <a:t>özgün değer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dirty="0">
                <a:solidFill>
                  <a:srgbClr val="FF0000"/>
                </a:solidFill>
                <a:latin typeface="American Typewriter" panose="02090604020004020304" pitchFamily="18" charset="77"/>
              </a:rPr>
              <a:t>«konunun önemi ve projenin özgün değeri»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AA9A0B-9E14-1D74-17C5-C7F304899C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795"/>
          <a:stretch/>
        </p:blipFill>
        <p:spPr>
          <a:xfrm>
            <a:off x="448738" y="4089545"/>
            <a:ext cx="11743262" cy="287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204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B0ED23-B5A1-76C2-C7A4-9D2DABA106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7" t="-1267" r="50865" b="-570"/>
          <a:stretch/>
        </p:blipFill>
        <p:spPr>
          <a:xfrm>
            <a:off x="511175" y="1909055"/>
            <a:ext cx="6129849" cy="4076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0B1580-5DF4-22D8-37A6-1AF107A819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402" y="2316695"/>
            <a:ext cx="11719441" cy="3319527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910CB37-1238-8F16-6609-27B42385E8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259453"/>
            <a:ext cx="11049000" cy="115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u="sng" dirty="0">
                <a:solidFill>
                  <a:srgbClr val="FF0000"/>
                </a:solidFill>
                <a:latin typeface="American Typewriter" panose="02090604020004020304" pitchFamily="18" charset="77"/>
              </a:rPr>
              <a:t>özgün değer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dirty="0">
                <a:solidFill>
                  <a:srgbClr val="FF0000"/>
                </a:solidFill>
                <a:latin typeface="American Typewriter" panose="02090604020004020304" pitchFamily="18" charset="77"/>
              </a:rPr>
              <a:t>«konunun önemi ve projenin özgün değeri»</a:t>
            </a:r>
          </a:p>
        </p:txBody>
      </p:sp>
    </p:spTree>
    <p:extLst>
      <p:ext uri="{BB962C8B-B14F-4D97-AF65-F5344CB8AC3E}">
        <p14:creationId xmlns:p14="http://schemas.microsoft.com/office/powerpoint/2010/main" val="2717586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Content Placeholder 2">
            <a:extLst>
              <a:ext uri="{FF2B5EF4-FFF2-40B4-BE49-F238E27FC236}">
                <a16:creationId xmlns:a16="http://schemas.microsoft.com/office/drawing/2014/main" id="{FA879F4C-32D9-9CC4-795D-5D73BE6666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804" y="406967"/>
            <a:ext cx="11049000" cy="1073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u="sng" dirty="0">
                <a:solidFill>
                  <a:srgbClr val="FF0000"/>
                </a:solidFill>
                <a:latin typeface="American Typewriter" panose="02090604020004020304" pitchFamily="18" charset="77"/>
              </a:rPr>
              <a:t>özgün değer</a:t>
            </a:r>
            <a:endParaRPr lang="tr-TR" altLang="en-TR" sz="3000" b="1" dirty="0">
              <a:solidFill>
                <a:srgbClr val="FF0000"/>
              </a:solidFill>
              <a:latin typeface="American Typewriter" panose="02090604020004020304" pitchFamily="18" charset="77"/>
            </a:endParaRP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dirty="0">
                <a:solidFill>
                  <a:srgbClr val="FF0000"/>
                </a:solidFill>
                <a:latin typeface="American Typewriter" panose="02090604020004020304" pitchFamily="18" charset="77"/>
              </a:rPr>
              <a:t>«araştırma sorusu ve/veya hipotezi»</a:t>
            </a:r>
            <a:endParaRPr lang="en-TR" altLang="en-TR" sz="3000" b="1" dirty="0">
              <a:solidFill>
                <a:srgbClr val="FF0000"/>
              </a:solidFill>
              <a:latin typeface="American Typewriter" panose="02090604020004020304" pitchFamily="18" charset="77"/>
            </a:endParaRP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TR" altLang="en-TR" sz="3000" b="1" i="1" dirty="0">
              <a:solidFill>
                <a:srgbClr val="FF0000"/>
              </a:solidFill>
              <a:latin typeface="American Typewriter" panose="02090604020004020304" pitchFamily="18" charset="7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D9AB92-3CD3-816F-1B52-5CA3BA3A17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976" y="1785255"/>
            <a:ext cx="11656465" cy="7184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77FA7C8-390B-69DF-C01D-5F7B8700EC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976" y="2587172"/>
            <a:ext cx="11656465" cy="363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324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4637B41-C370-F30F-B386-E9B0C6DAF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5843" y="2769844"/>
            <a:ext cx="10423525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-spesifik / ölçülebilir / ulaşılabilir / gerçekçi / taahhüt edilen zamanda bitirilebilecek (SMART: </a:t>
            </a:r>
            <a:r>
              <a:rPr lang="en-US" altLang="en-TR" sz="2500" b="1" i="1" u="sng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S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pecific, </a:t>
            </a:r>
            <a:r>
              <a:rPr lang="en-US" altLang="en-TR" sz="2500" b="1" i="1" u="sng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M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easurable, </a:t>
            </a:r>
            <a:r>
              <a:rPr lang="en-US" altLang="en-TR" sz="2500" b="1" i="1" u="sng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A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chievable, </a:t>
            </a:r>
            <a:r>
              <a:rPr lang="en-US" altLang="en-TR" sz="2500" b="1" i="1" u="sng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R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ealistic, </a:t>
            </a:r>
            <a:r>
              <a:rPr lang="en-US" altLang="en-TR" sz="2500" b="1" i="1" u="sng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T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ime-Bound)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3025EE1-E256-D08C-81A0-0BFD54AB9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5843" y="4086225"/>
            <a:ext cx="10423525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-ne bilmek/gerçekleştirmek istiyorsunuz? problemin ve ortaya attığınız çözümün önemi (</a:t>
            </a:r>
            <a:r>
              <a:rPr lang="en-US" altLang="en-TR" sz="2500" b="1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amaç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) / projede bunun için hangi spesifik basamakları planladınız? (</a:t>
            </a:r>
            <a:r>
              <a:rPr lang="en-US" altLang="en-TR" sz="2500" b="1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kısa dönem hedefleriniz ve çıktıları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)</a:t>
            </a: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4DA77C1A-FE9A-83A6-886B-9015D862B4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525" y="5426075"/>
            <a:ext cx="1309688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9399BDA-1877-F17B-7D57-5E89132F8E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259453"/>
            <a:ext cx="11049000" cy="115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u="sng" dirty="0">
                <a:solidFill>
                  <a:srgbClr val="FF0000"/>
                </a:solidFill>
                <a:latin typeface="American Typewriter" panose="02090604020004020304" pitchFamily="18" charset="77"/>
              </a:rPr>
              <a:t>özgün değer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dirty="0">
                <a:solidFill>
                  <a:srgbClr val="FF0000"/>
                </a:solidFill>
                <a:latin typeface="American Typewriter" panose="02090604020004020304" pitchFamily="18" charset="77"/>
              </a:rPr>
              <a:t>«amaç ve hedefler»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E5A433-B5F3-1B99-CF5B-9746E27427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" y="1589682"/>
            <a:ext cx="11710613" cy="67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C7FA7B-6604-5227-C042-00A612523E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71" y="2406405"/>
            <a:ext cx="11713029" cy="272926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F8696DB-5EF6-0E38-C5E2-D24147BDA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259453"/>
            <a:ext cx="11049000" cy="115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u="sng" dirty="0">
                <a:solidFill>
                  <a:srgbClr val="FF0000"/>
                </a:solidFill>
                <a:latin typeface="American Typewriter" panose="02090604020004020304" pitchFamily="18" charset="77"/>
              </a:rPr>
              <a:t>özgün değer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dirty="0">
                <a:solidFill>
                  <a:srgbClr val="FF0000"/>
                </a:solidFill>
                <a:latin typeface="American Typewriter" panose="02090604020004020304" pitchFamily="18" charset="77"/>
              </a:rPr>
              <a:t>«amaç ve hedefler»</a:t>
            </a:r>
          </a:p>
        </p:txBody>
      </p:sp>
    </p:spTree>
    <p:extLst>
      <p:ext uri="{BB962C8B-B14F-4D97-AF65-F5344CB8AC3E}">
        <p14:creationId xmlns:p14="http://schemas.microsoft.com/office/powerpoint/2010/main" val="31989464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9A241C7F-BA1B-E194-A2A9-8DA4831B4A73}"/>
              </a:ext>
            </a:extLst>
          </p:cNvPr>
          <p:cNvGrpSpPr/>
          <p:nvPr/>
        </p:nvGrpSpPr>
        <p:grpSpPr>
          <a:xfrm>
            <a:off x="478971" y="1846688"/>
            <a:ext cx="11713029" cy="1582312"/>
            <a:chOff x="694150" y="2584444"/>
            <a:chExt cx="11519578" cy="158231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9126281-5EF7-BE1F-B046-7D9683C59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4150" y="2584444"/>
              <a:ext cx="11519578" cy="128609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09EC5F1-7781-0344-432B-41C2D807CE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17" t="14468"/>
            <a:stretch/>
          </p:blipFill>
          <p:spPr>
            <a:xfrm>
              <a:off x="758771" y="3870542"/>
              <a:ext cx="11415387" cy="296214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B6CC3A05-B457-AE7B-CC12-8CA96A83D1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971" y="3519881"/>
            <a:ext cx="11713029" cy="238222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01FE0-8506-0D85-A242-2452A9F03F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259453"/>
            <a:ext cx="11049000" cy="115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u="sng" dirty="0">
                <a:solidFill>
                  <a:srgbClr val="FF0000"/>
                </a:solidFill>
                <a:latin typeface="American Typewriter" panose="02090604020004020304" pitchFamily="18" charset="77"/>
              </a:rPr>
              <a:t>özgün değer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dirty="0">
                <a:solidFill>
                  <a:srgbClr val="FF0000"/>
                </a:solidFill>
                <a:latin typeface="American Typewriter" panose="02090604020004020304" pitchFamily="18" charset="77"/>
              </a:rPr>
              <a:t>«amaç ve hedefler»</a:t>
            </a:r>
          </a:p>
        </p:txBody>
      </p:sp>
    </p:spTree>
    <p:extLst>
      <p:ext uri="{BB962C8B-B14F-4D97-AF65-F5344CB8AC3E}">
        <p14:creationId xmlns:p14="http://schemas.microsoft.com/office/powerpoint/2010/main" val="75693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Content Placeholder 2">
            <a:extLst>
              <a:ext uri="{FF2B5EF4-FFF2-40B4-BE49-F238E27FC236}">
                <a16:creationId xmlns:a16="http://schemas.microsoft.com/office/drawing/2014/main" id="{E01E3E5E-83E0-9E56-F8B5-0EFE1BAF38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662" y="219075"/>
            <a:ext cx="11463337" cy="1315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685800" indent="-22860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i="1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defTabSz="914400" eaLnBrk="1" hangingPunct="1">
              <a:lnSpc>
                <a:spcPct val="9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en-TR" sz="3000" b="1" i="1" noProof="1">
                <a:solidFill>
                  <a:srgbClr val="0070C0"/>
                </a:solidFill>
                <a:latin typeface="American Typewriter" panose="02090604020004020304" pitchFamily="18" charset="77"/>
              </a:rPr>
              <a:t>bilimsel araştırma projesi yazımı</a:t>
            </a:r>
          </a:p>
          <a:p>
            <a:pPr algn="ctr" defTabSz="914400" eaLnBrk="1" hangingPunct="1">
              <a:lnSpc>
                <a:spcPct val="9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en-TR" sz="3000" b="1" i="1" noProof="1">
                <a:solidFill>
                  <a:srgbClr val="0070C0"/>
                </a:solidFill>
                <a:latin typeface="American Typewriter" panose="02090604020004020304" pitchFamily="18" charset="77"/>
              </a:rPr>
              <a:t>TÜBİTAK 1001 proje örneği</a:t>
            </a:r>
          </a:p>
          <a:p>
            <a:pPr algn="ctr" defTabSz="914400" eaLnBrk="1" hangingPunct="1">
              <a:lnSpc>
                <a:spcPct val="9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en-TR" sz="3000" b="1" i="1" noProof="1">
              <a:solidFill>
                <a:srgbClr val="0070C0"/>
              </a:solidFill>
              <a:latin typeface="American Typewriter" panose="02090604020004020304" pitchFamily="18" charset="77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902DFCED-A103-1B0E-ACCA-AAD82768CE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6631914"/>
              </p:ext>
            </p:extLst>
          </p:nvPr>
        </p:nvGraphicFramePr>
        <p:xfrm>
          <a:off x="2707165" y="784617"/>
          <a:ext cx="7506329" cy="5658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453165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509EAEF-F030-6CB2-5B3E-264F9BE70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71" y="2731165"/>
            <a:ext cx="11713029" cy="180325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EBC110-6AA6-EA4E-D1DF-8656C4E37E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259453"/>
            <a:ext cx="11049000" cy="115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u="sng" dirty="0">
                <a:solidFill>
                  <a:srgbClr val="FF0000"/>
                </a:solidFill>
                <a:latin typeface="American Typewriter" panose="02090604020004020304" pitchFamily="18" charset="77"/>
              </a:rPr>
              <a:t>özgün değer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dirty="0">
                <a:solidFill>
                  <a:srgbClr val="FF0000"/>
                </a:solidFill>
                <a:latin typeface="American Typewriter" panose="02090604020004020304" pitchFamily="18" charset="77"/>
              </a:rPr>
              <a:t>«amaç ve hedefler»</a:t>
            </a:r>
          </a:p>
        </p:txBody>
      </p:sp>
    </p:spTree>
    <p:extLst>
      <p:ext uri="{BB962C8B-B14F-4D97-AF65-F5344CB8AC3E}">
        <p14:creationId xmlns:p14="http://schemas.microsoft.com/office/powerpoint/2010/main" val="306796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D3ECFA-0390-07B3-5171-7AF8537CE8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1163" y="5373666"/>
            <a:ext cx="1736094" cy="14843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002E10-38A8-CC03-9E93-43E01BA17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735" y="2385336"/>
            <a:ext cx="11758265" cy="2087328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C24FEE3-FCF8-3AFE-A4F3-93C1EECAB1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281225"/>
            <a:ext cx="11049000" cy="115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rgbClr val="0070C0"/>
                </a:solidFill>
                <a:latin typeface="American Typewriter" panose="02090604020004020304" pitchFamily="18" charset="77"/>
              </a:rPr>
              <a:t>yöntem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D432B8E-6116-FD61-7963-453F1CBC8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514" y="1628295"/>
            <a:ext cx="10423525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-metotların sadece isim/açıklama şeklinde sıralanması yerine metodolojinin bir bütün olarak takip edilmesini sağlayacak bölümler; </a:t>
            </a:r>
            <a:r>
              <a:rPr lang="en-US" altLang="en-TR" sz="2500" b="1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yapılandırma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2E94643-EF8F-C34D-738E-B690E3BF8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514" y="2886618"/>
            <a:ext cx="10423525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-neden bu metotları seçtiniz?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	*diğer araştırmacılar, referans!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	*uzman görüşleri 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	*deneyiminiz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A6FE7-BBB2-F1BC-CD73-1E6FF66E76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513" y="4849791"/>
            <a:ext cx="10423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-amaç ve hedeflerle paralel olmalı, bütçe ve süre ile uyumlu olmalı!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1BC367-3147-D8F2-C46D-AAD466F10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1163" y="5373666"/>
            <a:ext cx="1736094" cy="1484334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3705EA6-9D13-3D55-7F07-5295BE3C9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2812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rgbClr val="0070C0"/>
                </a:solidFill>
                <a:latin typeface="American Typewriter" panose="02090604020004020304" pitchFamily="18" charset="77"/>
              </a:rPr>
              <a:t>yöntem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3E14AFD-3C18-EEC2-F050-3DFCF88C9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0406" y="2789749"/>
            <a:ext cx="104235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-istatistiksel metotların belirtilmesi önemli!</a:t>
            </a:r>
            <a:endParaRPr lang="en-US" altLang="en-TR" sz="2500" b="1" i="1" noProof="1">
              <a:solidFill>
                <a:schemeClr val="accent5">
                  <a:lumMod val="50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DFBBA10-2963-6DED-791E-C3F580E5F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0406" y="3323149"/>
            <a:ext cx="10423525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-biyoinformatik/veri analizi içeren teknikler kullanılacaksa analiz için kullanılacak programlar, analiz yöntemi, analizleri yapacak kişi ve uzmanlık alanı, vb. detaylar mutlaka verilmeli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8B17B2B-BADF-899A-C6E6-6D3DCFF0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0406" y="4456624"/>
            <a:ext cx="10423525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TR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ön veri varsa eklenmeli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03DC149-2633-62BF-F37D-DAB56ADC5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0406" y="1999174"/>
            <a:ext cx="10423525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-yeni bir metod denenecekse; iyi açıklama, hakemi metoda inandırma, iyi bir B planı!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16FB0B-1276-F612-0212-1CC6ABF3D9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1163" y="5373666"/>
            <a:ext cx="1736094" cy="148433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633E47-D825-C3D3-4762-6D71BEA8FE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2812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rgbClr val="0070C0"/>
                </a:solidFill>
                <a:latin typeface="American Typewriter" panose="02090604020004020304" pitchFamily="18" charset="77"/>
              </a:rPr>
              <a:t>yöntem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C9E41E-D7DD-0E89-D62F-C7B47148AF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0406" y="4937104"/>
            <a:ext cx="10423525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TR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iş paketleriyle ilişkilendirilmeli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6" grpId="0"/>
      <p:bldP spid="4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A1CAADA-334C-6BAE-8F4B-1A941B73E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86" y="1596739"/>
            <a:ext cx="11673810" cy="392799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B43567-B49C-AC44-6242-3E9A5123EC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2812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rgbClr val="0070C0"/>
                </a:solidFill>
                <a:latin typeface="American Typewriter" panose="02090604020004020304" pitchFamily="18" charset="77"/>
              </a:rPr>
              <a:t>yöntem</a:t>
            </a:r>
          </a:p>
        </p:txBody>
      </p:sp>
    </p:spTree>
    <p:extLst>
      <p:ext uri="{BB962C8B-B14F-4D97-AF65-F5344CB8AC3E}">
        <p14:creationId xmlns:p14="http://schemas.microsoft.com/office/powerpoint/2010/main" val="24009671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647EF6-8662-F086-1AA5-7D5B319F7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85" y="1404042"/>
            <a:ext cx="11699623" cy="4370457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0891EC-A229-123D-13A6-FCC9981339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2812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rgbClr val="0070C0"/>
                </a:solidFill>
                <a:latin typeface="American Typewriter" panose="02090604020004020304" pitchFamily="18" charset="77"/>
              </a:rPr>
              <a:t>yöntem</a:t>
            </a:r>
          </a:p>
        </p:txBody>
      </p:sp>
    </p:spTree>
    <p:extLst>
      <p:ext uri="{BB962C8B-B14F-4D97-AF65-F5344CB8AC3E}">
        <p14:creationId xmlns:p14="http://schemas.microsoft.com/office/powerpoint/2010/main" val="36989833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7">
            <a:extLst>
              <a:ext uri="{FF2B5EF4-FFF2-40B4-BE49-F238E27FC236}">
                <a16:creationId xmlns:a16="http://schemas.microsoft.com/office/drawing/2014/main" id="{15A9AD79-F9F2-BDC6-F56F-54525D6B0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138" y="1748684"/>
            <a:ext cx="6591300" cy="2921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2" name="Rectangle 9">
            <a:extLst>
              <a:ext uri="{FF2B5EF4-FFF2-40B4-BE49-F238E27FC236}">
                <a16:creationId xmlns:a16="http://schemas.microsoft.com/office/drawing/2014/main" id="{8C7C0F8D-F8E7-4AEE-A59B-55B53CB57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025" y="4849918"/>
            <a:ext cx="10267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n-US" altLang="en-TR" sz="1600" b="1" i="1" noProof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Şekil 1.</a:t>
            </a:r>
            <a:r>
              <a:rPr lang="en-US" altLang="en-TR" sz="1600" i="1" noProof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293T hücrelerinin Lipofektamin aracılı transfeksiyonu. 293T hücrelerinin, A) RFP kodlayan kontrol plazmitlerle, B) tdTomato kodlayan plazmitlerle lipofektamin aracılı transfeksiyon görüntüleri.</a:t>
            </a:r>
            <a:endParaRPr lang="en-US" altLang="en-TR" sz="16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7EBA5-A741-4662-4EF9-8A4FA1EF01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2812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rgbClr val="0070C0"/>
                </a:solidFill>
                <a:latin typeface="American Typewriter" panose="02090604020004020304" pitchFamily="18" charset="77"/>
              </a:rPr>
              <a:t>yöntem – ön veriler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962355-8926-0CEB-13A3-C4C1EF9AD8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506" y="5364141"/>
            <a:ext cx="1736094" cy="148433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>
            <a:extLst>
              <a:ext uri="{FF2B5EF4-FFF2-40B4-BE49-F238E27FC236}">
                <a16:creationId xmlns:a16="http://schemas.microsoft.com/office/drawing/2014/main" id="{535900B6-2189-9F3A-3655-D1E838522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098" y="1345395"/>
            <a:ext cx="10885488" cy="393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5D21B1C-92F4-0786-F7DC-8E505B25C6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1163" y="5373666"/>
            <a:ext cx="1736094" cy="1484334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B751D2-575F-D331-FB71-73F3715A4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2812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rgbClr val="0070C0"/>
                </a:solidFill>
                <a:latin typeface="American Typewriter" panose="02090604020004020304" pitchFamily="18" charset="77"/>
              </a:rPr>
              <a:t>yöntem – ön veriler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7B43CFC-98AB-DD14-502F-A0E0A3FB36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6451" y="5782849"/>
            <a:ext cx="1698739" cy="107515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9BD4DD0-DDBC-3E7F-B357-BA48BC0FF9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2812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rgbClr val="7030A0"/>
                </a:solidFill>
                <a:latin typeface="American Typewriter" panose="02090604020004020304" pitchFamily="18" charset="77"/>
              </a:rPr>
              <a:t>proje yönetimi – iş-zaman çizelgesi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5B96242-843D-A9FB-0F37-EABF52DE60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636010"/>
            <a:ext cx="11706218" cy="158598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Group 6">
            <a:extLst>
              <a:ext uri="{FF2B5EF4-FFF2-40B4-BE49-F238E27FC236}">
                <a16:creationId xmlns:a16="http://schemas.microsoft.com/office/drawing/2014/main" id="{D49BEFC7-8A71-6630-2C4D-D2FCF1B6AE8A}"/>
              </a:ext>
            </a:extLst>
          </p:cNvPr>
          <p:cNvGrpSpPr>
            <a:grpSpLocks/>
          </p:cNvGrpSpPr>
          <p:nvPr/>
        </p:nvGrpSpPr>
        <p:grpSpPr bwMode="auto">
          <a:xfrm>
            <a:off x="39581" y="587922"/>
            <a:ext cx="12112837" cy="6135141"/>
            <a:chOff x="887526" y="1093448"/>
            <a:chExt cx="11114088" cy="5629355"/>
          </a:xfrm>
        </p:grpSpPr>
        <p:pic>
          <p:nvPicPr>
            <p:cNvPr id="52227" name="Picture 7">
              <a:extLst>
                <a:ext uri="{FF2B5EF4-FFF2-40B4-BE49-F238E27FC236}">
                  <a16:creationId xmlns:a16="http://schemas.microsoft.com/office/drawing/2014/main" id="{BD5379E8-2E60-F461-C62C-56776CDC53B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29"/>
            <a:stretch/>
          </p:blipFill>
          <p:spPr bwMode="auto">
            <a:xfrm>
              <a:off x="1186769" y="1093448"/>
              <a:ext cx="10299712" cy="5176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28" name="Picture 2">
              <a:extLst>
                <a:ext uri="{FF2B5EF4-FFF2-40B4-BE49-F238E27FC236}">
                  <a16:creationId xmlns:a16="http://schemas.microsoft.com/office/drawing/2014/main" id="{1DD340E9-D1D7-4733-5A28-E78D8B1CB3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7526" y="6269812"/>
              <a:ext cx="11114088" cy="452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64A49-658F-4902-8890-17DB91DF83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15" y="28110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rgbClr val="7030A0"/>
                </a:solidFill>
                <a:latin typeface="American Typewriter" panose="02090604020004020304" pitchFamily="18" charset="77"/>
              </a:rPr>
              <a:t>proje yönetimi – iş-zaman çizelgesi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C968E-8BB6-C8A8-BDB8-5AC603F56D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8713" y="2906713"/>
            <a:ext cx="10423525" cy="5222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TR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  <a:cs typeface="Al Tarikh" pitchFamily="2" charset="-78"/>
              </a:rPr>
              <a:t>-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  <a:cs typeface="Al Tarikh" pitchFamily="2" charset="-78"/>
              </a:rPr>
              <a:t>özgün değer - fikir 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endParaRPr lang="en-US" altLang="en-TR" sz="2500" b="1" noProof="1">
              <a:solidFill>
                <a:schemeClr val="accent5">
                  <a:lumMod val="50000"/>
                </a:schemeClr>
              </a:solidFill>
              <a:latin typeface="American Typewriter" panose="02090604020004020304" pitchFamily="18" charset="77"/>
              <a:cs typeface="Al Tarikh" pitchFamily="2" charset="-78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F07D245-8D88-77E2-01B4-7F9B62A85D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8713" y="3429000"/>
            <a:ext cx="10423525" cy="5238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  <a:cs typeface="Al Tarikh" pitchFamily="2" charset="-78"/>
              </a:rPr>
              <a:t>-araştırma planı/metodolojisi/yapılabilirliği 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endParaRPr lang="en-US" altLang="en-TR" sz="2500" b="1" noProof="1">
              <a:solidFill>
                <a:schemeClr val="accent5">
                  <a:lumMod val="50000"/>
                </a:schemeClr>
              </a:solidFill>
              <a:latin typeface="American Typewriter" panose="02090604020004020304" pitchFamily="18" charset="77"/>
              <a:cs typeface="Al Tarikh" pitchFamily="2" charset="-78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16F4992-F4A2-A1DF-4796-86DDDCF68D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8713" y="3951288"/>
            <a:ext cx="10423525" cy="5238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  <a:cs typeface="Al Tarikh" pitchFamily="2" charset="-78"/>
              </a:rPr>
              <a:t>-hedeflerin gerçekçiliği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endParaRPr lang="en-US" altLang="en-TR" sz="2500" b="1" noProof="1">
              <a:solidFill>
                <a:schemeClr val="accent5">
                  <a:lumMod val="50000"/>
                </a:schemeClr>
              </a:solidFill>
              <a:latin typeface="American Typewriter" panose="02090604020004020304" pitchFamily="18" charset="77"/>
              <a:cs typeface="Al Tarikh" pitchFamily="2" charset="-78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AC39081-F773-CFB9-D7E1-1FABA7358B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8713" y="4478338"/>
            <a:ext cx="10423525" cy="5238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  <a:cs typeface="Al Tarikh" pitchFamily="2" charset="-78"/>
              </a:rPr>
              <a:t>-projedeki iş yükü/proje personelinin yetkinliği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endParaRPr lang="en-US" altLang="en-TR" sz="2500" b="1" noProof="1">
              <a:solidFill>
                <a:schemeClr val="accent5">
                  <a:lumMod val="50000"/>
                </a:schemeClr>
              </a:solidFill>
              <a:latin typeface="American Typewriter" panose="02090604020004020304" pitchFamily="18" charset="77"/>
              <a:cs typeface="Al Tarikh" pitchFamily="2" charset="-78"/>
            </a:endParaRPr>
          </a:p>
        </p:txBody>
      </p:sp>
      <p:sp>
        <p:nvSpPr>
          <p:cNvPr id="22533" name="Content Placeholder 2">
            <a:extLst>
              <a:ext uri="{FF2B5EF4-FFF2-40B4-BE49-F238E27FC236}">
                <a16:creationId xmlns:a16="http://schemas.microsoft.com/office/drawing/2014/main" id="{626E55D5-0316-2F82-4BFB-F750B45B60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8" y="625474"/>
            <a:ext cx="11483975" cy="111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685800" indent="-22860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i="1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defTabSz="914400" eaLnBrk="1" hangingPunct="1">
              <a:lnSpc>
                <a:spcPct val="9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en-TR" sz="3000" b="1" i="1" noProof="1">
                <a:solidFill>
                  <a:srgbClr val="0070C0"/>
                </a:solidFill>
                <a:latin typeface="American Typewriter" panose="02090604020004020304" pitchFamily="18" charset="77"/>
              </a:rPr>
              <a:t>bir araştırma projesinin reddedilmesindeki en önemli etkenler nelerdir?</a:t>
            </a:r>
          </a:p>
        </p:txBody>
      </p:sp>
      <p:pic>
        <p:nvPicPr>
          <p:cNvPr id="22534" name="Picture 10">
            <a:extLst>
              <a:ext uri="{FF2B5EF4-FFF2-40B4-BE49-F238E27FC236}">
                <a16:creationId xmlns:a16="http://schemas.microsoft.com/office/drawing/2014/main" id="{F8B55990-BD66-0965-CB55-92059D76D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863" y="5465763"/>
            <a:ext cx="13716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3">
            <a:extLst>
              <a:ext uri="{FF2B5EF4-FFF2-40B4-BE49-F238E27FC236}">
                <a16:creationId xmlns:a16="http://schemas.microsoft.com/office/drawing/2014/main" id="{EB0655B0-5F2E-C7D9-1DAD-7638ACF35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34"/>
          <a:stretch>
            <a:fillRect/>
          </a:stretch>
        </p:blipFill>
        <p:spPr bwMode="auto">
          <a:xfrm>
            <a:off x="1077751" y="711811"/>
            <a:ext cx="10738866" cy="5912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BD2E5B-129D-9CA0-56F7-AE504D6C11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383" y="111293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rgbClr val="7030A0"/>
                </a:solidFill>
                <a:latin typeface="American Typewriter" panose="02090604020004020304" pitchFamily="18" charset="77"/>
              </a:rPr>
              <a:t>proje yönetimi – iş-zaman çizelgesi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A315030-DAC1-4913-13ED-227AD0FB36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2812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rgbClr val="7030A0"/>
                </a:solidFill>
                <a:latin typeface="American Typewriter" panose="02090604020004020304" pitchFamily="18" charset="77"/>
              </a:rPr>
              <a:t>proje yönetimi – iş paketleri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D4F858-01C1-FBD7-9C5D-C930E17E8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42" y="2744156"/>
            <a:ext cx="11691258" cy="13696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E52F2A-DF69-F77D-984A-6D3ED7BE7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6451" y="5782849"/>
            <a:ext cx="1698739" cy="107515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626FFB-1B96-5891-9D25-D4A4509B22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1799" y="841525"/>
            <a:ext cx="8687844" cy="584248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583B95A-1305-A2C1-2697-52B6857482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2812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rgbClr val="7030A0"/>
                </a:solidFill>
                <a:latin typeface="American Typewriter" panose="02090604020004020304" pitchFamily="18" charset="77"/>
              </a:rPr>
              <a:t>proje yönetimi – iş paketleri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9AE6424-8B01-22D2-0C15-776768A32E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135812"/>
            <a:ext cx="11207144" cy="3132873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9E31C26-2938-5053-D603-856715B1AC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2812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rgbClr val="7030A0"/>
                </a:solidFill>
                <a:latin typeface="American Typewriter" panose="02090604020004020304" pitchFamily="18" charset="77"/>
              </a:rPr>
              <a:t>proje yönetimi – iş paketleri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04F063-1410-1B87-F2F2-B67BA28651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6451" y="5795549"/>
            <a:ext cx="1698739" cy="107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5046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087E086-0E38-F1F3-7D3D-FE586793A60B}"/>
              </a:ext>
            </a:extLst>
          </p:cNvPr>
          <p:cNvGrpSpPr/>
          <p:nvPr/>
        </p:nvGrpSpPr>
        <p:grpSpPr>
          <a:xfrm>
            <a:off x="2108199" y="1062432"/>
            <a:ext cx="8619863" cy="5273042"/>
            <a:chOff x="2463799" y="1494232"/>
            <a:chExt cx="7810501" cy="477793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A8CB4DD-86CD-1447-C390-C6ACA021D4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734" t="15379"/>
            <a:stretch/>
          </p:blipFill>
          <p:spPr>
            <a:xfrm>
              <a:off x="2463799" y="1968499"/>
              <a:ext cx="7810501" cy="4303663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AD5CAB5-288C-E358-3A40-4E8690DBE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63799" y="1494232"/>
              <a:ext cx="7391401" cy="474267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6EAEFDD-CEBD-948B-44DB-2683D54D3C08}"/>
                </a:ext>
              </a:extLst>
            </p:cNvPr>
            <p:cNvSpPr/>
            <p:nvPr/>
          </p:nvSpPr>
          <p:spPr>
            <a:xfrm>
              <a:off x="9855200" y="1494232"/>
              <a:ext cx="419100" cy="474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/>
            </a:p>
          </p:txBody>
        </p:sp>
      </p:grp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F463AE5-1951-0B16-4885-A0C7EA1A5D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2812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rgbClr val="7030A0"/>
                </a:solidFill>
                <a:latin typeface="American Typewriter" panose="02090604020004020304" pitchFamily="18" charset="77"/>
              </a:rPr>
              <a:t>proje yönetimi – iş paketleri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4">
            <a:extLst>
              <a:ext uri="{FF2B5EF4-FFF2-40B4-BE49-F238E27FC236}">
                <a16:creationId xmlns:a16="http://schemas.microsoft.com/office/drawing/2014/main" id="{B4903D38-1AB7-CE5A-E7CC-C8A1BF3720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1289050"/>
            <a:ext cx="9607550" cy="527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01039-5E42-8DE7-86ED-6C1C6AD8A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6475" y="298450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rgbClr val="7030A0"/>
                </a:solidFill>
                <a:latin typeface="American Typewriter" panose="02090604020004020304" pitchFamily="18" charset="77"/>
              </a:rPr>
              <a:t>proje yönetimi – iş paketleri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5">
            <a:extLst>
              <a:ext uri="{FF2B5EF4-FFF2-40B4-BE49-F238E27FC236}">
                <a16:creationId xmlns:a16="http://schemas.microsoft.com/office/drawing/2014/main" id="{6A48BC08-77A9-884A-1A48-C681C2B83F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95"/>
          <a:stretch/>
        </p:blipFill>
        <p:spPr bwMode="auto">
          <a:xfrm>
            <a:off x="2161654" y="1440493"/>
            <a:ext cx="8829675" cy="288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F3A2CFE-B7ED-85F3-72F6-FA5C0AC3CE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963" y="4689901"/>
            <a:ext cx="9181058" cy="146166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4536778-DAA5-1BDD-D0FC-2719C4A0DD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991" y="2304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rgbClr val="7030A0"/>
                </a:solidFill>
                <a:latin typeface="American Typewriter" panose="02090604020004020304" pitchFamily="18" charset="77"/>
              </a:rPr>
              <a:t>proje yönetimi – araştırma olanakları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B5AE96-1BB9-E351-73A4-3B425FC540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599" y="2268668"/>
            <a:ext cx="11601217" cy="2654515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1BDF1A-4121-E442-934B-6F8C8CCCE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991" y="2304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chemeClr val="accent2">
                    <a:lumMod val="75000"/>
                  </a:schemeClr>
                </a:solidFill>
                <a:latin typeface="American Typewriter" panose="02090604020004020304" pitchFamily="18" charset="77"/>
              </a:rPr>
              <a:t>yaygın etki – öngörülen çıktılar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6BBFC6A8-47E6-9FFE-3AEF-D1A4AAFE0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4363" y="5467350"/>
            <a:ext cx="13430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3">
            <a:extLst>
              <a:ext uri="{FF2B5EF4-FFF2-40B4-BE49-F238E27FC236}">
                <a16:creationId xmlns:a16="http://schemas.microsoft.com/office/drawing/2014/main" id="{FBC68018-9AF9-F12F-583D-B7E36BBC91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63" y="1741488"/>
            <a:ext cx="10059987" cy="4451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75339-E43B-09FA-E269-46D082359C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991" y="2304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chemeClr val="accent2">
                    <a:lumMod val="75000"/>
                  </a:schemeClr>
                </a:solidFill>
                <a:latin typeface="American Typewriter" panose="02090604020004020304" pitchFamily="18" charset="77"/>
              </a:rPr>
              <a:t>yaygın etki – öngörülen çıktılar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7DE187A1-879C-1491-2BF7-D94C7EE791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4363" y="5467350"/>
            <a:ext cx="13430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4">
            <a:extLst>
              <a:ext uri="{FF2B5EF4-FFF2-40B4-BE49-F238E27FC236}">
                <a16:creationId xmlns:a16="http://schemas.microsoft.com/office/drawing/2014/main" id="{BBA55A69-D878-3F55-7EB8-9C46AB7AC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2954338"/>
            <a:ext cx="11266487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0A019-5EC9-AA2C-F777-CD171EE387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991" y="2304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chemeClr val="accent2">
                    <a:lumMod val="75000"/>
                  </a:schemeClr>
                </a:solidFill>
                <a:latin typeface="American Typewriter" panose="02090604020004020304" pitchFamily="18" charset="77"/>
              </a:rPr>
              <a:t>yaygın etki – öngörülen çıktılar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CEF13917-DE7C-A594-69E9-B4DEA23214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4363" y="5467350"/>
            <a:ext cx="13430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Content Placeholder 2">
            <a:extLst>
              <a:ext uri="{FF2B5EF4-FFF2-40B4-BE49-F238E27FC236}">
                <a16:creationId xmlns:a16="http://schemas.microsoft.com/office/drawing/2014/main" id="{0FDAB08D-634C-4796-1DFD-2E65CEC02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013" y="614363"/>
            <a:ext cx="11837987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685800" indent="-22860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i="1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defTabSz="914400" eaLnBrk="1" hangingPunct="1">
              <a:lnSpc>
                <a:spcPct val="9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en-TR" sz="3000" b="1" i="1" dirty="0">
                <a:solidFill>
                  <a:srgbClr val="0070C0"/>
                </a:solidFill>
                <a:latin typeface="American Typewriter" panose="02090604020004020304" pitchFamily="18" charset="77"/>
              </a:rPr>
              <a:t>p</a:t>
            </a:r>
            <a:r>
              <a:rPr lang="en-TR" altLang="en-TR" sz="3000" b="1" i="1" dirty="0">
                <a:solidFill>
                  <a:srgbClr val="0070C0"/>
                </a:solidFill>
                <a:latin typeface="American Typewriter" panose="02090604020004020304" pitchFamily="18" charset="77"/>
              </a:rPr>
              <a:t>anel raporundan olumsuz eleştiri örnekleri</a:t>
            </a:r>
          </a:p>
          <a:p>
            <a:pPr algn="ctr" defTabSz="914400" eaLnBrk="1" hangingPunct="1">
              <a:lnSpc>
                <a:spcPct val="9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endParaRPr lang="en-TR" altLang="en-TR" sz="3000" b="1" i="1" dirty="0">
              <a:solidFill>
                <a:srgbClr val="0070C0"/>
              </a:solidFill>
              <a:latin typeface="American Typewriter" panose="02090604020004020304" pitchFamily="18" charset="77"/>
            </a:endParaRPr>
          </a:p>
        </p:txBody>
      </p:sp>
      <p:pic>
        <p:nvPicPr>
          <p:cNvPr id="23554" name="Picture 8">
            <a:extLst>
              <a:ext uri="{FF2B5EF4-FFF2-40B4-BE49-F238E27FC236}">
                <a16:creationId xmlns:a16="http://schemas.microsoft.com/office/drawing/2014/main" id="{4FD453A3-D342-5854-0FC3-D38595DE66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8" y="1673225"/>
            <a:ext cx="4984750" cy="3697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9">
            <a:extLst>
              <a:ext uri="{FF2B5EF4-FFF2-40B4-BE49-F238E27FC236}">
                <a16:creationId xmlns:a16="http://schemas.microsoft.com/office/drawing/2014/main" id="{0CD818E0-97F1-17C6-A6DF-0B64A5BBB8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46"/>
          <a:stretch>
            <a:fillRect/>
          </a:stretch>
        </p:blipFill>
        <p:spPr bwMode="auto">
          <a:xfrm>
            <a:off x="5895975" y="1673225"/>
            <a:ext cx="6186488" cy="3697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11">
            <a:extLst>
              <a:ext uri="{FF2B5EF4-FFF2-40B4-BE49-F238E27FC236}">
                <a16:creationId xmlns:a16="http://schemas.microsoft.com/office/drawing/2014/main" id="{ECE9777A-1D55-8A70-3A6B-813E3DA87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863" y="5465763"/>
            <a:ext cx="13716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A7C106-C161-6F3F-013F-B23EF74F30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764" y="2024528"/>
            <a:ext cx="9970823" cy="3699865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530BF27-9377-E723-511F-6E02EA9511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991" y="2304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chemeClr val="accent2">
                    <a:lumMod val="75000"/>
                  </a:schemeClr>
                </a:solidFill>
                <a:latin typeface="American Typewriter" panose="02090604020004020304" pitchFamily="18" charset="77"/>
              </a:rPr>
              <a:t>yaygın etki – öngörülen çıktılar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B4BC09F7-9E37-E1E8-C1CC-D7C895F5E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4363" y="5467350"/>
            <a:ext cx="13430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1116139-DED4-1A46-BC65-561A8F317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618592"/>
            <a:ext cx="10922000" cy="405298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3E6BE81-4A9A-F9A6-5D11-3B13380F39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991" y="2304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chemeClr val="accent2">
                    <a:lumMod val="75000"/>
                  </a:schemeClr>
                </a:solidFill>
                <a:latin typeface="American Typewriter" panose="02090604020004020304" pitchFamily="18" charset="77"/>
              </a:rPr>
              <a:t>yaygın etki – öngörülen etkiler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60A41E-4BDC-F805-B1F7-B3F49C4C03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4363" y="5467350"/>
            <a:ext cx="13430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3E6BE81-4A9A-F9A6-5D11-3B13380F39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991" y="2304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chemeClr val="accent2">
                    <a:lumMod val="75000"/>
                  </a:schemeClr>
                </a:solidFill>
                <a:latin typeface="American Typewriter" panose="02090604020004020304" pitchFamily="18" charset="77"/>
              </a:rPr>
              <a:t>yaygın etki – faaliyet planı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006239D-C7AA-B7FF-631A-C32AEBB912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141" y="830944"/>
            <a:ext cx="9918700" cy="5702910"/>
          </a:xfrm>
          <a:prstGeom prst="rect">
            <a:avLst/>
          </a:prstGeom>
        </p:spPr>
      </p:pic>
      <p:pic>
        <p:nvPicPr>
          <p:cNvPr id="3" name="Picture 5">
            <a:extLst>
              <a:ext uri="{FF2B5EF4-FFF2-40B4-BE49-F238E27FC236}">
                <a16:creationId xmlns:a16="http://schemas.microsoft.com/office/drawing/2014/main" id="{B29CD4F2-0549-7514-85DB-FA323F3D1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4363" y="5467350"/>
            <a:ext cx="13430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174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>
            <a:extLst>
              <a:ext uri="{FF2B5EF4-FFF2-40B4-BE49-F238E27FC236}">
                <a16:creationId xmlns:a16="http://schemas.microsoft.com/office/drawing/2014/main" id="{59BC1F5A-47EB-8783-B381-016BA7F9A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483" y="1524675"/>
            <a:ext cx="10247096" cy="4618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D25C40-8DC3-A3DC-2430-0E2C2AB1E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991" y="230426"/>
            <a:ext cx="11049000" cy="6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dirty="0">
                <a:solidFill>
                  <a:schemeClr val="accent2">
                    <a:lumMod val="75000"/>
                  </a:schemeClr>
                </a:solidFill>
                <a:latin typeface="American Typewriter" panose="02090604020004020304" pitchFamily="18" charset="77"/>
              </a:rPr>
              <a:t>yaygın etki – çıktıların paylaşımı ve yayılımı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AE1C9D98-813F-A68B-0720-A28B8639AB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4363" y="5467350"/>
            <a:ext cx="13430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Content Placeholder 2">
            <a:extLst>
              <a:ext uri="{FF2B5EF4-FFF2-40B4-BE49-F238E27FC236}">
                <a16:creationId xmlns:a16="http://schemas.microsoft.com/office/drawing/2014/main" id="{53479396-8B48-454E-013A-34C20C698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692150"/>
            <a:ext cx="10515600" cy="68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TR" altLang="en-TR" sz="3500" b="1" i="1" dirty="0">
                <a:solidFill>
                  <a:srgbClr val="00B0F0"/>
                </a:solidFill>
                <a:latin typeface="American Typewriter" panose="02090604020004020304" pitchFamily="18" charset="77"/>
              </a:rPr>
              <a:t>proje zamanlaması ve bütçe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TR" altLang="en-TR" sz="3500" b="1" i="1" dirty="0">
              <a:solidFill>
                <a:srgbClr val="00B0F0"/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A7435D1-53E4-BD5F-A245-A70C08BE7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8238" y="2640013"/>
            <a:ext cx="10423525" cy="14605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-taahhüt edilen proje süresi: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	*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belirtilen süre içinde proje bitirilebilir </a:t>
            </a: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olmalı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	*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fazla uzun süre yazılmamalı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endParaRPr lang="en-US" altLang="en-TR" sz="2500" noProof="1">
              <a:solidFill>
                <a:schemeClr val="accent5">
                  <a:lumMod val="50000"/>
                </a:schemeClr>
              </a:solidFill>
              <a:latin typeface="American Typewriter" panose="02090604020004020304" pitchFamily="18" charset="77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	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20D69A-6B48-431D-0077-62C5E74CE0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8238" y="4100513"/>
            <a:ext cx="10423525" cy="87153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bütçedeki malzemelerin metotlarla uyumlu olması</a:t>
            </a:r>
            <a:r>
              <a:rPr lang="en-US" altLang="en-TR" sz="2500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, belirtilen miktarların abartılı olmaması (yeni üst sınır: 2.400.000 TL)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CD21C37-25A6-D513-4F54-7C1BC59EA2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327" y="515764"/>
            <a:ext cx="6839771" cy="582647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80A7CDB3-FC4F-403D-5874-047C0FFBF37C}"/>
              </a:ext>
            </a:extLst>
          </p:cNvPr>
          <p:cNvSpPr txBox="1">
            <a:spLocks/>
          </p:cNvSpPr>
          <p:nvPr/>
        </p:nvSpPr>
        <p:spPr>
          <a:xfrm>
            <a:off x="8099024" y="2109485"/>
            <a:ext cx="3687749" cy="26390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i="1" noProof="1">
                <a:solidFill>
                  <a:srgbClr val="00B0F0"/>
                </a:solidFill>
                <a:latin typeface="Georgia" panose="02040502050405020303" pitchFamily="18" charset="0"/>
              </a:rPr>
              <a:t>sabırla dinlediğiniz için teşekkürler.. </a:t>
            </a:r>
          </a:p>
        </p:txBody>
      </p:sp>
    </p:spTree>
    <p:extLst>
      <p:ext uri="{BB962C8B-B14F-4D97-AF65-F5344CB8AC3E}">
        <p14:creationId xmlns:p14="http://schemas.microsoft.com/office/powerpoint/2010/main" val="1084791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6">
            <a:extLst>
              <a:ext uri="{FF2B5EF4-FFF2-40B4-BE49-F238E27FC236}">
                <a16:creationId xmlns:a16="http://schemas.microsoft.com/office/drawing/2014/main" id="{19DC4DB8-F65D-5666-CC42-260E269FB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95"/>
          <a:stretch>
            <a:fillRect/>
          </a:stretch>
        </p:blipFill>
        <p:spPr bwMode="auto">
          <a:xfrm>
            <a:off x="901700" y="2620963"/>
            <a:ext cx="6049963" cy="384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Content Placeholder 2">
            <a:extLst>
              <a:ext uri="{FF2B5EF4-FFF2-40B4-BE49-F238E27FC236}">
                <a16:creationId xmlns:a16="http://schemas.microsoft.com/office/drawing/2014/main" id="{A8C265C8-BBF1-FCE5-72AD-09788B1279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013" y="614363"/>
            <a:ext cx="11837987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685800" indent="-22860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i="1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defTabSz="914400" eaLnBrk="1" hangingPunct="1">
              <a:lnSpc>
                <a:spcPct val="9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en-TR" sz="3000" b="1" i="1" dirty="0">
                <a:solidFill>
                  <a:srgbClr val="0070C0"/>
                </a:solidFill>
                <a:latin typeface="American Typewriter" panose="02090604020004020304" pitchFamily="18" charset="77"/>
              </a:rPr>
              <a:t>p</a:t>
            </a:r>
            <a:r>
              <a:rPr lang="en-TR" altLang="en-TR" sz="3000" b="1" i="1" dirty="0">
                <a:solidFill>
                  <a:srgbClr val="0070C0"/>
                </a:solidFill>
                <a:latin typeface="American Typewriter" panose="02090604020004020304" pitchFamily="18" charset="77"/>
              </a:rPr>
              <a:t>anel raporundan olumlu eleştiri örnekleri</a:t>
            </a:r>
          </a:p>
          <a:p>
            <a:pPr algn="ctr" defTabSz="914400" eaLnBrk="1" hangingPunct="1">
              <a:lnSpc>
                <a:spcPct val="9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endParaRPr lang="en-TR" altLang="en-TR" sz="3000" b="1" i="1" dirty="0">
              <a:solidFill>
                <a:srgbClr val="0070C0"/>
              </a:solidFill>
              <a:latin typeface="American Typewriter" panose="02090604020004020304" pitchFamily="18" charset="77"/>
            </a:endParaRPr>
          </a:p>
        </p:txBody>
      </p:sp>
      <p:pic>
        <p:nvPicPr>
          <p:cNvPr id="24579" name="Picture 15">
            <a:extLst>
              <a:ext uri="{FF2B5EF4-FFF2-40B4-BE49-F238E27FC236}">
                <a16:creationId xmlns:a16="http://schemas.microsoft.com/office/drawing/2014/main" id="{A2E15BBA-35C5-EFEA-2985-0D699D198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8" b="46042"/>
          <a:stretch>
            <a:fillRect/>
          </a:stretch>
        </p:blipFill>
        <p:spPr bwMode="auto">
          <a:xfrm>
            <a:off x="6326188" y="1470025"/>
            <a:ext cx="5756275" cy="230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16">
            <a:extLst>
              <a:ext uri="{FF2B5EF4-FFF2-40B4-BE49-F238E27FC236}">
                <a16:creationId xmlns:a16="http://schemas.microsoft.com/office/drawing/2014/main" id="{4C5BDED7-4300-9F01-C3F4-394206F78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863" y="5465763"/>
            <a:ext cx="13716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Content Placeholder 2">
            <a:extLst>
              <a:ext uri="{FF2B5EF4-FFF2-40B4-BE49-F238E27FC236}">
                <a16:creationId xmlns:a16="http://schemas.microsoft.com/office/drawing/2014/main" id="{06175C1D-1A7B-BB1B-6205-F231B5028C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9025" y="633413"/>
            <a:ext cx="105156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TR" altLang="en-TR" sz="3000" b="1" i="1" dirty="0">
                <a:solidFill>
                  <a:srgbClr val="C00000"/>
                </a:solidFill>
                <a:latin typeface="American Typewriter" panose="02090604020004020304" pitchFamily="18" charset="77"/>
              </a:rPr>
              <a:t>proje önerinizin yazımında önemli genel noktalar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TR" altLang="en-TR" sz="3000" b="1" i="1" dirty="0">
              <a:solidFill>
                <a:srgbClr val="C00000"/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1969CD-945C-AA4D-F3ED-454543884D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5225" y="2274207"/>
            <a:ext cx="10423525" cy="52228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-proje hakemlerinin çalışma alanları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endParaRPr lang="en-US" altLang="en-TR" sz="2500" b="1" noProof="1">
              <a:solidFill>
                <a:schemeClr val="accent5">
                  <a:lumMod val="50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6D65571-A646-54EB-49CC-C72D1C560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5225" y="2796495"/>
            <a:ext cx="10423525" cy="5238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-proje hakemlerinin iş yükleri 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endParaRPr lang="en-US" altLang="en-TR" sz="2500" b="1" noProof="1">
              <a:solidFill>
                <a:schemeClr val="accent5">
                  <a:lumMod val="50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019F575-60DB-24C9-C19B-8C8EC22D89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5225" y="3318782"/>
            <a:ext cx="10423525" cy="5238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-yazım şekli / gramer  </a:t>
            </a:r>
            <a:r>
              <a:rPr lang="en-US" altLang="en-TR" sz="2500" b="1" noProof="1">
                <a:solidFill>
                  <a:srgbClr val="0070C0"/>
                </a:solidFill>
                <a:latin typeface="American Typewriter" panose="02090604020004020304" pitchFamily="18" charset="77"/>
                <a:ea typeface="Brush Script MT" panose="03060802040406070304" pitchFamily="66" charset="-122"/>
                <a:cs typeface="APPLE CHANCERY" panose="03020702040506060504" pitchFamily="66" charset="-79"/>
              </a:rPr>
              <a:t>ÖZEN!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5601A08-5D99-7D18-E083-C040A67513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5225" y="3842657"/>
            <a:ext cx="10423525" cy="5381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-kes/yapıştır anlatımların kullanılmaması </a:t>
            </a:r>
            <a:r>
              <a:rPr lang="en-US" altLang="en-TR" sz="2500" b="1" noProof="1">
                <a:solidFill>
                  <a:srgbClr val="0070C0"/>
                </a:solidFill>
                <a:latin typeface="American Typewriter" panose="02090604020004020304" pitchFamily="18" charset="77"/>
                <a:ea typeface="Brush Script MT" panose="03060802040406070304" pitchFamily="66" charset="-122"/>
                <a:cs typeface="APPLE CHANCERY" panose="03020702040506060504" pitchFamily="66" charset="-79"/>
              </a:rPr>
              <a:t>ÖZEN!</a:t>
            </a:r>
            <a:endParaRPr lang="en-US" altLang="en-TR" sz="2500" b="1" noProof="1">
              <a:solidFill>
                <a:srgbClr val="0070C0"/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B1DDB3B-C3C1-D5E0-BA73-B04DFCD0F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5225" y="4365626"/>
            <a:ext cx="10423525" cy="5238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-tercüme ifadelere dikkat edilmesi - </a:t>
            </a:r>
            <a:r>
              <a:rPr lang="en-US" altLang="en-TR" sz="2500" b="1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anlaşılırlık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2E78D3A-8DEA-7F1B-40E8-85A1CA9547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5225" y="4889501"/>
            <a:ext cx="11026775" cy="82550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-şekil/resimlerin mutlaka net ve okunaklı olması </a:t>
            </a:r>
            <a:r>
              <a:rPr lang="en-US" altLang="en-TR" sz="2500" b="1" noProof="1">
                <a:solidFill>
                  <a:srgbClr val="0070C0"/>
                </a:solidFill>
                <a:latin typeface="American Typewriter" panose="02090604020004020304" pitchFamily="18" charset="77"/>
                <a:ea typeface="Brush Script MT" panose="03060802040406070304" pitchFamily="66" charset="-122"/>
                <a:cs typeface="APPLE CHANCERY" panose="03020702040506060504" pitchFamily="66" charset="-79"/>
              </a:rPr>
              <a:t>ÖZEN! 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  <a:ea typeface="Brush Script MT" panose="03060802040406070304" pitchFamily="66" charset="-122"/>
                <a:cs typeface="APPLE CHANCERY" panose="03020702040506060504" pitchFamily="66" charset="-79"/>
              </a:rPr>
              <a:t>(farklı bir kaynaktan alınıyorsa referans eklenmesi)</a:t>
            </a:r>
            <a:endParaRPr lang="en-US" altLang="en-TR" sz="2500" b="1" noProof="1">
              <a:solidFill>
                <a:schemeClr val="accent5">
                  <a:lumMod val="50000"/>
                </a:schemeClr>
              </a:solidFill>
              <a:latin typeface="American Typewriter" panose="02090604020004020304" pitchFamily="18" charset="7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0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971BF4B-638F-D0F6-BC9A-C3261F58DE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950" y="2522538"/>
            <a:ext cx="10423525" cy="7842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-proje genelinde gerçekçilik, tutarlılık: </a:t>
            </a:r>
            <a:r>
              <a:rPr lang="en-US" altLang="en-TR" sz="2500" b="1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tek</a:t>
            </a: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 </a:t>
            </a:r>
            <a:r>
              <a:rPr lang="en-US" altLang="en-TR" sz="2500" b="1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bir proje ile bütün sorunların çözülemeyeceği gerçeği!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E8785A8-7FB0-6D8E-630F-0DF8ABA83E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950" y="3306763"/>
            <a:ext cx="10423525" cy="76993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-anahtar kelimeler – </a:t>
            </a:r>
            <a:r>
              <a:rPr lang="en-US" altLang="en-TR" sz="2500" b="1" i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projeye atanacak hakemlerin seçilmesinde önemli (hakem seçiminde ARBİS bilgileri esas)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FA24F0D-8884-D872-5847-5289B758ED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950" y="4092575"/>
            <a:ext cx="10423525" cy="5238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-projenin çok fazla taahhüt içermemesi</a:t>
            </a:r>
            <a:endParaRPr lang="en-US" altLang="en-TR" sz="2500" b="1" i="1" noProof="1">
              <a:solidFill>
                <a:schemeClr val="accent5">
                  <a:lumMod val="50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5BF2B1-12B9-07E6-8A16-8560D17338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950" y="4600575"/>
            <a:ext cx="10423525" cy="5238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-alınması gereken izinler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A7C2278-19D0-667E-3410-2A544DF1A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950" y="5118553"/>
            <a:ext cx="10423525" cy="5238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2500" b="1" noProof="1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</a:rPr>
              <a:t>-güçlü noktaların ön plana çıkartılması / proje metninde verilmesi</a:t>
            </a:r>
          </a:p>
        </p:txBody>
      </p:sp>
      <p:sp>
        <p:nvSpPr>
          <p:cNvPr id="26630" name="Content Placeholder 2">
            <a:extLst>
              <a:ext uri="{FF2B5EF4-FFF2-40B4-BE49-F238E27FC236}">
                <a16:creationId xmlns:a16="http://schemas.microsoft.com/office/drawing/2014/main" id="{1F25FAF5-B248-5D55-2E5A-9F9D6D42BF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9025" y="633413"/>
            <a:ext cx="10515600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TR" altLang="en-TR" sz="3000" b="1" i="1">
                <a:solidFill>
                  <a:srgbClr val="C00000"/>
                </a:solidFill>
                <a:latin typeface="American Typewriter" panose="02090604020004020304" pitchFamily="18" charset="77"/>
              </a:rPr>
              <a:t>proje önerinizin yazımında önemli genel noktalar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TR" altLang="en-TR" sz="3000" b="1" i="1">
              <a:solidFill>
                <a:srgbClr val="C00000"/>
              </a:solidFill>
              <a:latin typeface="American Typewriter" panose="02090604020004020304" pitchFamily="18" charset="7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Content Placeholder 2">
            <a:extLst>
              <a:ext uri="{FF2B5EF4-FFF2-40B4-BE49-F238E27FC236}">
                <a16:creationId xmlns:a16="http://schemas.microsoft.com/office/drawing/2014/main" id="{61D4C17B-60B2-DA4B-45FE-53A1A0AD45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366" y="355599"/>
            <a:ext cx="10515600" cy="118903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3000" b="1" i="1" noProof="1">
                <a:solidFill>
                  <a:schemeClr val="accent5">
                    <a:lumMod val="75000"/>
                  </a:schemeClr>
                </a:solidFill>
                <a:latin typeface="American Typewriter" panose="02090604020004020304" pitchFamily="18" charset="77"/>
              </a:rPr>
              <a:t>proje başlığı – 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en-TR" sz="3000" b="1" i="1" noProof="1">
                <a:solidFill>
                  <a:schemeClr val="accent5">
                    <a:lumMod val="75000"/>
                  </a:schemeClr>
                </a:solidFill>
                <a:latin typeface="American Typewriter" panose="02090604020004020304" pitchFamily="18" charset="77"/>
              </a:rPr>
              <a:t>hangi başlığı tercih edersiniz?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endParaRPr lang="en-US" altLang="en-TR" sz="3000" b="1" i="1" noProof="1">
              <a:solidFill>
                <a:schemeClr val="accent5">
                  <a:lumMod val="7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27650" name="Content Placeholder 2">
            <a:extLst>
              <a:ext uri="{FF2B5EF4-FFF2-40B4-BE49-F238E27FC236}">
                <a16:creationId xmlns:a16="http://schemas.microsoft.com/office/drawing/2014/main" id="{E9A68989-4DC3-D3F6-887F-4AA1A032B9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238" y="1790700"/>
            <a:ext cx="110648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b="1" noProof="1">
                <a:solidFill>
                  <a:srgbClr val="0070C0"/>
                </a:solidFill>
                <a:latin typeface="American Typewriter" panose="02090604020004020304" pitchFamily="18" charset="77"/>
              </a:rPr>
              <a:t>-"Diyabet Gelişiminde Rol Oynayan Önemli Genlerin Belirlenmesi”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59B6279B-999C-EA2F-7B75-D29255BFC2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238" y="2625725"/>
            <a:ext cx="10877550" cy="153193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TR" altLang="en-TR" sz="2500" b="1" noProof="1">
                <a:solidFill>
                  <a:schemeClr val="accent6">
                    <a:lumMod val="50000"/>
                  </a:schemeClr>
                </a:solidFill>
                <a:latin typeface="American Typewriter" panose="02090604020004020304" pitchFamily="18" charset="77"/>
              </a:rPr>
              <a:t>-"</a:t>
            </a:r>
            <a:r>
              <a:rPr lang="en-US" altLang="en-TR" sz="2500" b="1" noProof="1">
                <a:solidFill>
                  <a:schemeClr val="accent6">
                    <a:lumMod val="50000"/>
                  </a:schemeClr>
                </a:solidFill>
                <a:latin typeface="American Typewriter" panose="02090604020004020304" pitchFamily="18" charset="77"/>
              </a:rPr>
              <a:t>Önemli Bir Sorun Teşkil Eden Tip 1 Diyabetin Gelişiminde Rol Oynayan Genlerin Obez Olmayan Diyabetik Tip 1 Diyabet Fare Modellerinde Belirlenmesi, İstatistiksel Açıdan Değerlendirilmesi, Farklı Protein Çalışmaları ile Doğrulanması”</a:t>
            </a:r>
          </a:p>
        </p:txBody>
      </p:sp>
      <p:sp>
        <p:nvSpPr>
          <p:cNvPr id="27652" name="Content Placeholder 2">
            <a:extLst>
              <a:ext uri="{FF2B5EF4-FFF2-40B4-BE49-F238E27FC236}">
                <a16:creationId xmlns:a16="http://schemas.microsoft.com/office/drawing/2014/main" id="{C809F116-CAAB-3F95-0989-2F98CBDE55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238" y="4470400"/>
            <a:ext cx="1042352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en-TR" sz="2500" b="1" noProof="1">
                <a:solidFill>
                  <a:srgbClr val="002060"/>
                </a:solidFill>
                <a:latin typeface="American Typewriter" panose="02090604020004020304" pitchFamily="18" charset="77"/>
              </a:rPr>
              <a:t>-"Obez Olmayan Diyabetik Fare Modeli Kullanılarak TRAIL Ligand ve Reseptörlerinin Tip 1 Diyabet Gelişim Sürecindeki Potansiyel Rollerinin Belirlenmesi”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Content Placeholder 2">
            <a:extLst>
              <a:ext uri="{FF2B5EF4-FFF2-40B4-BE49-F238E27FC236}">
                <a16:creationId xmlns:a16="http://schemas.microsoft.com/office/drawing/2014/main" id="{FA879F4C-32D9-9CC4-795D-5D73BE6666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804" y="406967"/>
            <a:ext cx="11049000" cy="160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i="1" u="sng" dirty="0">
                <a:solidFill>
                  <a:srgbClr val="FF0000"/>
                </a:solidFill>
                <a:latin typeface="American Typewriter" panose="02090604020004020304" pitchFamily="18" charset="77"/>
              </a:rPr>
              <a:t>özgün değer</a:t>
            </a:r>
          </a:p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altLang="en-TR" sz="3000" b="1" dirty="0">
                <a:solidFill>
                  <a:srgbClr val="FF0000"/>
                </a:solidFill>
                <a:latin typeface="American Typewriter" panose="02090604020004020304" pitchFamily="18" charset="77"/>
              </a:rPr>
              <a:t>«konunun önemi ve projenin özgün değeri»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131795-DCB3-F870-6B87-F6F69F8275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53" y="2543476"/>
            <a:ext cx="11276502" cy="2180926"/>
          </a:xfrm>
          <a:prstGeom prst="rect">
            <a:avLst/>
          </a:prstGeom>
        </p:spPr>
      </p:pic>
      <p:pic>
        <p:nvPicPr>
          <p:cNvPr id="28677" name="Picture 5">
            <a:extLst>
              <a:ext uri="{FF2B5EF4-FFF2-40B4-BE49-F238E27FC236}">
                <a16:creationId xmlns:a16="http://schemas.microsoft.com/office/drawing/2014/main" id="{5E07C127-71AD-EB62-6E05-FE2C81E0D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525" y="5426075"/>
            <a:ext cx="1309688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rop">
    <a:dk1>
      <a:sysClr val="windowText" lastClr="000000"/>
    </a:dk1>
    <a:lt1>
      <a:sysClr val="window" lastClr="FFFFFF"/>
    </a:lt1>
    <a:dk2>
      <a:srgbClr val="191B0E"/>
    </a:dk2>
    <a:lt2>
      <a:srgbClr val="EFEDE3"/>
    </a:lt2>
    <a:accent1>
      <a:srgbClr val="8C8D86"/>
    </a:accent1>
    <a:accent2>
      <a:srgbClr val="E6C069"/>
    </a:accent2>
    <a:accent3>
      <a:srgbClr val="897B61"/>
    </a:accent3>
    <a:accent4>
      <a:srgbClr val="8DAB8E"/>
    </a:accent4>
    <a:accent5>
      <a:srgbClr val="77A2BB"/>
    </a:accent5>
    <a:accent6>
      <a:srgbClr val="E28394"/>
    </a:accent6>
    <a:hlink>
      <a:srgbClr val="77A2BB"/>
    </a:hlink>
    <a:folHlink>
      <a:srgbClr val="957A9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{D64C5BA5-7261-F94E-BABC-559E9B6CADD8}tf10001072</Template>
  <TotalTime>11921</TotalTime>
  <Words>948</Words>
  <Application>Microsoft Macintosh PowerPoint</Application>
  <PresentationFormat>Widescreen</PresentationFormat>
  <Paragraphs>128</Paragraphs>
  <Slides>45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3" baseType="lpstr">
      <vt:lpstr>American Typewriter</vt:lpstr>
      <vt:lpstr>Apple Braille</vt:lpstr>
      <vt:lpstr>Arial</vt:lpstr>
      <vt:lpstr>Calibri</vt:lpstr>
      <vt:lpstr>Franklin Gothic Book</vt:lpstr>
      <vt:lpstr>Georgia</vt:lpstr>
      <vt:lpstr>Times New Roman</vt:lpstr>
      <vt:lpstr>Crop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Bacterial Genome</dc:title>
  <dc:creator>Microsoft Office User</dc:creator>
  <cp:lastModifiedBy>Microsoft Office User</cp:lastModifiedBy>
  <cp:revision>793</cp:revision>
  <dcterms:created xsi:type="dcterms:W3CDTF">2020-11-04T08:19:46Z</dcterms:created>
  <dcterms:modified xsi:type="dcterms:W3CDTF">2025-05-15T20:56:48Z</dcterms:modified>
</cp:coreProperties>
</file>