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53"/>
  </p:notesMasterIdLst>
  <p:sldIdLst>
    <p:sldId id="256" r:id="rId2"/>
    <p:sldId id="264" r:id="rId3"/>
    <p:sldId id="382" r:id="rId4"/>
    <p:sldId id="265" r:id="rId5"/>
    <p:sldId id="367" r:id="rId6"/>
    <p:sldId id="364" r:id="rId7"/>
    <p:sldId id="397" r:id="rId8"/>
    <p:sldId id="368" r:id="rId9"/>
    <p:sldId id="369" r:id="rId10"/>
    <p:sldId id="290" r:id="rId11"/>
    <p:sldId id="258" r:id="rId12"/>
    <p:sldId id="370" r:id="rId13"/>
    <p:sldId id="375" r:id="rId14"/>
    <p:sldId id="351" r:id="rId15"/>
    <p:sldId id="374" r:id="rId16"/>
    <p:sldId id="287" r:id="rId17"/>
    <p:sldId id="288" r:id="rId18"/>
    <p:sldId id="283" r:id="rId19"/>
    <p:sldId id="293" r:id="rId20"/>
    <p:sldId id="352" r:id="rId21"/>
    <p:sldId id="383" r:id="rId22"/>
    <p:sldId id="384" r:id="rId23"/>
    <p:sldId id="385" r:id="rId24"/>
    <p:sldId id="274" r:id="rId25"/>
    <p:sldId id="281" r:id="rId26"/>
    <p:sldId id="398" r:id="rId27"/>
    <p:sldId id="399" r:id="rId28"/>
    <p:sldId id="360" r:id="rId29"/>
    <p:sldId id="358" r:id="rId30"/>
    <p:sldId id="359" r:id="rId31"/>
    <p:sldId id="317" r:id="rId32"/>
    <p:sldId id="389" r:id="rId33"/>
    <p:sldId id="294" r:id="rId34"/>
    <p:sldId id="300" r:id="rId35"/>
    <p:sldId id="362" r:id="rId36"/>
    <p:sldId id="269" r:id="rId37"/>
    <p:sldId id="292" r:id="rId38"/>
    <p:sldId id="313" r:id="rId39"/>
    <p:sldId id="316" r:id="rId40"/>
    <p:sldId id="319" r:id="rId41"/>
    <p:sldId id="392" r:id="rId42"/>
    <p:sldId id="394" r:id="rId43"/>
    <p:sldId id="393" r:id="rId44"/>
    <p:sldId id="396" r:id="rId45"/>
    <p:sldId id="328" r:id="rId46"/>
    <p:sldId id="329" r:id="rId47"/>
    <p:sldId id="377" r:id="rId48"/>
    <p:sldId id="386" r:id="rId49"/>
    <p:sldId id="361" r:id="rId50"/>
    <p:sldId id="387" r:id="rId51"/>
    <p:sldId id="354"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49741-15B8-402B-AF3E-67B96F6F1257}" v="1" dt="2023-04-29T12:44:34.11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atistik Danışma Birimi" userId="7ecb8747-bc5b-4f0b-98da-d1732155eec0" providerId="ADAL" clId="{ACFBAC20-F653-4886-AAA5-46EB3207AB2E}"/>
    <pc:docChg chg="custSel addSld delSld modSld sldOrd">
      <pc:chgData name="İstatistik Danışma Birimi" userId="7ecb8747-bc5b-4f0b-98da-d1732155eec0" providerId="ADAL" clId="{ACFBAC20-F653-4886-AAA5-46EB3207AB2E}" dt="2022-10-01T08:48:06.199" v="198" actId="20577"/>
      <pc:docMkLst>
        <pc:docMk/>
      </pc:docMkLst>
      <pc:sldChg chg="addSp delSp modSp mod">
        <pc:chgData name="İstatistik Danışma Birimi" userId="7ecb8747-bc5b-4f0b-98da-d1732155eec0" providerId="ADAL" clId="{ACFBAC20-F653-4886-AAA5-46EB3207AB2E}" dt="2022-10-01T08:20:02.333" v="159" actId="27636"/>
        <pc:sldMkLst>
          <pc:docMk/>
          <pc:sldMk cId="472087483" sldId="256"/>
        </pc:sldMkLst>
        <pc:spChg chg="mod">
          <ac:chgData name="İstatistik Danışma Birimi" userId="7ecb8747-bc5b-4f0b-98da-d1732155eec0" providerId="ADAL" clId="{ACFBAC20-F653-4886-AAA5-46EB3207AB2E}" dt="2022-10-01T08:11:42.139" v="116" actId="1076"/>
          <ac:spMkLst>
            <pc:docMk/>
            <pc:sldMk cId="472087483" sldId="256"/>
            <ac:spMk id="2" creationId="{D6E29C19-555B-4B00-8296-8AB8726BDEF2}"/>
          </ac:spMkLst>
        </pc:spChg>
        <pc:spChg chg="mod">
          <ac:chgData name="İstatistik Danışma Birimi" userId="7ecb8747-bc5b-4f0b-98da-d1732155eec0" providerId="ADAL" clId="{ACFBAC20-F653-4886-AAA5-46EB3207AB2E}" dt="2022-10-01T08:20:02.333" v="159" actId="27636"/>
          <ac:spMkLst>
            <pc:docMk/>
            <pc:sldMk cId="472087483" sldId="256"/>
            <ac:spMk id="3" creationId="{D97B0254-7AEB-4C18-B810-A0EF2CF65CCF}"/>
          </ac:spMkLst>
        </pc:spChg>
        <pc:spChg chg="del">
          <ac:chgData name="İstatistik Danışma Birimi" userId="7ecb8747-bc5b-4f0b-98da-d1732155eec0" providerId="ADAL" clId="{ACFBAC20-F653-4886-AAA5-46EB3207AB2E}" dt="2022-10-01T08:17:14.545" v="154" actId="478"/>
          <ac:spMkLst>
            <pc:docMk/>
            <pc:sldMk cId="472087483" sldId="256"/>
            <ac:spMk id="240" creationId="{00A5469B-F01E-4BEB-BB37-2D1D31200707}"/>
          </ac:spMkLst>
        </pc:spChg>
        <pc:picChg chg="add mod">
          <ac:chgData name="İstatistik Danışma Birimi" userId="7ecb8747-bc5b-4f0b-98da-d1732155eec0" providerId="ADAL" clId="{ACFBAC20-F653-4886-AAA5-46EB3207AB2E}" dt="2022-10-01T08:11:26.223" v="115" actId="14100"/>
          <ac:picMkLst>
            <pc:docMk/>
            <pc:sldMk cId="472087483" sldId="256"/>
            <ac:picMk id="6" creationId="{9D98CFF6-C90F-6558-94C5-1DD773CFEB92}"/>
          </ac:picMkLst>
        </pc:picChg>
      </pc:sldChg>
      <pc:sldChg chg="modSp mod">
        <pc:chgData name="İstatistik Danışma Birimi" userId="7ecb8747-bc5b-4f0b-98da-d1732155eec0" providerId="ADAL" clId="{ACFBAC20-F653-4886-AAA5-46EB3207AB2E}" dt="2022-10-01T05:42:29.114" v="3" actId="27636"/>
        <pc:sldMkLst>
          <pc:docMk/>
          <pc:sldMk cId="542661436" sldId="264"/>
        </pc:sldMkLst>
        <pc:spChg chg="mod">
          <ac:chgData name="İstatistik Danışma Birimi" userId="7ecb8747-bc5b-4f0b-98da-d1732155eec0" providerId="ADAL" clId="{ACFBAC20-F653-4886-AAA5-46EB3207AB2E}" dt="2022-10-01T05:42:29.114" v="3" actId="27636"/>
          <ac:spMkLst>
            <pc:docMk/>
            <pc:sldMk cId="542661436" sldId="264"/>
            <ac:spMk id="3" creationId="{93BFE50A-C25B-4180-9259-F98437F9C36A}"/>
          </ac:spMkLst>
        </pc:spChg>
      </pc:sldChg>
      <pc:sldChg chg="modSp add mod">
        <pc:chgData name="İstatistik Danışma Birimi" userId="7ecb8747-bc5b-4f0b-98da-d1732155eec0" providerId="ADAL" clId="{ACFBAC20-F653-4886-AAA5-46EB3207AB2E}" dt="2022-10-01T08:48:06.199" v="198" actId="20577"/>
        <pc:sldMkLst>
          <pc:docMk/>
          <pc:sldMk cId="0" sldId="281"/>
        </pc:sldMkLst>
        <pc:spChg chg="mod">
          <ac:chgData name="İstatistik Danışma Birimi" userId="7ecb8747-bc5b-4f0b-98da-d1732155eec0" providerId="ADAL" clId="{ACFBAC20-F653-4886-AAA5-46EB3207AB2E}" dt="2022-10-01T08:48:06.199" v="198" actId="20577"/>
          <ac:spMkLst>
            <pc:docMk/>
            <pc:sldMk cId="0" sldId="281"/>
            <ac:spMk id="218" creationId="{00000000-0000-0000-0000-000000000000}"/>
          </ac:spMkLst>
        </pc:spChg>
        <pc:spChg chg="mod">
          <ac:chgData name="İstatistik Danışma Birimi" userId="7ecb8747-bc5b-4f0b-98da-d1732155eec0" providerId="ADAL" clId="{ACFBAC20-F653-4886-AAA5-46EB3207AB2E}" dt="2022-10-01T08:47:48.806" v="165" actId="404"/>
          <ac:spMkLst>
            <pc:docMk/>
            <pc:sldMk cId="0" sldId="281"/>
            <ac:spMk id="219" creationId="{00000000-0000-0000-0000-000000000000}"/>
          </ac:spMkLst>
        </pc:spChg>
      </pc:sldChg>
      <pc:sldChg chg="add">
        <pc:chgData name="İstatistik Danışma Birimi" userId="7ecb8747-bc5b-4f0b-98da-d1732155eec0" providerId="ADAL" clId="{ACFBAC20-F653-4886-AAA5-46EB3207AB2E}" dt="2022-10-01T08:06:19.866" v="111"/>
        <pc:sldMkLst>
          <pc:docMk/>
          <pc:sldMk cId="1839465809" sldId="351"/>
        </pc:sldMkLst>
      </pc:sldChg>
      <pc:sldChg chg="ord">
        <pc:chgData name="İstatistik Danışma Birimi" userId="7ecb8747-bc5b-4f0b-98da-d1732155eec0" providerId="ADAL" clId="{ACFBAC20-F653-4886-AAA5-46EB3207AB2E}" dt="2022-10-01T08:04:43.713" v="110"/>
        <pc:sldMkLst>
          <pc:docMk/>
          <pc:sldMk cId="869720431" sldId="358"/>
        </pc:sldMkLst>
      </pc:sldChg>
      <pc:sldChg chg="modSp add mod">
        <pc:chgData name="İstatistik Danışma Birimi" userId="7ecb8747-bc5b-4f0b-98da-d1732155eec0" providerId="ADAL" clId="{ACFBAC20-F653-4886-AAA5-46EB3207AB2E}" dt="2022-10-01T08:02:58.126" v="108" actId="14734"/>
        <pc:sldMkLst>
          <pc:docMk/>
          <pc:sldMk cId="1187693027" sldId="360"/>
        </pc:sldMkLst>
        <pc:spChg chg="mod">
          <ac:chgData name="İstatistik Danışma Birimi" userId="7ecb8747-bc5b-4f0b-98da-d1732155eec0" providerId="ADAL" clId="{ACFBAC20-F653-4886-AAA5-46EB3207AB2E}" dt="2022-10-01T08:01:54.172" v="80" actId="14100"/>
          <ac:spMkLst>
            <pc:docMk/>
            <pc:sldMk cId="1187693027" sldId="360"/>
            <ac:spMk id="3" creationId="{3CC7069A-C473-35B5-4BF8-5F093D1387AF}"/>
          </ac:spMkLst>
        </pc:spChg>
        <pc:graphicFrameChg chg="mod modGraphic">
          <ac:chgData name="İstatistik Danışma Birimi" userId="7ecb8747-bc5b-4f0b-98da-d1732155eec0" providerId="ADAL" clId="{ACFBAC20-F653-4886-AAA5-46EB3207AB2E}" dt="2022-10-01T08:02:58.126" v="108" actId="14734"/>
          <ac:graphicFrameMkLst>
            <pc:docMk/>
            <pc:sldMk cId="1187693027" sldId="360"/>
            <ac:graphicFrameMk id="2" creationId="{4FDD68E5-6674-2D01-0B07-D735029B0A84}"/>
          </ac:graphicFrameMkLst>
        </pc:graphicFrameChg>
      </pc:sldChg>
      <pc:sldChg chg="addSp delSp modSp add mod">
        <pc:chgData name="İstatistik Danışma Birimi" userId="7ecb8747-bc5b-4f0b-98da-d1732155eec0" providerId="ADAL" clId="{ACFBAC20-F653-4886-AAA5-46EB3207AB2E}" dt="2022-10-01T08:15:45.097" v="149" actId="1076"/>
        <pc:sldMkLst>
          <pc:docMk/>
          <pc:sldMk cId="1720940353" sldId="361"/>
        </pc:sldMkLst>
        <pc:spChg chg="mod">
          <ac:chgData name="İstatistik Danışma Birimi" userId="7ecb8747-bc5b-4f0b-98da-d1732155eec0" providerId="ADAL" clId="{ACFBAC20-F653-4886-AAA5-46EB3207AB2E}" dt="2022-10-01T08:15:17.373" v="141" actId="20577"/>
          <ac:spMkLst>
            <pc:docMk/>
            <pc:sldMk cId="1720940353" sldId="361"/>
            <ac:spMk id="8" creationId="{7E12B488-D078-548E-617F-407412C37643}"/>
          </ac:spMkLst>
        </pc:spChg>
        <pc:picChg chg="add mod">
          <ac:chgData name="İstatistik Danışma Birimi" userId="7ecb8747-bc5b-4f0b-98da-d1732155eec0" providerId="ADAL" clId="{ACFBAC20-F653-4886-AAA5-46EB3207AB2E}" dt="2022-10-01T08:15:45.097" v="149" actId="1076"/>
          <ac:picMkLst>
            <pc:docMk/>
            <pc:sldMk cId="1720940353" sldId="361"/>
            <ac:picMk id="4" creationId="{65AA06F4-00ED-D701-F924-0BF95FCB1D04}"/>
          </ac:picMkLst>
        </pc:picChg>
        <pc:picChg chg="add mod">
          <ac:chgData name="İstatistik Danışma Birimi" userId="7ecb8747-bc5b-4f0b-98da-d1732155eec0" providerId="ADAL" clId="{ACFBAC20-F653-4886-AAA5-46EB3207AB2E}" dt="2022-10-01T08:15:42.879" v="148" actId="1076"/>
          <ac:picMkLst>
            <pc:docMk/>
            <pc:sldMk cId="1720940353" sldId="361"/>
            <ac:picMk id="5" creationId="{C4BE5F05-87C7-A638-7258-4852336531AD}"/>
          </ac:picMkLst>
        </pc:picChg>
        <pc:picChg chg="del">
          <ac:chgData name="İstatistik Danışma Birimi" userId="7ecb8747-bc5b-4f0b-98da-d1732155eec0" providerId="ADAL" clId="{ACFBAC20-F653-4886-AAA5-46EB3207AB2E}" dt="2022-10-01T08:13:48.398" v="128" actId="478"/>
          <ac:picMkLst>
            <pc:docMk/>
            <pc:sldMk cId="1720940353" sldId="361"/>
            <ac:picMk id="6" creationId="{AADBBB1B-83B9-E25E-B32E-4BB4A73494C2}"/>
          </ac:picMkLst>
        </pc:picChg>
      </pc:sldChg>
      <pc:sldChg chg="del">
        <pc:chgData name="İstatistik Danışma Birimi" userId="7ecb8747-bc5b-4f0b-98da-d1732155eec0" providerId="ADAL" clId="{ACFBAC20-F653-4886-AAA5-46EB3207AB2E}" dt="2022-10-01T08:12:45.897" v="125" actId="2696"/>
        <pc:sldMkLst>
          <pc:docMk/>
          <pc:sldMk cId="1201651611" sldId="382"/>
        </pc:sldMkLst>
      </pc:sldChg>
      <pc:sldChg chg="add">
        <pc:chgData name="İstatistik Danışma Birimi" userId="7ecb8747-bc5b-4f0b-98da-d1732155eec0" providerId="ADAL" clId="{ACFBAC20-F653-4886-AAA5-46EB3207AB2E}" dt="2022-10-01T08:12:50.427" v="126"/>
        <pc:sldMkLst>
          <pc:docMk/>
          <pc:sldMk cId="4144849835" sldId="382"/>
        </pc:sldMkLst>
      </pc:sldChg>
      <pc:sldChg chg="modSp mod">
        <pc:chgData name="İstatistik Danışma Birimi" userId="7ecb8747-bc5b-4f0b-98da-d1732155eec0" providerId="ADAL" clId="{ACFBAC20-F653-4886-AAA5-46EB3207AB2E}" dt="2022-10-01T05:43:55.779" v="5" actId="20577"/>
        <pc:sldMkLst>
          <pc:docMk/>
          <pc:sldMk cId="56052029" sldId="394"/>
        </pc:sldMkLst>
        <pc:spChg chg="mod">
          <ac:chgData name="İstatistik Danışma Birimi" userId="7ecb8747-bc5b-4f0b-98da-d1732155eec0" providerId="ADAL" clId="{ACFBAC20-F653-4886-AAA5-46EB3207AB2E}" dt="2022-10-01T05:43:55.779" v="5" actId="20577"/>
          <ac:spMkLst>
            <pc:docMk/>
            <pc:sldMk cId="56052029" sldId="394"/>
            <ac:spMk id="3" creationId="{E5318A2C-2807-4D69-A34E-E32237BA121E}"/>
          </ac:spMkLst>
        </pc:spChg>
      </pc:sldChg>
      <pc:sldChg chg="modSp mod">
        <pc:chgData name="İstatistik Danışma Birimi" userId="7ecb8747-bc5b-4f0b-98da-d1732155eec0" providerId="ADAL" clId="{ACFBAC20-F653-4886-AAA5-46EB3207AB2E}" dt="2022-10-01T05:44:36.718" v="36" actId="20577"/>
        <pc:sldMkLst>
          <pc:docMk/>
          <pc:sldMk cId="4004296303" sldId="396"/>
        </pc:sldMkLst>
        <pc:spChg chg="mod">
          <ac:chgData name="İstatistik Danışma Birimi" userId="7ecb8747-bc5b-4f0b-98da-d1732155eec0" providerId="ADAL" clId="{ACFBAC20-F653-4886-AAA5-46EB3207AB2E}" dt="2022-10-01T05:44:36.718" v="36" actId="20577"/>
          <ac:spMkLst>
            <pc:docMk/>
            <pc:sldMk cId="4004296303" sldId="396"/>
            <ac:spMk id="2" creationId="{28D96476-80B0-40B3-BBFA-4F6CEC655B98}"/>
          </ac:spMkLst>
        </pc:spChg>
      </pc:sldChg>
      <pc:sldChg chg="add">
        <pc:chgData name="İstatistik Danışma Birimi" userId="7ecb8747-bc5b-4f0b-98da-d1732155eec0" providerId="ADAL" clId="{ACFBAC20-F653-4886-AAA5-46EB3207AB2E}" dt="2022-10-01T08:00:57.874" v="78"/>
        <pc:sldMkLst>
          <pc:docMk/>
          <pc:sldMk cId="968456175" sldId="398"/>
        </pc:sldMkLst>
      </pc:sldChg>
      <pc:sldChg chg="add">
        <pc:chgData name="İstatistik Danışma Birimi" userId="7ecb8747-bc5b-4f0b-98da-d1732155eec0" providerId="ADAL" clId="{ACFBAC20-F653-4886-AAA5-46EB3207AB2E}" dt="2022-10-01T08:00:57.874" v="78"/>
        <pc:sldMkLst>
          <pc:docMk/>
          <pc:sldMk cId="2127346115" sldId="399"/>
        </pc:sldMkLst>
      </pc:sldChg>
      <pc:sldChg chg="modSp new del mod">
        <pc:chgData name="İstatistik Danışma Birimi" userId="7ecb8747-bc5b-4f0b-98da-d1732155eec0" providerId="ADAL" clId="{ACFBAC20-F653-4886-AAA5-46EB3207AB2E}" dt="2022-10-01T08:47:37.331" v="163" actId="47"/>
        <pc:sldMkLst>
          <pc:docMk/>
          <pc:sldMk cId="1833586602" sldId="400"/>
        </pc:sldMkLst>
        <pc:spChg chg="mod">
          <ac:chgData name="İstatistik Danışma Birimi" userId="7ecb8747-bc5b-4f0b-98da-d1732155eec0" providerId="ADAL" clId="{ACFBAC20-F653-4886-AAA5-46EB3207AB2E}" dt="2022-10-01T08:47:35.406" v="162" actId="27636"/>
          <ac:spMkLst>
            <pc:docMk/>
            <pc:sldMk cId="1833586602" sldId="400"/>
            <ac:spMk id="2" creationId="{FA7A4AE5-D9E0-7F05-37ED-0F5F0699B030}"/>
          </ac:spMkLst>
        </pc:spChg>
      </pc:sldChg>
    </pc:docChg>
  </pc:docChgLst>
  <pc:docChgLst>
    <pc:chgData name="İstatistik Danışma Birimi" userId="7ecb8747-bc5b-4f0b-98da-d1732155eec0" providerId="ADAL" clId="{92454607-343A-43ED-B384-26C76CA88B9A}"/>
    <pc:docChg chg="custSel delSld modSld sldOrd">
      <pc:chgData name="İstatistik Danışma Birimi" userId="7ecb8747-bc5b-4f0b-98da-d1732155eec0" providerId="ADAL" clId="{92454607-343A-43ED-B384-26C76CA88B9A}" dt="2022-09-24T21:36:03.526" v="74" actId="20577"/>
      <pc:docMkLst>
        <pc:docMk/>
      </pc:docMkLst>
      <pc:sldChg chg="modSp mod">
        <pc:chgData name="İstatistik Danışma Birimi" userId="7ecb8747-bc5b-4f0b-98da-d1732155eec0" providerId="ADAL" clId="{92454607-343A-43ED-B384-26C76CA88B9A}" dt="2022-09-24T21:36:03.526" v="74" actId="20577"/>
        <pc:sldMkLst>
          <pc:docMk/>
          <pc:sldMk cId="472087483" sldId="256"/>
        </pc:sldMkLst>
        <pc:spChg chg="mod">
          <ac:chgData name="İstatistik Danışma Birimi" userId="7ecb8747-bc5b-4f0b-98da-d1732155eec0" providerId="ADAL" clId="{92454607-343A-43ED-B384-26C76CA88B9A}" dt="2022-09-24T20:29:35.933" v="32"/>
          <ac:spMkLst>
            <pc:docMk/>
            <pc:sldMk cId="472087483" sldId="256"/>
            <ac:spMk id="2" creationId="{D6E29C19-555B-4B00-8296-8AB8726BDEF2}"/>
          </ac:spMkLst>
        </pc:spChg>
        <pc:spChg chg="mod">
          <ac:chgData name="İstatistik Danışma Birimi" userId="7ecb8747-bc5b-4f0b-98da-d1732155eec0" providerId="ADAL" clId="{92454607-343A-43ED-B384-26C76CA88B9A}" dt="2022-09-24T21:36:03.526" v="74" actId="20577"/>
          <ac:spMkLst>
            <pc:docMk/>
            <pc:sldMk cId="472087483" sldId="256"/>
            <ac:spMk id="3" creationId="{D97B0254-7AEB-4C18-B810-A0EF2CF65CCF}"/>
          </ac:spMkLst>
        </pc:spChg>
      </pc:sldChg>
      <pc:sldChg chg="modSp del mod">
        <pc:chgData name="İstatistik Danışma Birimi" userId="7ecb8747-bc5b-4f0b-98da-d1732155eec0" providerId="ADAL" clId="{92454607-343A-43ED-B384-26C76CA88B9A}" dt="2022-09-24T20:33:55.631" v="51" actId="47"/>
        <pc:sldMkLst>
          <pc:docMk/>
          <pc:sldMk cId="1603599756" sldId="257"/>
        </pc:sldMkLst>
        <pc:spChg chg="mod">
          <ac:chgData name="İstatistik Danışma Birimi" userId="7ecb8747-bc5b-4f0b-98da-d1732155eec0" providerId="ADAL" clId="{92454607-343A-43ED-B384-26C76CA88B9A}" dt="2022-09-24T20:30:46.521" v="50" actId="20577"/>
          <ac:spMkLst>
            <pc:docMk/>
            <pc:sldMk cId="1603599756" sldId="257"/>
            <ac:spMk id="3" creationId="{74D1F8F3-C7A4-4E0D-8385-EBA70FFAAA0A}"/>
          </ac:spMkLst>
        </pc:spChg>
      </pc:sldChg>
      <pc:sldChg chg="del">
        <pc:chgData name="İstatistik Danışma Birimi" userId="7ecb8747-bc5b-4f0b-98da-d1732155eec0" providerId="ADAL" clId="{92454607-343A-43ED-B384-26C76CA88B9A}" dt="2022-09-23T19:24:05.551" v="6" actId="47"/>
        <pc:sldMkLst>
          <pc:docMk/>
          <pc:sldMk cId="2730003163" sldId="259"/>
        </pc:sldMkLst>
      </pc:sldChg>
      <pc:sldChg chg="modSp del mod">
        <pc:chgData name="İstatistik Danışma Birimi" userId="7ecb8747-bc5b-4f0b-98da-d1732155eec0" providerId="ADAL" clId="{92454607-343A-43ED-B384-26C76CA88B9A}" dt="2022-09-24T21:34:54.309" v="58" actId="47"/>
        <pc:sldMkLst>
          <pc:docMk/>
          <pc:sldMk cId="1894113730" sldId="261"/>
        </pc:sldMkLst>
        <pc:picChg chg="mod">
          <ac:chgData name="İstatistik Danışma Birimi" userId="7ecb8747-bc5b-4f0b-98da-d1732155eec0" providerId="ADAL" clId="{92454607-343A-43ED-B384-26C76CA88B9A}" dt="2022-09-24T20:19:40.976" v="26" actId="1076"/>
          <ac:picMkLst>
            <pc:docMk/>
            <pc:sldMk cId="1894113730" sldId="261"/>
            <ac:picMk id="33" creationId="{B40E6AFD-D553-48E9-AB0A-1AE245373D38}"/>
          </ac:picMkLst>
        </pc:picChg>
      </pc:sldChg>
      <pc:sldChg chg="del">
        <pc:chgData name="İstatistik Danışma Birimi" userId="7ecb8747-bc5b-4f0b-98da-d1732155eec0" providerId="ADAL" clId="{92454607-343A-43ED-B384-26C76CA88B9A}" dt="2022-09-24T21:34:59.384" v="60" actId="47"/>
        <pc:sldMkLst>
          <pc:docMk/>
          <pc:sldMk cId="3397854716" sldId="262"/>
        </pc:sldMkLst>
      </pc:sldChg>
      <pc:sldChg chg="del">
        <pc:chgData name="İstatistik Danışma Birimi" userId="7ecb8747-bc5b-4f0b-98da-d1732155eec0" providerId="ADAL" clId="{92454607-343A-43ED-B384-26C76CA88B9A}" dt="2022-09-24T21:34:58.190" v="59" actId="47"/>
        <pc:sldMkLst>
          <pc:docMk/>
          <pc:sldMk cId="280990221" sldId="263"/>
        </pc:sldMkLst>
      </pc:sldChg>
      <pc:sldChg chg="modSp mod">
        <pc:chgData name="İstatistik Danışma Birimi" userId="7ecb8747-bc5b-4f0b-98da-d1732155eec0" providerId="ADAL" clId="{92454607-343A-43ED-B384-26C76CA88B9A}" dt="2022-09-24T20:34:17.914" v="53" actId="27636"/>
        <pc:sldMkLst>
          <pc:docMk/>
          <pc:sldMk cId="542661436" sldId="264"/>
        </pc:sldMkLst>
        <pc:spChg chg="mod">
          <ac:chgData name="İstatistik Danışma Birimi" userId="7ecb8747-bc5b-4f0b-98da-d1732155eec0" providerId="ADAL" clId="{92454607-343A-43ED-B384-26C76CA88B9A}" dt="2022-09-24T20:34:17.914" v="53" actId="27636"/>
          <ac:spMkLst>
            <pc:docMk/>
            <pc:sldMk cId="542661436" sldId="264"/>
            <ac:spMk id="3" creationId="{93BFE50A-C25B-4180-9259-F98437F9C36A}"/>
          </ac:spMkLst>
        </pc:spChg>
      </pc:sldChg>
      <pc:sldChg chg="ord">
        <pc:chgData name="İstatistik Danışma Birimi" userId="7ecb8747-bc5b-4f0b-98da-d1732155eec0" providerId="ADAL" clId="{92454607-343A-43ED-B384-26C76CA88B9A}" dt="2022-09-23T19:25:28.128" v="12"/>
        <pc:sldMkLst>
          <pc:docMk/>
          <pc:sldMk cId="0" sldId="274"/>
        </pc:sldMkLst>
      </pc:sldChg>
      <pc:sldChg chg="del">
        <pc:chgData name="İstatistik Danışma Birimi" userId="7ecb8747-bc5b-4f0b-98da-d1732155eec0" providerId="ADAL" clId="{92454607-343A-43ED-B384-26C76CA88B9A}" dt="2022-09-24T21:35:08.718" v="61" actId="47"/>
        <pc:sldMkLst>
          <pc:docMk/>
          <pc:sldMk cId="0" sldId="281"/>
        </pc:sldMkLst>
      </pc:sldChg>
      <pc:sldChg chg="modSp mod">
        <pc:chgData name="İstatistik Danışma Birimi" userId="7ecb8747-bc5b-4f0b-98da-d1732155eec0" providerId="ADAL" clId="{92454607-343A-43ED-B384-26C76CA88B9A}" dt="2022-09-23T19:24:45.738" v="8" actId="20577"/>
        <pc:sldMkLst>
          <pc:docMk/>
          <pc:sldMk cId="0" sldId="287"/>
        </pc:sldMkLst>
        <pc:spChg chg="mod">
          <ac:chgData name="İstatistik Danışma Birimi" userId="7ecb8747-bc5b-4f0b-98da-d1732155eec0" providerId="ADAL" clId="{92454607-343A-43ED-B384-26C76CA88B9A}" dt="2022-09-23T19:24:45.738" v="8" actId="20577"/>
          <ac:spMkLst>
            <pc:docMk/>
            <pc:sldMk cId="0" sldId="287"/>
            <ac:spMk id="258" creationId="{00000000-0000-0000-0000-000000000000}"/>
          </ac:spMkLst>
        </pc:spChg>
      </pc:sldChg>
      <pc:sldChg chg="del">
        <pc:chgData name="İstatistik Danışma Birimi" userId="7ecb8747-bc5b-4f0b-98da-d1732155eec0" providerId="ADAL" clId="{92454607-343A-43ED-B384-26C76CA88B9A}" dt="2022-09-24T21:28:40.032" v="54" actId="47"/>
        <pc:sldMkLst>
          <pc:docMk/>
          <pc:sldMk cId="0" sldId="297"/>
        </pc:sldMkLst>
      </pc:sldChg>
      <pc:sldChg chg="del">
        <pc:chgData name="İstatistik Danışma Birimi" userId="7ecb8747-bc5b-4f0b-98da-d1732155eec0" providerId="ADAL" clId="{92454607-343A-43ED-B384-26C76CA88B9A}" dt="2022-09-24T21:34:30.509" v="55" actId="47"/>
        <pc:sldMkLst>
          <pc:docMk/>
          <pc:sldMk cId="0" sldId="311"/>
        </pc:sldMkLst>
      </pc:sldChg>
      <pc:sldChg chg="del">
        <pc:chgData name="İstatistik Danışma Birimi" userId="7ecb8747-bc5b-4f0b-98da-d1732155eec0" providerId="ADAL" clId="{92454607-343A-43ED-B384-26C76CA88B9A}" dt="2022-09-23T19:12:52.097" v="1" actId="47"/>
        <pc:sldMkLst>
          <pc:docMk/>
          <pc:sldMk cId="933042830" sldId="372"/>
        </pc:sldMkLst>
      </pc:sldChg>
      <pc:sldChg chg="del">
        <pc:chgData name="İstatistik Danışma Birimi" userId="7ecb8747-bc5b-4f0b-98da-d1732155eec0" providerId="ADAL" clId="{92454607-343A-43ED-B384-26C76CA88B9A}" dt="2022-09-23T19:12:46.864" v="0" actId="47"/>
        <pc:sldMkLst>
          <pc:docMk/>
          <pc:sldMk cId="1996810571" sldId="376"/>
        </pc:sldMkLst>
      </pc:sldChg>
      <pc:sldChg chg="del">
        <pc:chgData name="İstatistik Danışma Birimi" userId="7ecb8747-bc5b-4f0b-98da-d1732155eec0" providerId="ADAL" clId="{92454607-343A-43ED-B384-26C76CA88B9A}" dt="2022-09-23T19:15:54.014" v="3" actId="47"/>
        <pc:sldMkLst>
          <pc:docMk/>
          <pc:sldMk cId="0" sldId="380"/>
        </pc:sldMkLst>
      </pc:sldChg>
      <pc:sldChg chg="del">
        <pc:chgData name="İstatistik Danışma Birimi" userId="7ecb8747-bc5b-4f0b-98da-d1732155eec0" providerId="ADAL" clId="{92454607-343A-43ED-B384-26C76CA88B9A}" dt="2022-09-23T19:15:57.011" v="4" actId="47"/>
        <pc:sldMkLst>
          <pc:docMk/>
          <pc:sldMk cId="0" sldId="381"/>
        </pc:sldMkLst>
      </pc:sldChg>
      <pc:sldChg chg="modSp del mod">
        <pc:chgData name="İstatistik Danışma Birimi" userId="7ecb8747-bc5b-4f0b-98da-d1732155eec0" providerId="ADAL" clId="{92454607-343A-43ED-B384-26C76CA88B9A}" dt="2022-09-24T21:34:46.475" v="57" actId="47"/>
        <pc:sldMkLst>
          <pc:docMk/>
          <pc:sldMk cId="988133934" sldId="388"/>
        </pc:sldMkLst>
        <pc:spChg chg="mod">
          <ac:chgData name="İstatistik Danışma Birimi" userId="7ecb8747-bc5b-4f0b-98da-d1732155eec0" providerId="ADAL" clId="{92454607-343A-43ED-B384-26C76CA88B9A}" dt="2022-09-24T20:19:23.541" v="25" actId="20577"/>
          <ac:spMkLst>
            <pc:docMk/>
            <pc:sldMk cId="988133934" sldId="388"/>
            <ac:spMk id="3" creationId="{C260CE41-C4DE-4C33-BB1E-DE3E77BB6302}"/>
          </ac:spMkLst>
        </pc:spChg>
      </pc:sldChg>
      <pc:sldChg chg="modSp mod">
        <pc:chgData name="İstatistik Danışma Birimi" userId="7ecb8747-bc5b-4f0b-98da-d1732155eec0" providerId="ADAL" clId="{92454607-343A-43ED-B384-26C76CA88B9A}" dt="2022-09-24T20:17:42.696" v="22" actId="20577"/>
        <pc:sldMkLst>
          <pc:docMk/>
          <pc:sldMk cId="2464658509" sldId="389"/>
        </pc:sldMkLst>
        <pc:spChg chg="mod">
          <ac:chgData name="İstatistik Danışma Birimi" userId="7ecb8747-bc5b-4f0b-98da-d1732155eec0" providerId="ADAL" clId="{92454607-343A-43ED-B384-26C76CA88B9A}" dt="2022-09-24T20:17:42.696" v="22" actId="20577"/>
          <ac:spMkLst>
            <pc:docMk/>
            <pc:sldMk cId="2464658509" sldId="389"/>
            <ac:spMk id="3" creationId="{CF12F968-AF2E-4E13-B11E-2A93864733C0}"/>
          </ac:spMkLst>
        </pc:spChg>
      </pc:sldChg>
      <pc:sldChg chg="del">
        <pc:chgData name="İstatistik Danışma Birimi" userId="7ecb8747-bc5b-4f0b-98da-d1732155eec0" providerId="ADAL" clId="{92454607-343A-43ED-B384-26C76CA88B9A}" dt="2022-09-23T19:14:29.203" v="2" actId="47"/>
        <pc:sldMkLst>
          <pc:docMk/>
          <pc:sldMk cId="2558619374" sldId="390"/>
        </pc:sldMkLst>
      </pc:sldChg>
      <pc:sldChg chg="del">
        <pc:chgData name="İstatistik Danışma Birimi" userId="7ecb8747-bc5b-4f0b-98da-d1732155eec0" providerId="ADAL" clId="{92454607-343A-43ED-B384-26C76CA88B9A}" dt="2022-09-24T21:34:34.453" v="56" actId="47"/>
        <pc:sldMkLst>
          <pc:docMk/>
          <pc:sldMk cId="4231523172" sldId="391"/>
        </pc:sldMkLst>
      </pc:sldChg>
      <pc:sldChg chg="modSp mod">
        <pc:chgData name="İstatistik Danışma Birimi" userId="7ecb8747-bc5b-4f0b-98da-d1732155eec0" providerId="ADAL" clId="{92454607-343A-43ED-B384-26C76CA88B9A}" dt="2022-09-24T20:21:24.696" v="30" actId="20577"/>
        <pc:sldMkLst>
          <pc:docMk/>
          <pc:sldMk cId="3170236609" sldId="393"/>
        </pc:sldMkLst>
        <pc:spChg chg="mod">
          <ac:chgData name="İstatistik Danışma Birimi" userId="7ecb8747-bc5b-4f0b-98da-d1732155eec0" providerId="ADAL" clId="{92454607-343A-43ED-B384-26C76CA88B9A}" dt="2022-09-24T20:21:24.696" v="30" actId="20577"/>
          <ac:spMkLst>
            <pc:docMk/>
            <pc:sldMk cId="3170236609" sldId="393"/>
            <ac:spMk id="3" creationId="{5D653446-9318-475B-8A81-3B04B0AD86A7}"/>
          </ac:spMkLst>
        </pc:spChg>
      </pc:sldChg>
      <pc:sldChg chg="del">
        <pc:chgData name="İstatistik Danışma Birimi" userId="7ecb8747-bc5b-4f0b-98da-d1732155eec0" providerId="ADAL" clId="{92454607-343A-43ED-B384-26C76CA88B9A}" dt="2022-09-23T19:16:53.350" v="5" actId="47"/>
        <pc:sldMkLst>
          <pc:docMk/>
          <pc:sldMk cId="4045720908" sldId="395"/>
        </pc:sldMkLst>
      </pc:sldChg>
    </pc:docChg>
  </pc:docChgLst>
  <pc:docChgLst>
    <pc:chgData name="İstatistik Danışma Birimi" userId="7ecb8747-bc5b-4f0b-98da-d1732155eec0" providerId="ADAL" clId="{4E949741-15B8-402B-AF3E-67B96F6F1257}"/>
    <pc:docChg chg="custSel modSld">
      <pc:chgData name="İstatistik Danışma Birimi" userId="7ecb8747-bc5b-4f0b-98da-d1732155eec0" providerId="ADAL" clId="{4E949741-15B8-402B-AF3E-67B96F6F1257}" dt="2023-04-29T12:51:05.446" v="288" actId="403"/>
      <pc:docMkLst>
        <pc:docMk/>
      </pc:docMkLst>
      <pc:sldChg chg="delSp modSp mod">
        <pc:chgData name="İstatistik Danışma Birimi" userId="7ecb8747-bc5b-4f0b-98da-d1732155eec0" providerId="ADAL" clId="{4E949741-15B8-402B-AF3E-67B96F6F1257}" dt="2023-04-29T12:44:34.234" v="10" actId="27636"/>
        <pc:sldMkLst>
          <pc:docMk/>
          <pc:sldMk cId="472087483" sldId="256"/>
        </pc:sldMkLst>
        <pc:spChg chg="mod">
          <ac:chgData name="İstatistik Danışma Birimi" userId="7ecb8747-bc5b-4f0b-98da-d1732155eec0" providerId="ADAL" clId="{4E949741-15B8-402B-AF3E-67B96F6F1257}" dt="2023-04-29T12:44:34.234" v="10" actId="27636"/>
          <ac:spMkLst>
            <pc:docMk/>
            <pc:sldMk cId="472087483" sldId="256"/>
            <ac:spMk id="3" creationId="{D97B0254-7AEB-4C18-B810-A0EF2CF65CCF}"/>
          </ac:spMkLst>
        </pc:spChg>
        <pc:picChg chg="mod">
          <ac:chgData name="İstatistik Danışma Birimi" userId="7ecb8747-bc5b-4f0b-98da-d1732155eec0" providerId="ADAL" clId="{4E949741-15B8-402B-AF3E-67B96F6F1257}" dt="2023-04-29T11:32:27.381" v="1" actId="1076"/>
          <ac:picMkLst>
            <pc:docMk/>
            <pc:sldMk cId="472087483" sldId="256"/>
            <ac:picMk id="6" creationId="{9D98CFF6-C90F-6558-94C5-1DD773CFEB92}"/>
          </ac:picMkLst>
        </pc:picChg>
        <pc:picChg chg="del">
          <ac:chgData name="İstatistik Danışma Birimi" userId="7ecb8747-bc5b-4f0b-98da-d1732155eec0" providerId="ADAL" clId="{4E949741-15B8-402B-AF3E-67B96F6F1257}" dt="2023-04-29T11:32:24.176" v="0" actId="478"/>
          <ac:picMkLst>
            <pc:docMk/>
            <pc:sldMk cId="472087483" sldId="256"/>
            <ac:picMk id="14" creationId="{140FD55D-1C5C-4F71-95BD-2D1DECCF0315}"/>
          </ac:picMkLst>
        </pc:picChg>
      </pc:sldChg>
      <pc:sldChg chg="delSp modSp mod">
        <pc:chgData name="İstatistik Danışma Birimi" userId="7ecb8747-bc5b-4f0b-98da-d1732155eec0" providerId="ADAL" clId="{4E949741-15B8-402B-AF3E-67B96F6F1257}" dt="2023-04-29T12:51:05.446" v="288" actId="403"/>
        <pc:sldMkLst>
          <pc:docMk/>
          <pc:sldMk cId="0" sldId="274"/>
        </pc:sldMkLst>
        <pc:spChg chg="mod">
          <ac:chgData name="İstatistik Danışma Birimi" userId="7ecb8747-bc5b-4f0b-98da-d1732155eec0" providerId="ADAL" clId="{4E949741-15B8-402B-AF3E-67B96F6F1257}" dt="2023-04-29T12:51:05.446" v="288" actId="403"/>
          <ac:spMkLst>
            <pc:docMk/>
            <pc:sldMk cId="0" sldId="274"/>
            <ac:spMk id="174" creationId="{00000000-0000-0000-0000-000000000000}"/>
          </ac:spMkLst>
        </pc:spChg>
        <pc:spChg chg="del">
          <ac:chgData name="İstatistik Danışma Birimi" userId="7ecb8747-bc5b-4f0b-98da-d1732155eec0" providerId="ADAL" clId="{4E949741-15B8-402B-AF3E-67B96F6F1257}" dt="2023-04-29T12:50:47.082" v="272" actId="478"/>
          <ac:spMkLst>
            <pc:docMk/>
            <pc:sldMk cId="0" sldId="274"/>
            <ac:spMk id="175" creationId="{00000000-0000-0000-0000-000000000000}"/>
          </ac:spMkLst>
        </pc:spChg>
        <pc:picChg chg="mod">
          <ac:chgData name="İstatistik Danışma Birimi" userId="7ecb8747-bc5b-4f0b-98da-d1732155eec0" providerId="ADAL" clId="{4E949741-15B8-402B-AF3E-67B96F6F1257}" dt="2023-04-29T12:50:49.105" v="273" actId="1076"/>
          <ac:picMkLst>
            <pc:docMk/>
            <pc:sldMk cId="0" sldId="274"/>
            <ac:picMk id="176" creationId="{00000000-0000-0000-0000-000000000000}"/>
          </ac:picMkLst>
        </pc:picChg>
      </pc:sldChg>
      <pc:sldChg chg="modSp mod">
        <pc:chgData name="İstatistik Danışma Birimi" userId="7ecb8747-bc5b-4f0b-98da-d1732155eec0" providerId="ADAL" clId="{4E949741-15B8-402B-AF3E-67B96F6F1257}" dt="2023-04-29T12:43:39.300" v="8" actId="115"/>
        <pc:sldMkLst>
          <pc:docMk/>
          <pc:sldMk cId="0" sldId="288"/>
        </pc:sldMkLst>
        <pc:spChg chg="mod">
          <ac:chgData name="İstatistik Danışma Birimi" userId="7ecb8747-bc5b-4f0b-98da-d1732155eec0" providerId="ADAL" clId="{4E949741-15B8-402B-AF3E-67B96F6F1257}" dt="2023-04-29T12:43:39.300" v="8" actId="115"/>
          <ac:spMkLst>
            <pc:docMk/>
            <pc:sldMk cId="0" sldId="288"/>
            <ac:spMk id="266" creationId="{00000000-0000-0000-0000-000000000000}"/>
          </ac:spMkLst>
        </pc:spChg>
      </pc:sldChg>
      <pc:sldChg chg="mod modShow">
        <pc:chgData name="İstatistik Danışma Birimi" userId="7ecb8747-bc5b-4f0b-98da-d1732155eec0" providerId="ADAL" clId="{4E949741-15B8-402B-AF3E-67B96F6F1257}" dt="2023-04-29T12:46:30.363" v="165" actId="729"/>
        <pc:sldMkLst>
          <pc:docMk/>
          <pc:sldMk cId="0" sldId="313"/>
        </pc:sldMkLst>
      </pc:sldChg>
      <pc:sldChg chg="modSp mod">
        <pc:chgData name="İstatistik Danışma Birimi" userId="7ecb8747-bc5b-4f0b-98da-d1732155eec0" providerId="ADAL" clId="{4E949741-15B8-402B-AF3E-67B96F6F1257}" dt="2023-04-29T12:16:25.859" v="4" actId="20577"/>
        <pc:sldMkLst>
          <pc:docMk/>
          <pc:sldMk cId="1274333246" sldId="368"/>
        </pc:sldMkLst>
        <pc:spChg chg="mod">
          <ac:chgData name="İstatistik Danışma Birimi" userId="7ecb8747-bc5b-4f0b-98da-d1732155eec0" providerId="ADAL" clId="{4E949741-15B8-402B-AF3E-67B96F6F1257}" dt="2023-04-29T12:16:25.859" v="4" actId="20577"/>
          <ac:spMkLst>
            <pc:docMk/>
            <pc:sldMk cId="1274333246" sldId="368"/>
            <ac:spMk id="3" creationId="{D16A37AD-6185-442A-AD59-85BDDB1B4171}"/>
          </ac:spMkLst>
        </pc:spChg>
      </pc:sldChg>
      <pc:sldChg chg="modSp mod">
        <pc:chgData name="İstatistik Danışma Birimi" userId="7ecb8747-bc5b-4f0b-98da-d1732155eec0" providerId="ADAL" clId="{4E949741-15B8-402B-AF3E-67B96F6F1257}" dt="2023-04-29T12:47:12.626" v="215" actId="5793"/>
        <pc:sldMkLst>
          <pc:docMk/>
          <pc:sldMk cId="4076089234" sldId="370"/>
        </pc:sldMkLst>
        <pc:spChg chg="mod">
          <ac:chgData name="İstatistik Danışma Birimi" userId="7ecb8747-bc5b-4f0b-98da-d1732155eec0" providerId="ADAL" clId="{4E949741-15B8-402B-AF3E-67B96F6F1257}" dt="2023-04-29T12:47:12.626" v="215" actId="5793"/>
          <ac:spMkLst>
            <pc:docMk/>
            <pc:sldMk cId="4076089234" sldId="370"/>
            <ac:spMk id="2" creationId="{00000000-0000-0000-0000-000000000000}"/>
          </ac:spMkLst>
        </pc:spChg>
      </pc:sldChg>
      <pc:sldChg chg="addSp modSp mod">
        <pc:chgData name="İstatistik Danışma Birimi" userId="7ecb8747-bc5b-4f0b-98da-d1732155eec0" providerId="ADAL" clId="{4E949741-15B8-402B-AF3E-67B96F6F1257}" dt="2023-04-29T12:46:05.537" v="164" actId="1076"/>
        <pc:sldMkLst>
          <pc:docMk/>
          <pc:sldMk cId="968456175" sldId="398"/>
        </pc:sldMkLst>
        <pc:spChg chg="add mod">
          <ac:chgData name="İstatistik Danışma Birimi" userId="7ecb8747-bc5b-4f0b-98da-d1732155eec0" providerId="ADAL" clId="{4E949741-15B8-402B-AF3E-67B96F6F1257}" dt="2023-04-29T12:46:05.537" v="164" actId="1076"/>
          <ac:spMkLst>
            <pc:docMk/>
            <pc:sldMk cId="968456175" sldId="398"/>
            <ac:spMk id="5" creationId="{5FB6883E-AEED-0782-DF94-0B59739D82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D7210-EFE7-418F-8903-C881B5D2411F}"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tr-TR"/>
        </a:p>
      </dgm:t>
    </dgm:pt>
    <dgm:pt modelId="{4FC01FFC-1051-45C2-A4D9-330318A49B83}">
      <dgm:prSet phldrT="[Metin]" custT="1"/>
      <dgm:spPr/>
      <dgm:t>
        <a:bodyPr/>
        <a:lstStyle/>
        <a:p>
          <a:r>
            <a:rPr lang="tr-TR" sz="2000" b="1"/>
            <a:t>Verilerin </a:t>
          </a:r>
          <a:r>
            <a:rPr lang="tr-TR" sz="2000" b="1" u="sng"/>
            <a:t>tek tek</a:t>
          </a:r>
          <a:r>
            <a:rPr lang="tr-TR" sz="2000" b="1" u="none"/>
            <a:t> </a:t>
          </a:r>
          <a:r>
            <a:rPr lang="tr-TR" sz="2000" b="1"/>
            <a:t>kontrolü ve analize hazırlama</a:t>
          </a:r>
          <a:endParaRPr lang="tr-TR" sz="2000" b="1" dirty="0"/>
        </a:p>
      </dgm:t>
    </dgm:pt>
    <dgm:pt modelId="{3BDA7600-14EC-4B18-8D33-EEC02E76BB5A}" type="parTrans" cxnId="{186ED18C-7AA3-4957-AD1C-4B48BC97CAFC}">
      <dgm:prSet/>
      <dgm:spPr/>
      <dgm:t>
        <a:bodyPr/>
        <a:lstStyle/>
        <a:p>
          <a:endParaRPr lang="tr-TR" sz="2000">
            <a:solidFill>
              <a:schemeClr val="tx1"/>
            </a:solidFill>
          </a:endParaRPr>
        </a:p>
      </dgm:t>
    </dgm:pt>
    <dgm:pt modelId="{ABD85DFC-1859-4377-8B27-84CD39524CFB}" type="sibTrans" cxnId="{186ED18C-7AA3-4957-AD1C-4B48BC97CAFC}">
      <dgm:prSet/>
      <dgm:spPr/>
      <dgm:t>
        <a:bodyPr/>
        <a:lstStyle/>
        <a:p>
          <a:endParaRPr lang="tr-TR" sz="2000">
            <a:solidFill>
              <a:schemeClr val="tx1"/>
            </a:solidFill>
          </a:endParaRPr>
        </a:p>
      </dgm:t>
    </dgm:pt>
    <dgm:pt modelId="{5920AFC6-54B9-4420-BD2D-51673E0A2BE9}">
      <dgm:prSet phldrT="[Metin]" custT="1"/>
      <dgm:spPr/>
      <dgm:t>
        <a:bodyPr/>
        <a:lstStyle/>
        <a:p>
          <a:r>
            <a:rPr lang="tr-TR" sz="2000" b="1"/>
            <a:t>Uygun analiz yöntemine karar verme</a:t>
          </a:r>
          <a:endParaRPr lang="tr-TR" sz="2000" b="1" dirty="0"/>
        </a:p>
      </dgm:t>
    </dgm:pt>
    <dgm:pt modelId="{1DD9392B-F60F-495C-888F-C2AE324827DD}" type="parTrans" cxnId="{BFDFA76E-E063-4930-9E5D-EB2F4D67F4FD}">
      <dgm:prSet/>
      <dgm:spPr/>
      <dgm:t>
        <a:bodyPr/>
        <a:lstStyle/>
        <a:p>
          <a:endParaRPr lang="tr-TR" sz="2000">
            <a:solidFill>
              <a:schemeClr val="tx1"/>
            </a:solidFill>
          </a:endParaRPr>
        </a:p>
      </dgm:t>
    </dgm:pt>
    <dgm:pt modelId="{4B3A6A93-A09F-4BAF-938F-3AA2E282FF3C}" type="sibTrans" cxnId="{BFDFA76E-E063-4930-9E5D-EB2F4D67F4FD}">
      <dgm:prSet/>
      <dgm:spPr/>
      <dgm:t>
        <a:bodyPr/>
        <a:lstStyle/>
        <a:p>
          <a:endParaRPr lang="tr-TR" sz="2000">
            <a:solidFill>
              <a:schemeClr val="tx1"/>
            </a:solidFill>
          </a:endParaRPr>
        </a:p>
      </dgm:t>
    </dgm:pt>
    <dgm:pt modelId="{ACB45634-8E85-4AF0-8878-5302C7DA7126}">
      <dgm:prSet custT="1"/>
      <dgm:spPr/>
      <dgm:t>
        <a:bodyPr/>
        <a:lstStyle/>
        <a:p>
          <a:r>
            <a:rPr lang="tr-TR" sz="2000" b="1"/>
            <a:t>İstatistik Analiz</a:t>
          </a:r>
          <a:endParaRPr lang="tr-TR" sz="2000" b="1" dirty="0"/>
        </a:p>
      </dgm:t>
    </dgm:pt>
    <dgm:pt modelId="{6351C09A-62E9-4AB1-A86D-B67A2204CE08}" type="parTrans" cxnId="{846F3195-CC24-49EC-9864-183B8D8C2B2F}">
      <dgm:prSet/>
      <dgm:spPr/>
      <dgm:t>
        <a:bodyPr/>
        <a:lstStyle/>
        <a:p>
          <a:endParaRPr lang="tr-TR" sz="2000">
            <a:solidFill>
              <a:schemeClr val="tx1"/>
            </a:solidFill>
          </a:endParaRPr>
        </a:p>
      </dgm:t>
    </dgm:pt>
    <dgm:pt modelId="{9E7A3EF3-898A-4824-BAE4-5D51374D6442}" type="sibTrans" cxnId="{846F3195-CC24-49EC-9864-183B8D8C2B2F}">
      <dgm:prSet/>
      <dgm:spPr/>
      <dgm:t>
        <a:bodyPr/>
        <a:lstStyle/>
        <a:p>
          <a:endParaRPr lang="tr-TR" sz="2000">
            <a:solidFill>
              <a:schemeClr val="tx1"/>
            </a:solidFill>
          </a:endParaRPr>
        </a:p>
      </dgm:t>
    </dgm:pt>
    <dgm:pt modelId="{D3C53106-C284-41D2-B92E-6FC642692AEE}">
      <dgm:prSet phldrT="[Metin]" custT="1"/>
      <dgm:spPr/>
      <dgm:t>
        <a:bodyPr/>
        <a:lstStyle/>
        <a:p>
          <a:r>
            <a:rPr lang="tr-TR" sz="2000" b="1" dirty="0"/>
            <a:t>Hazırlık (Literatür-Amaç-Hipotez)</a:t>
          </a:r>
        </a:p>
      </dgm:t>
    </dgm:pt>
    <dgm:pt modelId="{AFE11FB9-91EB-4B4D-95E8-65A08A906923}" type="sibTrans" cxnId="{E5C798BD-64DC-41D4-AD72-38AA6E5CD2C9}">
      <dgm:prSet/>
      <dgm:spPr/>
      <dgm:t>
        <a:bodyPr/>
        <a:lstStyle/>
        <a:p>
          <a:endParaRPr lang="tr-TR" sz="2000">
            <a:solidFill>
              <a:schemeClr val="tx1"/>
            </a:solidFill>
          </a:endParaRPr>
        </a:p>
      </dgm:t>
    </dgm:pt>
    <dgm:pt modelId="{E3BA9D11-4DBB-48D3-921C-15F42F815F97}" type="parTrans" cxnId="{E5C798BD-64DC-41D4-AD72-38AA6E5CD2C9}">
      <dgm:prSet/>
      <dgm:spPr/>
      <dgm:t>
        <a:bodyPr/>
        <a:lstStyle/>
        <a:p>
          <a:endParaRPr lang="tr-TR" sz="2000">
            <a:solidFill>
              <a:schemeClr val="tx1"/>
            </a:solidFill>
          </a:endParaRPr>
        </a:p>
      </dgm:t>
    </dgm:pt>
    <dgm:pt modelId="{065A486C-D340-4574-B9B7-A8E5A6F8AFA2}">
      <dgm:prSet phldrT="[Metin]" custT="1"/>
      <dgm:spPr/>
      <dgm:t>
        <a:bodyPr/>
        <a:lstStyle/>
        <a:p>
          <a:r>
            <a:rPr lang="tr-TR" sz="2000" b="1"/>
            <a:t>Veri formu oluşturma</a:t>
          </a:r>
          <a:endParaRPr lang="tr-TR" sz="2000" b="1" dirty="0"/>
        </a:p>
      </dgm:t>
    </dgm:pt>
    <dgm:pt modelId="{BBD2DDC0-A57F-42D2-B0B7-07BA026FDDF5}" type="parTrans" cxnId="{64AB460E-E854-438F-8AC1-2B37375E5787}">
      <dgm:prSet/>
      <dgm:spPr/>
      <dgm:t>
        <a:bodyPr/>
        <a:lstStyle/>
        <a:p>
          <a:endParaRPr lang="tr-TR" sz="2000"/>
        </a:p>
      </dgm:t>
    </dgm:pt>
    <dgm:pt modelId="{51F40D77-C5C4-4497-A302-E09D46ADA463}" type="sibTrans" cxnId="{64AB460E-E854-438F-8AC1-2B37375E5787}">
      <dgm:prSet/>
      <dgm:spPr/>
      <dgm:t>
        <a:bodyPr/>
        <a:lstStyle/>
        <a:p>
          <a:endParaRPr lang="tr-TR" sz="2000"/>
        </a:p>
      </dgm:t>
    </dgm:pt>
    <dgm:pt modelId="{37DD0B26-9038-4307-8999-2D4A818A3C1F}">
      <dgm:prSet phldrT="[Metin]" custT="1"/>
      <dgm:spPr/>
      <dgm:t>
        <a:bodyPr/>
        <a:lstStyle/>
        <a:p>
          <a:r>
            <a:rPr lang="tr-TR" sz="2000" b="1"/>
            <a:t>Veri girişi yapma</a:t>
          </a:r>
          <a:endParaRPr lang="tr-TR" sz="2000" b="1" dirty="0"/>
        </a:p>
      </dgm:t>
    </dgm:pt>
    <dgm:pt modelId="{935DB2F9-F5B7-44B8-9D10-C8A0DE9B7333}" type="parTrans" cxnId="{F85BA2C8-DCE8-4076-8A19-4FE65D8D4DB3}">
      <dgm:prSet/>
      <dgm:spPr/>
      <dgm:t>
        <a:bodyPr/>
        <a:lstStyle/>
        <a:p>
          <a:endParaRPr lang="tr-TR" sz="2000"/>
        </a:p>
      </dgm:t>
    </dgm:pt>
    <dgm:pt modelId="{049C8E05-D9F9-4F93-9F8E-14D5352D5CF1}" type="sibTrans" cxnId="{F85BA2C8-DCE8-4076-8A19-4FE65D8D4DB3}">
      <dgm:prSet/>
      <dgm:spPr/>
      <dgm:t>
        <a:bodyPr/>
        <a:lstStyle/>
        <a:p>
          <a:endParaRPr lang="tr-TR" sz="2000"/>
        </a:p>
      </dgm:t>
    </dgm:pt>
    <dgm:pt modelId="{8F39534A-5FBD-4605-B83D-D6452847AE8F}">
      <dgm:prSet custT="1"/>
      <dgm:spPr/>
      <dgm:t>
        <a:bodyPr/>
        <a:lstStyle/>
        <a:p>
          <a:r>
            <a:rPr lang="tr-TR" sz="2000" b="1" dirty="0"/>
            <a:t>Uygun örneklem sayısı belirleme</a:t>
          </a:r>
        </a:p>
      </dgm:t>
    </dgm:pt>
    <dgm:pt modelId="{CA772CD0-003B-4D3E-9AAC-E6C9FC2C3F74}" type="parTrans" cxnId="{913C1065-0FB5-4BF3-AD44-6E224EDDCCC2}">
      <dgm:prSet/>
      <dgm:spPr/>
      <dgm:t>
        <a:bodyPr/>
        <a:lstStyle/>
        <a:p>
          <a:endParaRPr lang="tr-TR"/>
        </a:p>
      </dgm:t>
    </dgm:pt>
    <dgm:pt modelId="{350DBF28-2D02-4EDF-8363-EC2693567AA1}" type="sibTrans" cxnId="{913C1065-0FB5-4BF3-AD44-6E224EDDCCC2}">
      <dgm:prSet/>
      <dgm:spPr/>
      <dgm:t>
        <a:bodyPr/>
        <a:lstStyle/>
        <a:p>
          <a:endParaRPr lang="tr-TR"/>
        </a:p>
      </dgm:t>
    </dgm:pt>
    <dgm:pt modelId="{839EDBE9-A99F-44F6-9F32-3F08A65CB8E3}" type="pres">
      <dgm:prSet presAssocID="{856D7210-EFE7-418F-8903-C881B5D2411F}" presName="Name0" presStyleCnt="0">
        <dgm:presLayoutVars>
          <dgm:dir/>
          <dgm:animLvl val="lvl"/>
          <dgm:resizeHandles val="exact"/>
        </dgm:presLayoutVars>
      </dgm:prSet>
      <dgm:spPr/>
      <dgm:t>
        <a:bodyPr/>
        <a:lstStyle/>
        <a:p>
          <a:endParaRPr lang="tr-TR"/>
        </a:p>
      </dgm:t>
    </dgm:pt>
    <dgm:pt modelId="{21267466-98B8-4BDC-A519-BF1F2EAB9614}" type="pres">
      <dgm:prSet presAssocID="{ACB45634-8E85-4AF0-8878-5302C7DA7126}" presName="boxAndChildren" presStyleCnt="0"/>
      <dgm:spPr/>
    </dgm:pt>
    <dgm:pt modelId="{2ED5422E-E254-4FD6-A80B-45CFA1228AAB}" type="pres">
      <dgm:prSet presAssocID="{ACB45634-8E85-4AF0-8878-5302C7DA7126}" presName="parentTextBox" presStyleLbl="node1" presStyleIdx="0" presStyleCnt="7"/>
      <dgm:spPr/>
      <dgm:t>
        <a:bodyPr/>
        <a:lstStyle/>
        <a:p>
          <a:endParaRPr lang="tr-TR"/>
        </a:p>
      </dgm:t>
    </dgm:pt>
    <dgm:pt modelId="{DC598F68-7754-4DD0-A346-932E4F8F9E4C}" type="pres">
      <dgm:prSet presAssocID="{4B3A6A93-A09F-4BAF-938F-3AA2E282FF3C}" presName="sp" presStyleCnt="0"/>
      <dgm:spPr/>
    </dgm:pt>
    <dgm:pt modelId="{2C68AB02-0164-4906-92FF-DFE482838EC1}" type="pres">
      <dgm:prSet presAssocID="{5920AFC6-54B9-4420-BD2D-51673E0A2BE9}" presName="arrowAndChildren" presStyleCnt="0"/>
      <dgm:spPr/>
    </dgm:pt>
    <dgm:pt modelId="{63798A2E-9D9C-4DF1-B6CC-7B82F6773B6B}" type="pres">
      <dgm:prSet presAssocID="{5920AFC6-54B9-4420-BD2D-51673E0A2BE9}" presName="parentTextArrow" presStyleLbl="node1" presStyleIdx="1" presStyleCnt="7"/>
      <dgm:spPr/>
      <dgm:t>
        <a:bodyPr/>
        <a:lstStyle/>
        <a:p>
          <a:endParaRPr lang="tr-TR"/>
        </a:p>
      </dgm:t>
    </dgm:pt>
    <dgm:pt modelId="{7CCC77E9-782E-4359-A11F-DA65C8CC7327}" type="pres">
      <dgm:prSet presAssocID="{ABD85DFC-1859-4377-8B27-84CD39524CFB}" presName="sp" presStyleCnt="0"/>
      <dgm:spPr/>
    </dgm:pt>
    <dgm:pt modelId="{4A0C48FD-184D-4A54-803E-0B8192E0738E}" type="pres">
      <dgm:prSet presAssocID="{4FC01FFC-1051-45C2-A4D9-330318A49B83}" presName="arrowAndChildren" presStyleCnt="0"/>
      <dgm:spPr/>
    </dgm:pt>
    <dgm:pt modelId="{5628D953-1466-4944-8C2E-7F446AAC3A6A}" type="pres">
      <dgm:prSet presAssocID="{4FC01FFC-1051-45C2-A4D9-330318A49B83}" presName="parentTextArrow" presStyleLbl="node1" presStyleIdx="2" presStyleCnt="7"/>
      <dgm:spPr/>
      <dgm:t>
        <a:bodyPr/>
        <a:lstStyle/>
        <a:p>
          <a:endParaRPr lang="tr-TR"/>
        </a:p>
      </dgm:t>
    </dgm:pt>
    <dgm:pt modelId="{8FF45C1B-5E31-4129-B007-B962B77D3646}" type="pres">
      <dgm:prSet presAssocID="{049C8E05-D9F9-4F93-9F8E-14D5352D5CF1}" presName="sp" presStyleCnt="0"/>
      <dgm:spPr/>
    </dgm:pt>
    <dgm:pt modelId="{6654A8E4-1815-4A4A-AFFD-BE375C6C4814}" type="pres">
      <dgm:prSet presAssocID="{37DD0B26-9038-4307-8999-2D4A818A3C1F}" presName="arrowAndChildren" presStyleCnt="0"/>
      <dgm:spPr/>
    </dgm:pt>
    <dgm:pt modelId="{245FD79A-7AE1-4225-A10B-0094B0E13DD7}" type="pres">
      <dgm:prSet presAssocID="{37DD0B26-9038-4307-8999-2D4A818A3C1F}" presName="parentTextArrow" presStyleLbl="node1" presStyleIdx="3" presStyleCnt="7"/>
      <dgm:spPr/>
      <dgm:t>
        <a:bodyPr/>
        <a:lstStyle/>
        <a:p>
          <a:endParaRPr lang="tr-TR"/>
        </a:p>
      </dgm:t>
    </dgm:pt>
    <dgm:pt modelId="{6F1B7242-02C2-4CD2-B908-6812F355553B}" type="pres">
      <dgm:prSet presAssocID="{51F40D77-C5C4-4497-A302-E09D46ADA463}" presName="sp" presStyleCnt="0"/>
      <dgm:spPr/>
    </dgm:pt>
    <dgm:pt modelId="{DB6CFAC0-CE6F-419B-8335-6A72205AE00F}" type="pres">
      <dgm:prSet presAssocID="{065A486C-D340-4574-B9B7-A8E5A6F8AFA2}" presName="arrowAndChildren" presStyleCnt="0"/>
      <dgm:spPr/>
    </dgm:pt>
    <dgm:pt modelId="{3E9C64B8-8CC2-4411-96BC-3552082C39E0}" type="pres">
      <dgm:prSet presAssocID="{065A486C-D340-4574-B9B7-A8E5A6F8AFA2}" presName="parentTextArrow" presStyleLbl="node1" presStyleIdx="4" presStyleCnt="7"/>
      <dgm:spPr/>
      <dgm:t>
        <a:bodyPr/>
        <a:lstStyle/>
        <a:p>
          <a:endParaRPr lang="tr-TR"/>
        </a:p>
      </dgm:t>
    </dgm:pt>
    <dgm:pt modelId="{365A8188-520E-4A13-88D2-EFE7AC7D16EA}" type="pres">
      <dgm:prSet presAssocID="{350DBF28-2D02-4EDF-8363-EC2693567AA1}" presName="sp" presStyleCnt="0"/>
      <dgm:spPr/>
    </dgm:pt>
    <dgm:pt modelId="{7AFAB71D-551D-4E08-8B67-CD40AD2B98CE}" type="pres">
      <dgm:prSet presAssocID="{8F39534A-5FBD-4605-B83D-D6452847AE8F}" presName="arrowAndChildren" presStyleCnt="0"/>
      <dgm:spPr/>
    </dgm:pt>
    <dgm:pt modelId="{E70DC463-AEB0-47AD-B46E-DBA5E73DF109}" type="pres">
      <dgm:prSet presAssocID="{8F39534A-5FBD-4605-B83D-D6452847AE8F}" presName="parentTextArrow" presStyleLbl="node1" presStyleIdx="5" presStyleCnt="7"/>
      <dgm:spPr/>
      <dgm:t>
        <a:bodyPr/>
        <a:lstStyle/>
        <a:p>
          <a:endParaRPr lang="tr-TR"/>
        </a:p>
      </dgm:t>
    </dgm:pt>
    <dgm:pt modelId="{480C5BE3-3DDA-440E-B20A-12AEBBC5F4EE}" type="pres">
      <dgm:prSet presAssocID="{AFE11FB9-91EB-4B4D-95E8-65A08A906923}" presName="sp" presStyleCnt="0"/>
      <dgm:spPr/>
    </dgm:pt>
    <dgm:pt modelId="{805797EA-D7D4-4139-B6A5-F54F41E76433}" type="pres">
      <dgm:prSet presAssocID="{D3C53106-C284-41D2-B92E-6FC642692AEE}" presName="arrowAndChildren" presStyleCnt="0"/>
      <dgm:spPr/>
    </dgm:pt>
    <dgm:pt modelId="{7AC168C0-BA9B-492A-93D8-56B7EFA2E351}" type="pres">
      <dgm:prSet presAssocID="{D3C53106-C284-41D2-B92E-6FC642692AEE}" presName="parentTextArrow" presStyleLbl="node1" presStyleIdx="6" presStyleCnt="7" custLinFactNeighborX="-26502" custLinFactNeighborY="-29561"/>
      <dgm:spPr/>
      <dgm:t>
        <a:bodyPr/>
        <a:lstStyle/>
        <a:p>
          <a:endParaRPr lang="tr-TR"/>
        </a:p>
      </dgm:t>
    </dgm:pt>
  </dgm:ptLst>
  <dgm:cxnLst>
    <dgm:cxn modelId="{E5C798BD-64DC-41D4-AD72-38AA6E5CD2C9}" srcId="{856D7210-EFE7-418F-8903-C881B5D2411F}" destId="{D3C53106-C284-41D2-B92E-6FC642692AEE}" srcOrd="0" destOrd="0" parTransId="{E3BA9D11-4DBB-48D3-921C-15F42F815F97}" sibTransId="{AFE11FB9-91EB-4B4D-95E8-65A08A906923}"/>
    <dgm:cxn modelId="{961D68F8-F4FF-4169-A01A-04C94BEA3723}" type="presOf" srcId="{ACB45634-8E85-4AF0-8878-5302C7DA7126}" destId="{2ED5422E-E254-4FD6-A80B-45CFA1228AAB}" srcOrd="0" destOrd="0" presId="urn:microsoft.com/office/officeart/2005/8/layout/process4"/>
    <dgm:cxn modelId="{186ED18C-7AA3-4957-AD1C-4B48BC97CAFC}" srcId="{856D7210-EFE7-418F-8903-C881B5D2411F}" destId="{4FC01FFC-1051-45C2-A4D9-330318A49B83}" srcOrd="4" destOrd="0" parTransId="{3BDA7600-14EC-4B18-8D33-EEC02E76BB5A}" sibTransId="{ABD85DFC-1859-4377-8B27-84CD39524CFB}"/>
    <dgm:cxn modelId="{3AE9F7C9-C388-478D-84CE-E66C6E637B27}" type="presOf" srcId="{5920AFC6-54B9-4420-BD2D-51673E0A2BE9}" destId="{63798A2E-9D9C-4DF1-B6CC-7B82F6773B6B}" srcOrd="0" destOrd="0" presId="urn:microsoft.com/office/officeart/2005/8/layout/process4"/>
    <dgm:cxn modelId="{F85BA2C8-DCE8-4076-8A19-4FE65D8D4DB3}" srcId="{856D7210-EFE7-418F-8903-C881B5D2411F}" destId="{37DD0B26-9038-4307-8999-2D4A818A3C1F}" srcOrd="3" destOrd="0" parTransId="{935DB2F9-F5B7-44B8-9D10-C8A0DE9B7333}" sibTransId="{049C8E05-D9F9-4F93-9F8E-14D5352D5CF1}"/>
    <dgm:cxn modelId="{64AB460E-E854-438F-8AC1-2B37375E5787}" srcId="{856D7210-EFE7-418F-8903-C881B5D2411F}" destId="{065A486C-D340-4574-B9B7-A8E5A6F8AFA2}" srcOrd="2" destOrd="0" parTransId="{BBD2DDC0-A57F-42D2-B0B7-07BA026FDDF5}" sibTransId="{51F40D77-C5C4-4497-A302-E09D46ADA463}"/>
    <dgm:cxn modelId="{338D8C6F-0EFA-4FB6-AB3B-47B764719009}" type="presOf" srcId="{37DD0B26-9038-4307-8999-2D4A818A3C1F}" destId="{245FD79A-7AE1-4225-A10B-0094B0E13DD7}" srcOrd="0" destOrd="0" presId="urn:microsoft.com/office/officeart/2005/8/layout/process4"/>
    <dgm:cxn modelId="{09886268-DDB3-4589-8C7B-07FDFD1C6F69}" type="presOf" srcId="{065A486C-D340-4574-B9B7-A8E5A6F8AFA2}" destId="{3E9C64B8-8CC2-4411-96BC-3552082C39E0}" srcOrd="0" destOrd="0" presId="urn:microsoft.com/office/officeart/2005/8/layout/process4"/>
    <dgm:cxn modelId="{BFDFA76E-E063-4930-9E5D-EB2F4D67F4FD}" srcId="{856D7210-EFE7-418F-8903-C881B5D2411F}" destId="{5920AFC6-54B9-4420-BD2D-51673E0A2BE9}" srcOrd="5" destOrd="0" parTransId="{1DD9392B-F60F-495C-888F-C2AE324827DD}" sibTransId="{4B3A6A93-A09F-4BAF-938F-3AA2E282FF3C}"/>
    <dgm:cxn modelId="{090595CD-5653-418F-A22B-458016854CC9}" type="presOf" srcId="{D3C53106-C284-41D2-B92E-6FC642692AEE}" destId="{7AC168C0-BA9B-492A-93D8-56B7EFA2E351}" srcOrd="0" destOrd="0" presId="urn:microsoft.com/office/officeart/2005/8/layout/process4"/>
    <dgm:cxn modelId="{913C1065-0FB5-4BF3-AD44-6E224EDDCCC2}" srcId="{856D7210-EFE7-418F-8903-C881B5D2411F}" destId="{8F39534A-5FBD-4605-B83D-D6452847AE8F}" srcOrd="1" destOrd="0" parTransId="{CA772CD0-003B-4D3E-9AAC-E6C9FC2C3F74}" sibTransId="{350DBF28-2D02-4EDF-8363-EC2693567AA1}"/>
    <dgm:cxn modelId="{846F3195-CC24-49EC-9864-183B8D8C2B2F}" srcId="{856D7210-EFE7-418F-8903-C881B5D2411F}" destId="{ACB45634-8E85-4AF0-8878-5302C7DA7126}" srcOrd="6" destOrd="0" parTransId="{6351C09A-62E9-4AB1-A86D-B67A2204CE08}" sibTransId="{9E7A3EF3-898A-4824-BAE4-5D51374D6442}"/>
    <dgm:cxn modelId="{B5205DA9-8B95-42E3-9623-C10469CC6D19}" type="presOf" srcId="{856D7210-EFE7-418F-8903-C881B5D2411F}" destId="{839EDBE9-A99F-44F6-9F32-3F08A65CB8E3}" srcOrd="0" destOrd="0" presId="urn:microsoft.com/office/officeart/2005/8/layout/process4"/>
    <dgm:cxn modelId="{7725D998-6FC6-42B4-AA1C-D0CF0443DCED}" type="presOf" srcId="{8F39534A-5FBD-4605-B83D-D6452847AE8F}" destId="{E70DC463-AEB0-47AD-B46E-DBA5E73DF109}" srcOrd="0" destOrd="0" presId="urn:microsoft.com/office/officeart/2005/8/layout/process4"/>
    <dgm:cxn modelId="{E3B8F202-F074-49F7-946F-0A37D8BE6066}" type="presOf" srcId="{4FC01FFC-1051-45C2-A4D9-330318A49B83}" destId="{5628D953-1466-4944-8C2E-7F446AAC3A6A}" srcOrd="0" destOrd="0" presId="urn:microsoft.com/office/officeart/2005/8/layout/process4"/>
    <dgm:cxn modelId="{A249DAF0-4257-4FB4-8AE0-69A64601601B}" type="presParOf" srcId="{839EDBE9-A99F-44F6-9F32-3F08A65CB8E3}" destId="{21267466-98B8-4BDC-A519-BF1F2EAB9614}" srcOrd="0" destOrd="0" presId="urn:microsoft.com/office/officeart/2005/8/layout/process4"/>
    <dgm:cxn modelId="{45D99CAE-AC34-402D-8A27-9DD00444303D}" type="presParOf" srcId="{21267466-98B8-4BDC-A519-BF1F2EAB9614}" destId="{2ED5422E-E254-4FD6-A80B-45CFA1228AAB}" srcOrd="0" destOrd="0" presId="urn:microsoft.com/office/officeart/2005/8/layout/process4"/>
    <dgm:cxn modelId="{28E983DA-2633-4720-A957-498755C88E9D}" type="presParOf" srcId="{839EDBE9-A99F-44F6-9F32-3F08A65CB8E3}" destId="{DC598F68-7754-4DD0-A346-932E4F8F9E4C}" srcOrd="1" destOrd="0" presId="urn:microsoft.com/office/officeart/2005/8/layout/process4"/>
    <dgm:cxn modelId="{1433871F-27B1-4275-87FE-F768504DD244}" type="presParOf" srcId="{839EDBE9-A99F-44F6-9F32-3F08A65CB8E3}" destId="{2C68AB02-0164-4906-92FF-DFE482838EC1}" srcOrd="2" destOrd="0" presId="urn:microsoft.com/office/officeart/2005/8/layout/process4"/>
    <dgm:cxn modelId="{62120DEA-5E3F-4996-AF12-8BA31B08735F}" type="presParOf" srcId="{2C68AB02-0164-4906-92FF-DFE482838EC1}" destId="{63798A2E-9D9C-4DF1-B6CC-7B82F6773B6B}" srcOrd="0" destOrd="0" presId="urn:microsoft.com/office/officeart/2005/8/layout/process4"/>
    <dgm:cxn modelId="{93A65E4F-3064-493C-98EA-F9B73D9F6F93}" type="presParOf" srcId="{839EDBE9-A99F-44F6-9F32-3F08A65CB8E3}" destId="{7CCC77E9-782E-4359-A11F-DA65C8CC7327}" srcOrd="3" destOrd="0" presId="urn:microsoft.com/office/officeart/2005/8/layout/process4"/>
    <dgm:cxn modelId="{85F47039-15FC-4CF5-8434-57FF4967E376}" type="presParOf" srcId="{839EDBE9-A99F-44F6-9F32-3F08A65CB8E3}" destId="{4A0C48FD-184D-4A54-803E-0B8192E0738E}" srcOrd="4" destOrd="0" presId="urn:microsoft.com/office/officeart/2005/8/layout/process4"/>
    <dgm:cxn modelId="{1FF00D2A-2D53-4873-80F4-18088D365790}" type="presParOf" srcId="{4A0C48FD-184D-4A54-803E-0B8192E0738E}" destId="{5628D953-1466-4944-8C2E-7F446AAC3A6A}" srcOrd="0" destOrd="0" presId="urn:microsoft.com/office/officeart/2005/8/layout/process4"/>
    <dgm:cxn modelId="{BA9A9790-ABA1-4053-B0FC-5C7A51876244}" type="presParOf" srcId="{839EDBE9-A99F-44F6-9F32-3F08A65CB8E3}" destId="{8FF45C1B-5E31-4129-B007-B962B77D3646}" srcOrd="5" destOrd="0" presId="urn:microsoft.com/office/officeart/2005/8/layout/process4"/>
    <dgm:cxn modelId="{BC717779-F74B-45D7-8A57-4A9EA7A81FEE}" type="presParOf" srcId="{839EDBE9-A99F-44F6-9F32-3F08A65CB8E3}" destId="{6654A8E4-1815-4A4A-AFFD-BE375C6C4814}" srcOrd="6" destOrd="0" presId="urn:microsoft.com/office/officeart/2005/8/layout/process4"/>
    <dgm:cxn modelId="{8C12D78E-0EEF-46F9-87F4-8E483F15ADD7}" type="presParOf" srcId="{6654A8E4-1815-4A4A-AFFD-BE375C6C4814}" destId="{245FD79A-7AE1-4225-A10B-0094B0E13DD7}" srcOrd="0" destOrd="0" presId="urn:microsoft.com/office/officeart/2005/8/layout/process4"/>
    <dgm:cxn modelId="{D50057AD-18A0-496E-A9C5-178B0BA7F8B2}" type="presParOf" srcId="{839EDBE9-A99F-44F6-9F32-3F08A65CB8E3}" destId="{6F1B7242-02C2-4CD2-B908-6812F355553B}" srcOrd="7" destOrd="0" presId="urn:microsoft.com/office/officeart/2005/8/layout/process4"/>
    <dgm:cxn modelId="{62C55A01-0DD9-4589-9513-F3F77DEB93C2}" type="presParOf" srcId="{839EDBE9-A99F-44F6-9F32-3F08A65CB8E3}" destId="{DB6CFAC0-CE6F-419B-8335-6A72205AE00F}" srcOrd="8" destOrd="0" presId="urn:microsoft.com/office/officeart/2005/8/layout/process4"/>
    <dgm:cxn modelId="{D0F24546-BA10-4777-B352-2454777C9899}" type="presParOf" srcId="{DB6CFAC0-CE6F-419B-8335-6A72205AE00F}" destId="{3E9C64B8-8CC2-4411-96BC-3552082C39E0}" srcOrd="0" destOrd="0" presId="urn:microsoft.com/office/officeart/2005/8/layout/process4"/>
    <dgm:cxn modelId="{50075D68-1553-410A-A61C-6FAB0080F6DE}" type="presParOf" srcId="{839EDBE9-A99F-44F6-9F32-3F08A65CB8E3}" destId="{365A8188-520E-4A13-88D2-EFE7AC7D16EA}" srcOrd="9" destOrd="0" presId="urn:microsoft.com/office/officeart/2005/8/layout/process4"/>
    <dgm:cxn modelId="{E9433CF4-1BDE-478B-855D-FE2266592374}" type="presParOf" srcId="{839EDBE9-A99F-44F6-9F32-3F08A65CB8E3}" destId="{7AFAB71D-551D-4E08-8B67-CD40AD2B98CE}" srcOrd="10" destOrd="0" presId="urn:microsoft.com/office/officeart/2005/8/layout/process4"/>
    <dgm:cxn modelId="{4D443FB3-DE11-41F7-B2C7-FB32824DF0A3}" type="presParOf" srcId="{7AFAB71D-551D-4E08-8B67-CD40AD2B98CE}" destId="{E70DC463-AEB0-47AD-B46E-DBA5E73DF109}" srcOrd="0" destOrd="0" presId="urn:microsoft.com/office/officeart/2005/8/layout/process4"/>
    <dgm:cxn modelId="{0ED0299B-5385-4F7E-A1DA-4994622FC392}" type="presParOf" srcId="{839EDBE9-A99F-44F6-9F32-3F08A65CB8E3}" destId="{480C5BE3-3DDA-440E-B20A-12AEBBC5F4EE}" srcOrd="11" destOrd="0" presId="urn:microsoft.com/office/officeart/2005/8/layout/process4"/>
    <dgm:cxn modelId="{24ACB3F9-E599-4E38-B58E-850A01706B5F}" type="presParOf" srcId="{839EDBE9-A99F-44F6-9F32-3F08A65CB8E3}" destId="{805797EA-D7D4-4139-B6A5-F54F41E76433}" srcOrd="12" destOrd="0" presId="urn:microsoft.com/office/officeart/2005/8/layout/process4"/>
    <dgm:cxn modelId="{3BE2E057-2B3E-4077-8A39-8DC6FE21B130}" type="presParOf" srcId="{805797EA-D7D4-4139-B6A5-F54F41E76433}" destId="{7AC168C0-BA9B-492A-93D8-56B7EFA2E35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6EDC7-CC0C-4BC3-84CB-4215755DEE73}" type="datetimeFigureOut">
              <a:rPr lang="tr-TR" smtClean="0"/>
              <a:t>5.05.2023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F07F3-F8DB-4C7D-92BA-680D0346F270}" type="slidenum">
              <a:rPr lang="tr-TR" smtClean="0"/>
              <a:t>‹#›</a:t>
            </a:fld>
            <a:endParaRPr lang="tr-TR"/>
          </a:p>
        </p:txBody>
      </p:sp>
    </p:spTree>
    <p:extLst>
      <p:ext uri="{BB962C8B-B14F-4D97-AF65-F5344CB8AC3E}">
        <p14:creationId xmlns:p14="http://schemas.microsoft.com/office/powerpoint/2010/main" val="17398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mpsize.sourceforge.net/iface/s3.html#cc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a9ab2cc03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Google Shape;276;g3a9ab2cc0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072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a9ab2cc03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Google Shape;172;g3a9ab2cc0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5761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a9ab2cc03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Google Shape;216;g3a9ab2cc0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2170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bb3c1e899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Google Shape;446;g3bb3c1e89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3131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b3c1e899_0_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Google Shape;300;g3bb3c1e89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515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a9ab2cc03_0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Google Shape;337;g3a9ab2cc0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3916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6c120576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g3b6c1205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052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a18913562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Google Shape;288;g3a189135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3025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be0a6f312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Google Shape;421;g3be0a6f31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396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c7da34397_1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Google Shape;440;g3c7da3439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966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a1c163611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Google Shape;460;g3a1c1636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055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8063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c0546c827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Google Shape;515;g3c0546c8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427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a18913562_0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Google Shape;521;g3a1891356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tr-TR" u="sng" dirty="0">
                <a:solidFill>
                  <a:schemeClr val="hlink"/>
                </a:solidFill>
                <a:hlinkClick r:id="rId3"/>
              </a:rPr>
              <a:t>http://sampsize.sourceforge.net/iface/s3.html#ccp</a:t>
            </a:r>
            <a:endParaRPr lang="tr-TR" dirty="0"/>
          </a:p>
          <a:p>
            <a:pPr marL="0" lvl="0" indent="0">
              <a:spcBef>
                <a:spcPts val="1600"/>
              </a:spcBef>
              <a:spcAft>
                <a:spcPts val="1600"/>
              </a:spcAft>
              <a:buNone/>
            </a:pPr>
            <a:endParaRPr lang="tr-TR" dirty="0"/>
          </a:p>
          <a:p>
            <a:pPr marL="0" lvl="0" indent="0">
              <a:spcBef>
                <a:spcPts val="0"/>
              </a:spcBef>
              <a:spcAft>
                <a:spcPts val="0"/>
              </a:spcAft>
              <a:buNone/>
            </a:pPr>
            <a:endParaRPr dirty="0"/>
          </a:p>
        </p:txBody>
      </p:sp>
    </p:spTree>
    <p:extLst>
      <p:ext uri="{BB962C8B-B14F-4D97-AF65-F5344CB8AC3E}">
        <p14:creationId xmlns:p14="http://schemas.microsoft.com/office/powerpoint/2010/main" val="406709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b3c1e899_0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Google Shape;58;g3bb3c1e89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tr">
                <a:solidFill>
                  <a:schemeClr val="dk1"/>
                </a:solidFill>
                <a:latin typeface="Verdana"/>
                <a:ea typeface="Verdana"/>
                <a:cs typeface="Verdana"/>
                <a:sym typeface="Verdana"/>
              </a:rPr>
              <a:t>Statistical significance is the least interesting thing about the results. You should describe the results in terms of measures of magnitude –not just, does a treatment affect people, but how much does it affect them.</a:t>
            </a:r>
            <a:endParaRPr>
              <a:solidFill>
                <a:schemeClr val="dk1"/>
              </a:solidFill>
              <a:latin typeface="Verdana"/>
              <a:ea typeface="Verdana"/>
              <a:cs typeface="Verdana"/>
              <a:sym typeface="Verdana"/>
            </a:endParaRPr>
          </a:p>
          <a:p>
            <a:pPr marL="0" lvl="0" indent="0" rtl="0">
              <a:lnSpc>
                <a:spcPct val="115000"/>
              </a:lnSpc>
              <a:spcBef>
                <a:spcPts val="1600"/>
              </a:spcBef>
              <a:spcAft>
                <a:spcPts val="0"/>
              </a:spcAft>
              <a:buNone/>
            </a:pPr>
            <a:r>
              <a:rPr lang="tr" i="1">
                <a:solidFill>
                  <a:schemeClr val="dk1"/>
                </a:solidFill>
                <a:latin typeface="Verdana"/>
                <a:ea typeface="Verdana"/>
                <a:cs typeface="Verdana"/>
                <a:sym typeface="Verdana"/>
              </a:rPr>
              <a:t>The primary product of a research inquiry is one or more measures of effect size, not P values.</a:t>
            </a:r>
            <a:endParaRPr i="1">
              <a:solidFill>
                <a:schemeClr val="dk1"/>
              </a:solidFill>
              <a:latin typeface="Verdana"/>
              <a:ea typeface="Verdana"/>
              <a:cs typeface="Verdana"/>
              <a:sym typeface="Verdana"/>
            </a:endParaRPr>
          </a:p>
          <a:p>
            <a:pPr marL="0" lvl="0" indent="0" rtl="0">
              <a:lnSpc>
                <a:spcPct val="115000"/>
              </a:lnSpc>
              <a:spcBef>
                <a:spcPts val="1000"/>
              </a:spcBef>
              <a:spcAft>
                <a:spcPts val="1600"/>
              </a:spcAft>
              <a:buClr>
                <a:schemeClr val="dk1"/>
              </a:buClr>
              <a:buSzPts val="1100"/>
              <a:buFont typeface="Arial"/>
              <a:buNone/>
            </a:pPr>
            <a:endParaRPr>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41492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c4a66b74d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Google Shape;256;g3c4a66b7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3079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a6f2cbdf5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Google Shape;263;g3a6f2cbd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0505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18913562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Google Shape;228;g3a189135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556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c46860beb_0_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Google Shape;294;g3c46860b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742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b6c120576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Google Shape;95;g3b6c1205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Clr>
                <a:schemeClr val="dk1"/>
              </a:buClr>
              <a:buSzPts val="1100"/>
              <a:buFont typeface="Arial"/>
              <a:buNone/>
            </a:pPr>
            <a:r>
              <a:rPr lang="tr" sz="1800">
                <a:solidFill>
                  <a:schemeClr val="dk1"/>
                </a:solidFill>
              </a:rPr>
              <a:t>•</a:t>
            </a:r>
            <a:r>
              <a:rPr lang="tr" sz="1800">
                <a:solidFill>
                  <a:schemeClr val="dk1"/>
                </a:solidFill>
                <a:latin typeface="Calibri"/>
                <a:ea typeface="Calibri"/>
                <a:cs typeface="Calibri"/>
                <a:sym typeface="Calibri"/>
              </a:rPr>
              <a:t>Yokluk Hipotezi Anlamlılık Testi’ne göre, yokluk hipotezinde (H0 ), ilgilendiğimiz değişkenler arasında anlamlı bir ilişki olmadığını ya da bağımsız değişkenin oluşturduğu alt gruplarda bağımlı değişken açısından farklılık olmadığını iddia etmekteyiz. Yokluk hipotezine alternatif olarak ortaya attığımız hipotezde (H1 ) ise, anlamlı ilişki ya da farklılık olduğunu tahmin etmekteyiz. Bu modele göre, bu iki hipotezden birisini reddederken, yapılan hata düzeyi, araştırmanın sonunda ulaşacağımız yargıyı belirler. Bu karar sırasında, iki temel hata yapmamız mümkündür. Yokluk hipotezi doğru iken reddedebiliriz (Hata Tipi I) ya da yokluk hipotezi yanlış iken reddetmeyebiliriz (Hata Tipi II).</a:t>
            </a:r>
            <a:endParaRPr/>
          </a:p>
        </p:txBody>
      </p:sp>
    </p:spTree>
    <p:extLst>
      <p:ext uri="{BB962C8B-B14F-4D97-AF65-F5344CB8AC3E}">
        <p14:creationId xmlns:p14="http://schemas.microsoft.com/office/powerpoint/2010/main" val="327609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a9ab2cc03_0_1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3a9ab2cc0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941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a9ab2cc03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Google Shape;113;g3a9ab2cc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Clr>
                <a:schemeClr val="dk1"/>
              </a:buClr>
              <a:buSzPts val="1100"/>
              <a:buFont typeface="Arial"/>
              <a:buNone/>
            </a:pPr>
            <a:r>
              <a:rPr lang="tr" sz="1400">
                <a:solidFill>
                  <a:schemeClr val="dk1"/>
                </a:solidFill>
              </a:rPr>
              <a:t>•</a:t>
            </a:r>
            <a:r>
              <a:rPr lang="tr" sz="1400">
                <a:solidFill>
                  <a:schemeClr val="dk1"/>
                </a:solidFill>
                <a:latin typeface="Calibri"/>
                <a:ea typeface="Calibri"/>
                <a:cs typeface="Calibri"/>
                <a:sym typeface="Calibri"/>
              </a:rPr>
              <a:t>Araştırmacı aradığı gerçek etkiyi bulduğunda, bu artık onun araştırılan sıfır hipotezini (H0) reddedebileceği anlamına gelmektedir. Eğer bir araştırmacı çalışmasındaki istatistiksel gücü artırırsa, gerçek etkiyi bulma ve yanlış bir H0 hipotezini reddetme şansını da artıracaktır.</a:t>
            </a:r>
            <a:endParaRPr sz="1400">
              <a:solidFill>
                <a:schemeClr val="dk1"/>
              </a:solidFill>
              <a:latin typeface="Calibri"/>
              <a:ea typeface="Calibri"/>
              <a:cs typeface="Calibri"/>
              <a:sym typeface="Calibri"/>
            </a:endParaRPr>
          </a:p>
          <a:p>
            <a:pPr marL="0" lvl="0" indent="0">
              <a:spcBef>
                <a:spcPts val="0"/>
              </a:spcBef>
              <a:spcAft>
                <a:spcPts val="0"/>
              </a:spcAft>
              <a:buNone/>
            </a:pPr>
            <a:endParaRPr/>
          </a:p>
        </p:txBody>
      </p:sp>
    </p:spTree>
    <p:extLst>
      <p:ext uri="{BB962C8B-B14F-4D97-AF65-F5344CB8AC3E}">
        <p14:creationId xmlns:p14="http://schemas.microsoft.com/office/powerpoint/2010/main" val="243386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8D9520B9-83EE-4707-AE32-F50A8CC29E79}" type="datetime1">
              <a:rPr lang="en-US" smtClean="0"/>
              <a:t>5/5/2023</a:t>
            </a:fld>
            <a:endParaRPr lang="en-US" dirty="0"/>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r>
              <a:rPr lang="en-US"/>
              <a:t>Dr. Deniz Özel | AKİDUAM</a:t>
            </a:r>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8935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FB429499-1F45-4FA7-AF1D-4D9D0ACFCB7E}" type="datetime1">
              <a:rPr lang="en-US" smtClean="0"/>
              <a:t>5/5/2023</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r>
              <a:rPr lang="en-US"/>
              <a:t>Dr. Deniz Özel | AKİDUAM</a:t>
            </a:r>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240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B885541D-9614-471A-94C9-85494B2BB499}" type="datetime1">
              <a:rPr lang="en-US" smtClean="0"/>
              <a:t>5/5/2023</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r>
              <a:rPr lang="en-US"/>
              <a:t>Dr. Deniz Özel | AKİDUAM</a:t>
            </a:r>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354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solidFill>
                  <a:srgbClr val="00206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 smtClean="0"/>
              <a:pPr/>
              <a:t>‹#›</a:t>
            </a:fld>
            <a:endParaRPr lang="tr"/>
          </a:p>
        </p:txBody>
      </p:sp>
    </p:spTree>
    <p:extLst>
      <p:ext uri="{BB962C8B-B14F-4D97-AF65-F5344CB8AC3E}">
        <p14:creationId xmlns:p14="http://schemas.microsoft.com/office/powerpoint/2010/main" val="25580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BC8957E6-D0A7-4695-9A4C-F2B9716F7D74}" type="datetime1">
              <a:rPr lang="en-US" smtClean="0"/>
              <a:t>5/5/2023</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r>
              <a:rPr lang="en-US"/>
              <a:t>Dr. Deniz Özel | AKİDUAM</a:t>
            </a:r>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9087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61CDF7B4-B2B4-4CCC-9EDE-124645DF10FE}" type="datetime1">
              <a:rPr lang="en-US" smtClean="0"/>
              <a:t>5/5/2023</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r>
              <a:rPr lang="en-US"/>
              <a:t>Dr. Deniz Özel | AKİDUAM</a:t>
            </a:r>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62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313D9FD6-2730-4308-A006-5FC46E5D1C4E}" type="datetime1">
              <a:rPr lang="en-US" smtClean="0"/>
              <a:t>5/5/2023</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r>
              <a:rPr lang="en-US"/>
              <a:t>Dr. Deniz Özel | AKİDUAM</a:t>
            </a:r>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305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B6D885B0-F9F9-4F5A-8F94-D6C358D8EB64}" type="datetime1">
              <a:rPr lang="en-US" smtClean="0"/>
              <a:t>5/5/2023</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r>
              <a:rPr lang="en-US"/>
              <a:t>Dr. Deniz Özel | AKİDUAM</a:t>
            </a:r>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74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C055EEE-39E2-4972-9701-B2CFEFE69067}" type="datetime1">
              <a:rPr lang="en-US" smtClean="0"/>
              <a:t>5/5/2023</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r>
              <a:rPr lang="en-US"/>
              <a:t>Dr. Deniz Özel | AKİDUAM</a:t>
            </a:r>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941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9D991F6A-37DF-4F67-A444-854562233451}" type="datetime1">
              <a:rPr lang="en-US" smtClean="0"/>
              <a:t>5/5/2023</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r>
              <a:rPr lang="en-US"/>
              <a:t>Dr. Deniz Özel | AKİDUAM</a:t>
            </a:r>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116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BDE206D6-84C6-4FC7-B75E-418F3B3211E1}" type="datetime1">
              <a:rPr lang="en-US" smtClean="0"/>
              <a:t>5/5/2023</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r>
              <a:rPr lang="en-US"/>
              <a:t>Dr. Deniz Özel | AKİDUAM</a:t>
            </a:r>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5551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DFAB7CEC-234C-4A05-8BC7-FD04D09C766D}" type="datetime1">
              <a:rPr lang="en-US" smtClean="0"/>
              <a:t>5/5/2023</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r>
              <a:rPr lang="en-US"/>
              <a:t>Dr. Deniz Özel | AKİDUAM</a:t>
            </a:r>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379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25551A40-2816-49CB-A50D-61DDA2B7A068}" type="datetime1">
              <a:rPr lang="en-US" smtClean="0"/>
              <a:t>5/5/2023</a:t>
            </a:fld>
            <a:endParaRPr lang="en-US" dirty="0"/>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Dr. Deniz Özel | AKİDUAM</a:t>
            </a:r>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765147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0" r:id="rId6"/>
    <p:sldLayoutId id="2147483746" r:id="rId7"/>
    <p:sldLayoutId id="2147483747" r:id="rId8"/>
    <p:sldLayoutId id="2147483748" r:id="rId9"/>
    <p:sldLayoutId id="2147483749" r:id="rId10"/>
    <p:sldLayoutId id="2147483751" r:id="rId11"/>
    <p:sldLayoutId id="2147483758" r:id="rId12"/>
  </p:sldLayoutIdLst>
  <p:hf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alculator.net/sample-size-calculator.html" TargetMode="External"/><Relationship Id="rId7" Type="http://schemas.openxmlformats.org/officeDocument/2006/relationships/hyperlink" Target="https://www.danielsoper.com/statcalc/calculator.aspx?id=89" TargetMode="External"/><Relationship Id="rId2" Type="http://schemas.openxmlformats.org/officeDocument/2006/relationships/hyperlink" Target="https://riskcalc.org/samplesize/" TargetMode="External"/><Relationship Id="rId1" Type="http://schemas.openxmlformats.org/officeDocument/2006/relationships/slideLayout" Target="../slideLayouts/slideLayout12.xml"/><Relationship Id="rId6" Type="http://schemas.openxmlformats.org/officeDocument/2006/relationships/hyperlink" Target="http://sampsize.sourceforge.net/iface/" TargetMode="External"/><Relationship Id="rId5" Type="http://schemas.openxmlformats.org/officeDocument/2006/relationships/hyperlink" Target="http://www.openepi.com/Menu/OE_Menu.htm" TargetMode="External"/><Relationship Id="rId4" Type="http://schemas.openxmlformats.org/officeDocument/2006/relationships/hyperlink" Target="https://epitools.ausvet.com.a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oi.org/10.4300/JGME-D-12-00156.1"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saglikasistani.net/profesyonel/tag/guc-analizi-hakkinda-bilinmeyenler/" TargetMode="External"/><Relationship Id="rId7" Type="http://schemas.openxmlformats.org/officeDocument/2006/relationships/image" Target="../media/image23.jpeg"/><Relationship Id="rId2" Type="http://schemas.openxmlformats.org/officeDocument/2006/relationships/hyperlink" Target="https://www.saglikasistani.net/profesyonel/etik-kurul-ve-proje-onerilerinde-bilmemiz-gereken-istatistiksel-konular/"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s://www.youtube.com/watch?v=cwi-szIt07o&amp;ab_channel=AKDEN%C4%B0Z%C3%9CN%C4%B0VERS%C4%B0TES%C4%B0%C4%B0STAT%C4%B0ST%C4%B0KDANI%C5%9EMAB%C4%B0R%C4%B0M%C4%B0" TargetMode="External"/><Relationship Id="rId4" Type="http://schemas.openxmlformats.org/officeDocument/2006/relationships/hyperlink" Target="https://www.youtube.com/watch?v=Q0l3zGonC7Y&amp;ab_channel=AKDEN%C4%B0Z%C3%9CN%C4%B0VERS%C4%B0TES%C4%B0%C4%B0STAT%C4%B0ST%C4%B0KDANI%C5%9EMAB%C4%B0R%C4%B0M%C4%B0" TargetMode="Externa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F1174801-1395-44C5-9B00-CCAC45C05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xmlns="" id="{996DFAFB-BCE1-4BEC-82FB-D574234DE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xmlns="" id="{7092E392-4FB7-4E2D-928D-EFC63D148E1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64" name="Freeform: Shape 63">
              <a:extLst>
                <a:ext uri="{FF2B5EF4-FFF2-40B4-BE49-F238E27FC236}">
                  <a16:creationId xmlns:a16="http://schemas.microsoft.com/office/drawing/2014/main" xmlns="" id="{9B57026F-1936-4B50-9E5F-0037B748BA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xmlns="" id="{31C2FEB5-C2DC-4FDF-9FE5-407608D607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32" name="Freeform: Shape 65">
              <a:extLst>
                <a:ext uri="{FF2B5EF4-FFF2-40B4-BE49-F238E27FC236}">
                  <a16:creationId xmlns:a16="http://schemas.microsoft.com/office/drawing/2014/main" xmlns="" id="{60B00B9B-BAB1-4074-A3AF-13B08F4E0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xmlns="" id="{0B6DF209-B3F7-4699-802B-4BE211132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xmlns="" id="{C45FFE10-7D64-45F0-B227-92979752A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xmlns="" id="{4395C91B-6EED-4F5B-8873-5E0AA757F4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xmlns="" id="{248D099A-D8DD-4FBA-AF53-928CE633CC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xmlns="" id="{1F857259-D6C4-41F7-82DC-37816E8AD0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Başlık 1">
            <a:extLst>
              <a:ext uri="{FF2B5EF4-FFF2-40B4-BE49-F238E27FC236}">
                <a16:creationId xmlns:a16="http://schemas.microsoft.com/office/drawing/2014/main" xmlns="" id="{D6E29C19-555B-4B00-8296-8AB8726BDEF2}"/>
              </a:ext>
            </a:extLst>
          </p:cNvPr>
          <p:cNvSpPr>
            <a:spLocks noGrp="1"/>
          </p:cNvSpPr>
          <p:nvPr>
            <p:ph type="ctrTitle"/>
          </p:nvPr>
        </p:nvSpPr>
        <p:spPr>
          <a:xfrm>
            <a:off x="1331890" y="369087"/>
            <a:ext cx="5132388" cy="3155419"/>
          </a:xfrm>
        </p:spPr>
        <p:txBody>
          <a:bodyPr anchor="b">
            <a:normAutofit/>
          </a:bodyPr>
          <a:lstStyle/>
          <a:p>
            <a:pPr algn="l">
              <a:lnSpc>
                <a:spcPct val="90000"/>
              </a:lnSpc>
            </a:pPr>
            <a:r>
              <a:rPr lang="tr-TR" sz="3800" dirty="0">
                <a:solidFill>
                  <a:srgbClr val="002060"/>
                </a:solidFill>
              </a:rPr>
              <a:t>GÜÇ ANALİZİ VE ÖRNEKLEM SAYISI BELİRLEME</a:t>
            </a:r>
          </a:p>
        </p:txBody>
      </p:sp>
      <p:sp>
        <p:nvSpPr>
          <p:cNvPr id="3" name="Alt Başlık 2">
            <a:extLst>
              <a:ext uri="{FF2B5EF4-FFF2-40B4-BE49-F238E27FC236}">
                <a16:creationId xmlns:a16="http://schemas.microsoft.com/office/drawing/2014/main" xmlns="" id="{D97B0254-7AEB-4C18-B810-A0EF2CF65CCF}"/>
              </a:ext>
            </a:extLst>
          </p:cNvPr>
          <p:cNvSpPr>
            <a:spLocks noGrp="1"/>
          </p:cNvSpPr>
          <p:nvPr>
            <p:ph type="subTitle" idx="1"/>
          </p:nvPr>
        </p:nvSpPr>
        <p:spPr>
          <a:xfrm>
            <a:off x="1442707" y="3524506"/>
            <a:ext cx="5132388" cy="2992327"/>
          </a:xfrm>
        </p:spPr>
        <p:txBody>
          <a:bodyPr anchor="t">
            <a:normAutofit fontScale="92500" lnSpcReduction="10000"/>
          </a:bodyPr>
          <a:lstStyle/>
          <a:p>
            <a:pPr algn="l"/>
            <a:r>
              <a:rPr lang="tr-TR" sz="2000" dirty="0">
                <a:solidFill>
                  <a:schemeClr val="tx1"/>
                </a:solidFill>
              </a:rPr>
              <a:t>Dr. Deniz ÖZEL</a:t>
            </a:r>
          </a:p>
          <a:p>
            <a:pPr algn="l"/>
            <a:r>
              <a:rPr lang="tr-TR" sz="2000" dirty="0">
                <a:solidFill>
                  <a:schemeClr val="tx1"/>
                </a:solidFill>
              </a:rPr>
              <a:t>Akdeniz Üniversitesi İstatistik Danışmanlık Uygulama ve Araştırma Merkezi (AKİDUAM)</a:t>
            </a:r>
          </a:p>
          <a:p>
            <a:pPr algn="l">
              <a:lnSpc>
                <a:spcPct val="120000"/>
              </a:lnSpc>
            </a:pPr>
            <a:r>
              <a:rPr lang="tr-TR" sz="1400" dirty="0">
                <a:solidFill>
                  <a:schemeClr val="tx1"/>
                </a:solidFill>
              </a:rPr>
              <a:t>http://idb.akdeniz.edu.tr/</a:t>
            </a:r>
          </a:p>
          <a:p>
            <a:pPr algn="l">
              <a:lnSpc>
                <a:spcPct val="120000"/>
              </a:lnSpc>
            </a:pPr>
            <a:r>
              <a:rPr lang="tr-TR" sz="1400" dirty="0">
                <a:solidFill>
                  <a:schemeClr val="tx1"/>
                </a:solidFill>
              </a:rPr>
              <a:t>https://www.saglikasistani.net/profesyonel/author/denizozelerkan/ </a:t>
            </a:r>
          </a:p>
          <a:p>
            <a:pPr algn="l">
              <a:lnSpc>
                <a:spcPct val="120000"/>
              </a:lnSpc>
            </a:pPr>
            <a:r>
              <a:rPr lang="tr-TR" sz="1400" dirty="0">
                <a:solidFill>
                  <a:schemeClr val="tx1"/>
                </a:solidFill>
              </a:rPr>
              <a:t>denizozel@akdeniz.edu.tr, idb@akdeniz.edu.tr </a:t>
            </a:r>
          </a:p>
          <a:p>
            <a:pPr algn="l">
              <a:lnSpc>
                <a:spcPct val="120000"/>
              </a:lnSpc>
            </a:pPr>
            <a:r>
              <a:rPr lang="tr-TR" sz="1400" dirty="0">
                <a:solidFill>
                  <a:schemeClr val="tx1"/>
                </a:solidFill>
              </a:rPr>
              <a:t>Instagram: @verinihisset @denizeozel @akiduam</a:t>
            </a:r>
          </a:p>
          <a:p>
            <a:pPr algn="l">
              <a:lnSpc>
                <a:spcPct val="120000"/>
              </a:lnSpc>
            </a:pPr>
            <a:r>
              <a:rPr lang="tr-TR" sz="1400" dirty="0">
                <a:solidFill>
                  <a:schemeClr val="tx1"/>
                </a:solidFill>
              </a:rPr>
              <a:t>YouTube: Akdeniz Üniversitesi İstatistik Danışma Birimi</a:t>
            </a:r>
          </a:p>
        </p:txBody>
      </p:sp>
      <p:pic>
        <p:nvPicPr>
          <p:cNvPr id="4" name="Picture 3">
            <a:extLst>
              <a:ext uri="{FF2B5EF4-FFF2-40B4-BE49-F238E27FC236}">
                <a16:creationId xmlns:a16="http://schemas.microsoft.com/office/drawing/2014/main" xmlns="" id="{857D32C4-7E56-4D87-B378-9F8F1F30D352}"/>
              </a:ext>
            </a:extLst>
          </p:cNvPr>
          <p:cNvPicPr>
            <a:picLocks noChangeAspect="1"/>
          </p:cNvPicPr>
          <p:nvPr/>
        </p:nvPicPr>
        <p:blipFill rotWithShape="1">
          <a:blip r:embed="rId2"/>
          <a:srcRect l="20000" r="2"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3" name="Bottom Right">
            <a:extLst>
              <a:ext uri="{FF2B5EF4-FFF2-40B4-BE49-F238E27FC236}">
                <a16:creationId xmlns:a16="http://schemas.microsoft.com/office/drawing/2014/main" xmlns="" id="{A7C60A7A-4212-46AC-80A2-DE231DD3D1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74" name="Freeform: Shape 73">
              <a:extLst>
                <a:ext uri="{FF2B5EF4-FFF2-40B4-BE49-F238E27FC236}">
                  <a16:creationId xmlns:a16="http://schemas.microsoft.com/office/drawing/2014/main" xmlns="" id="{7EDA875D-6B8A-4B32-89EB-F4CD6D1FCD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34" name="Graphic 157">
              <a:extLst>
                <a:ext uri="{FF2B5EF4-FFF2-40B4-BE49-F238E27FC236}">
                  <a16:creationId xmlns:a16="http://schemas.microsoft.com/office/drawing/2014/main" xmlns="" id="{AA7D7CCE-E90B-483E-AFF7-CF95CABC97F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35" name="Freeform: Shape 76">
                <a:extLst>
                  <a:ext uri="{FF2B5EF4-FFF2-40B4-BE49-F238E27FC236}">
                    <a16:creationId xmlns:a16="http://schemas.microsoft.com/office/drawing/2014/main" xmlns="" id="{67F2D919-84B6-4EC4-87F5-BDFF145BBE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xmlns="" id="{65C8244C-685B-42CF-B028-C7ADE067CC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6" name="Freeform: Shape 78">
                <a:extLst>
                  <a:ext uri="{FF2B5EF4-FFF2-40B4-BE49-F238E27FC236}">
                    <a16:creationId xmlns:a16="http://schemas.microsoft.com/office/drawing/2014/main" xmlns="" id="{0420B7EF-9249-4974-A978-AAD55C81B7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xmlns="" id="{05BD8B59-E1C0-4320-BFC1-66D139E80B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7" name="Freeform: Shape 80">
                <a:extLst>
                  <a:ext uri="{FF2B5EF4-FFF2-40B4-BE49-F238E27FC236}">
                    <a16:creationId xmlns:a16="http://schemas.microsoft.com/office/drawing/2014/main" xmlns="" id="{A983471C-A7FE-4ED8-BE9B-601CEC61EB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xmlns="" id="{E8B842F2-803D-4F74-BBF6-6965BC0FD2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xmlns="" id="{94ECDF1E-AE5F-46C4-A134-C28C6D6B7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38" name="Freeform: Shape 75">
              <a:extLst>
                <a:ext uri="{FF2B5EF4-FFF2-40B4-BE49-F238E27FC236}">
                  <a16:creationId xmlns:a16="http://schemas.microsoft.com/office/drawing/2014/main" xmlns="" id="{C0E491A0-7D49-4A1F-B2DB-C94F563295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9" name="Cross">
            <a:extLst>
              <a:ext uri="{FF2B5EF4-FFF2-40B4-BE49-F238E27FC236}">
                <a16:creationId xmlns:a16="http://schemas.microsoft.com/office/drawing/2014/main" xmlns="" id="{5C0E6139-8A19-4905-87E2-E547D7B7F1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015507" y="3369564"/>
            <a:ext cx="118872" cy="118872"/>
            <a:chOff x="1175347" y="3733800"/>
            <a:chExt cx="118872" cy="118872"/>
          </a:xfrm>
        </p:grpSpPr>
        <p:cxnSp>
          <p:nvCxnSpPr>
            <p:cNvPr id="86" name="Straight Connector 85">
              <a:extLst>
                <a:ext uri="{FF2B5EF4-FFF2-40B4-BE49-F238E27FC236}">
                  <a16:creationId xmlns:a16="http://schemas.microsoft.com/office/drawing/2014/main" xmlns="" id="{BC05FFBD-B86A-4BD3-A147-FA95CE03CF3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xmlns="" id="{EB69F8B1-78FB-4562-8A0D-8D29636755E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10" name="Resim 9">
            <a:extLst>
              <a:ext uri="{FF2B5EF4-FFF2-40B4-BE49-F238E27FC236}">
                <a16:creationId xmlns:a16="http://schemas.microsoft.com/office/drawing/2014/main" xmlns="" id="{F578559C-C009-4927-B504-EFD8BE6D7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871" y="1109"/>
            <a:ext cx="1692000" cy="1692000"/>
          </a:xfrm>
          <a:prstGeom prst="rect">
            <a:avLst/>
          </a:prstGeom>
        </p:spPr>
      </p:pic>
    </p:spTree>
    <p:extLst>
      <p:ext uri="{BB962C8B-B14F-4D97-AF65-F5344CB8AC3E}">
        <p14:creationId xmlns:p14="http://schemas.microsoft.com/office/powerpoint/2010/main" val="47208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tr-TR" dirty="0"/>
              <a:t>Hedef ???</a:t>
            </a:r>
            <a:endParaRPr dirty="0"/>
          </a:p>
        </p:txBody>
      </p:sp>
      <p:sp>
        <p:nvSpPr>
          <p:cNvPr id="279" name="Google Shape;279;p47"/>
          <p:cNvSpPr txBox="1">
            <a:spLocks noGrp="1"/>
          </p:cNvSpPr>
          <p:nvPr>
            <p:ph type="body" idx="1"/>
          </p:nvPr>
        </p:nvSpPr>
        <p:spPr>
          <a:xfrm>
            <a:off x="794957" y="1662423"/>
            <a:ext cx="4194732" cy="4555200"/>
          </a:xfrm>
          <a:prstGeom prst="rect">
            <a:avLst/>
          </a:prstGeom>
        </p:spPr>
        <p:txBody>
          <a:bodyPr spcFirstLastPara="1" vert="horz" wrap="square" lIns="121900" tIns="121900" rIns="121900" bIns="121900" rtlCol="0" anchor="t" anchorCtr="0">
            <a:noAutofit/>
          </a:bodyPr>
          <a:lstStyle/>
          <a:p>
            <a:pPr marL="0" indent="0">
              <a:lnSpc>
                <a:spcPct val="150000"/>
              </a:lnSpc>
              <a:spcBef>
                <a:spcPts val="1333"/>
              </a:spcBef>
              <a:buClr>
                <a:schemeClr val="dk1"/>
              </a:buClr>
              <a:buSzPts val="1100"/>
              <a:buNone/>
            </a:pPr>
            <a:r>
              <a:rPr lang="tr" sz="3733" dirty="0">
                <a:solidFill>
                  <a:schemeClr val="dk1"/>
                </a:solidFill>
                <a:latin typeface="+mj-lt"/>
                <a:ea typeface="Calibri"/>
                <a:cs typeface="Calibri"/>
                <a:sym typeface="Calibri"/>
              </a:rPr>
              <a:t>Etik kurul?</a:t>
            </a:r>
            <a:endParaRPr sz="3733" dirty="0">
              <a:solidFill>
                <a:schemeClr val="dk1"/>
              </a:solidFill>
              <a:latin typeface="+mj-lt"/>
              <a:ea typeface="Calibri"/>
              <a:cs typeface="Calibri"/>
              <a:sym typeface="Calibri"/>
            </a:endParaRPr>
          </a:p>
          <a:p>
            <a:pPr marL="0" indent="0">
              <a:lnSpc>
                <a:spcPct val="150000"/>
              </a:lnSpc>
              <a:spcBef>
                <a:spcPts val="1333"/>
              </a:spcBef>
              <a:buClr>
                <a:schemeClr val="dk1"/>
              </a:buClr>
              <a:buSzPts val="1100"/>
              <a:buNone/>
            </a:pPr>
            <a:r>
              <a:rPr lang="tr" sz="3733" dirty="0">
                <a:solidFill>
                  <a:schemeClr val="dk1"/>
                </a:solidFill>
                <a:latin typeface="+mj-lt"/>
                <a:ea typeface="Calibri"/>
                <a:cs typeface="Calibri"/>
                <a:sym typeface="Calibri"/>
              </a:rPr>
              <a:t>Fon sağlayıcılar?</a:t>
            </a:r>
          </a:p>
          <a:p>
            <a:pPr marL="0" indent="0">
              <a:lnSpc>
                <a:spcPct val="150000"/>
              </a:lnSpc>
              <a:spcBef>
                <a:spcPts val="1333"/>
              </a:spcBef>
              <a:buClr>
                <a:schemeClr val="dk1"/>
              </a:buClr>
              <a:buSzPts val="1100"/>
              <a:buNone/>
            </a:pPr>
            <a:r>
              <a:rPr lang="tr" sz="3733" dirty="0">
                <a:solidFill>
                  <a:schemeClr val="dk1"/>
                </a:solidFill>
                <a:latin typeface="+mj-lt"/>
                <a:ea typeface="Calibri"/>
                <a:cs typeface="Calibri"/>
                <a:sym typeface="Calibri"/>
              </a:rPr>
              <a:t>Dergiler?</a:t>
            </a:r>
            <a:endParaRPr sz="3733" dirty="0">
              <a:solidFill>
                <a:schemeClr val="dk1"/>
              </a:solidFill>
              <a:latin typeface="+mj-lt"/>
              <a:ea typeface="Calibri"/>
              <a:cs typeface="Calibri"/>
              <a:sym typeface="Calibri"/>
            </a:endParaRPr>
          </a:p>
          <a:p>
            <a:pPr marL="0" indent="0">
              <a:lnSpc>
                <a:spcPct val="150000"/>
              </a:lnSpc>
              <a:spcAft>
                <a:spcPts val="2133"/>
              </a:spcAft>
              <a:buNone/>
            </a:pPr>
            <a:endParaRPr dirty="0"/>
          </a:p>
        </p:txBody>
      </p:sp>
      <p:sp>
        <p:nvSpPr>
          <p:cNvPr id="2" name="Slayt Numarası Yer Tutucusu 1"/>
          <p:cNvSpPr>
            <a:spLocks noGrp="1"/>
          </p:cNvSpPr>
          <p:nvPr>
            <p:ph type="sldNum" idx="12"/>
          </p:nvPr>
        </p:nvSpPr>
        <p:spPr/>
        <p:txBody>
          <a:bodyPr/>
          <a:lstStyle/>
          <a:p>
            <a:fld id="{00000000-1234-1234-1234-123412341234}" type="slidenum">
              <a:rPr lang="tr" smtClean="0"/>
              <a:pPr/>
              <a:t>10</a:t>
            </a:fld>
            <a:endParaRPr lang="tr"/>
          </a:p>
        </p:txBody>
      </p:sp>
      <p:sp>
        <p:nvSpPr>
          <p:cNvPr id="6" name="Metin kutusu 5">
            <a:extLst>
              <a:ext uri="{FF2B5EF4-FFF2-40B4-BE49-F238E27FC236}">
                <a16:creationId xmlns:a16="http://schemas.microsoft.com/office/drawing/2014/main" xmlns="" id="{8EF12C61-27CA-4838-8167-8EC456A94B96}"/>
              </a:ext>
            </a:extLst>
          </p:cNvPr>
          <p:cNvSpPr txBox="1"/>
          <p:nvPr/>
        </p:nvSpPr>
        <p:spPr>
          <a:xfrm>
            <a:off x="5307686" y="2833251"/>
            <a:ext cx="1736581" cy="852349"/>
          </a:xfrm>
          <a:prstGeom prst="rect">
            <a:avLst/>
          </a:prstGeom>
          <a:noFill/>
        </p:spPr>
        <p:txBody>
          <a:bodyPr wrap="square">
            <a:spAutoFit/>
          </a:bodyPr>
          <a:lstStyle/>
          <a:p>
            <a:pPr>
              <a:lnSpc>
                <a:spcPct val="150000"/>
              </a:lnSpc>
              <a:spcBef>
                <a:spcPts val="1333"/>
              </a:spcBef>
              <a:buClr>
                <a:schemeClr val="dk1"/>
              </a:buClr>
              <a:buSzPts val="1100"/>
            </a:pPr>
            <a:r>
              <a:rPr lang="tr-TR" sz="3733" dirty="0">
                <a:solidFill>
                  <a:schemeClr val="dk1"/>
                </a:solidFill>
                <a:latin typeface="+mj-lt"/>
                <a:ea typeface="Calibri"/>
                <a:cs typeface="Calibri"/>
                <a:sym typeface="Calibri"/>
              </a:rPr>
              <a:t>yoksa</a:t>
            </a:r>
          </a:p>
        </p:txBody>
      </p:sp>
      <p:sp>
        <p:nvSpPr>
          <p:cNvPr id="8" name="Metin kutusu 7">
            <a:extLst>
              <a:ext uri="{FF2B5EF4-FFF2-40B4-BE49-F238E27FC236}">
                <a16:creationId xmlns:a16="http://schemas.microsoft.com/office/drawing/2014/main" xmlns="" id="{F9BBDB16-607C-467E-A372-1B0203E32E8A}"/>
              </a:ext>
            </a:extLst>
          </p:cNvPr>
          <p:cNvSpPr txBox="1"/>
          <p:nvPr/>
        </p:nvSpPr>
        <p:spPr>
          <a:xfrm>
            <a:off x="7697698" y="3018814"/>
            <a:ext cx="3598913" cy="666786"/>
          </a:xfrm>
          <a:prstGeom prst="rect">
            <a:avLst/>
          </a:prstGeom>
          <a:noFill/>
        </p:spPr>
        <p:txBody>
          <a:bodyPr wrap="square">
            <a:spAutoFit/>
          </a:bodyPr>
          <a:lstStyle/>
          <a:p>
            <a:r>
              <a:rPr lang="tr-TR" sz="3733" dirty="0">
                <a:solidFill>
                  <a:schemeClr val="dk1"/>
                </a:solidFill>
                <a:latin typeface="+mj-lt"/>
                <a:ea typeface="Calibri"/>
                <a:cs typeface="Calibri"/>
                <a:sym typeface="Calibri"/>
              </a:rPr>
              <a:t>Doğru bilim?</a:t>
            </a:r>
            <a:endParaRPr lang="tr-TR" sz="3733" dirty="0"/>
          </a:p>
        </p:txBody>
      </p:sp>
      <p:pic>
        <p:nvPicPr>
          <p:cNvPr id="3" name="Resim 2">
            <a:extLst>
              <a:ext uri="{FF2B5EF4-FFF2-40B4-BE49-F238E27FC236}">
                <a16:creationId xmlns:a16="http://schemas.microsoft.com/office/drawing/2014/main" xmlns="" id="{50654724-177B-45F0-95FB-28745CD130C8}"/>
              </a:ext>
            </a:extLst>
          </p:cNvPr>
          <p:cNvPicPr>
            <a:picLocks noChangeAspect="1"/>
          </p:cNvPicPr>
          <p:nvPr/>
        </p:nvPicPr>
        <p:blipFill>
          <a:blip r:embed="rId3"/>
          <a:stretch>
            <a:fillRect/>
          </a:stretch>
        </p:blipFill>
        <p:spPr>
          <a:xfrm>
            <a:off x="4118397" y="6376631"/>
            <a:ext cx="4115157" cy="365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500"/>
                                        <p:tgtEl>
                                          <p:spTgt spid="2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9">
                                            <p:txEl>
                                              <p:pRg st="1" end="1"/>
                                            </p:txEl>
                                          </p:spTgt>
                                        </p:tgtEl>
                                        <p:attrNameLst>
                                          <p:attrName>style.visibility</p:attrName>
                                        </p:attrNameLst>
                                      </p:cBhvr>
                                      <p:to>
                                        <p:strVal val="visible"/>
                                      </p:to>
                                    </p:set>
                                    <p:animEffect transition="in" filter="fade">
                                      <p:cBhvr>
                                        <p:cTn id="10" dur="500"/>
                                        <p:tgtEl>
                                          <p:spTgt spid="2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xEl>
                                              <p:pRg st="2" end="2"/>
                                            </p:txEl>
                                          </p:spTgt>
                                        </p:tgtEl>
                                        <p:attrNameLst>
                                          <p:attrName>style.visibility</p:attrName>
                                        </p:attrNameLst>
                                      </p:cBhvr>
                                      <p:to>
                                        <p:strVal val="visible"/>
                                      </p:to>
                                    </p:set>
                                    <p:animEffect transition="in" filter="fade">
                                      <p:cBhvr>
                                        <p:cTn id="13" dur="500"/>
                                        <p:tgtEl>
                                          <p:spTgt spid="2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E4B7BDB-ECEC-4C1E-8AFA-347875C5147C}"/>
              </a:ext>
            </a:extLst>
          </p:cNvPr>
          <p:cNvSpPr>
            <a:spLocks noGrp="1"/>
          </p:cNvSpPr>
          <p:nvPr>
            <p:ph type="title"/>
          </p:nvPr>
        </p:nvSpPr>
        <p:spPr>
          <a:xfrm>
            <a:off x="590620" y="116941"/>
            <a:ext cx="10515600" cy="240776"/>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xmlns="" id="{D446DC39-1DF4-46D5-BC47-DD075E7F8079}"/>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xmlns="" id="{963BB3D3-CC13-4187-A23C-4256FD190F7E}"/>
              </a:ext>
            </a:extLst>
          </p:cNvPr>
          <p:cNvPicPr>
            <a:picLocks noChangeAspect="1"/>
          </p:cNvPicPr>
          <p:nvPr/>
        </p:nvPicPr>
        <p:blipFill>
          <a:blip r:embed="rId2"/>
          <a:stretch>
            <a:fillRect/>
          </a:stretch>
        </p:blipFill>
        <p:spPr>
          <a:xfrm>
            <a:off x="3807259" y="605901"/>
            <a:ext cx="4082323" cy="5646198"/>
          </a:xfrm>
          <a:prstGeom prst="rect">
            <a:avLst/>
          </a:prstGeom>
        </p:spPr>
      </p:pic>
      <p:sp>
        <p:nvSpPr>
          <p:cNvPr id="7" name="Metin kutusu 6">
            <a:extLst>
              <a:ext uri="{FF2B5EF4-FFF2-40B4-BE49-F238E27FC236}">
                <a16:creationId xmlns:a16="http://schemas.microsoft.com/office/drawing/2014/main" xmlns="" id="{E9516382-9D4F-4856-98D8-42ED6DE14881}"/>
              </a:ext>
            </a:extLst>
          </p:cNvPr>
          <p:cNvSpPr txBox="1"/>
          <p:nvPr/>
        </p:nvSpPr>
        <p:spPr>
          <a:xfrm>
            <a:off x="0" y="6492875"/>
            <a:ext cx="12192000" cy="461665"/>
          </a:xfrm>
          <a:prstGeom prst="rect">
            <a:avLst/>
          </a:prstGeom>
          <a:noFill/>
        </p:spPr>
        <p:txBody>
          <a:bodyPr wrap="square">
            <a:spAutoFit/>
          </a:bodyPr>
          <a:lstStyle/>
          <a:p>
            <a:r>
              <a:rPr lang="en-US" sz="1200" b="0" i="0" dirty="0">
                <a:solidFill>
                  <a:srgbClr val="222222"/>
                </a:solidFill>
                <a:effectLst/>
              </a:rPr>
              <a:t>Button, K., Ioannidis, J., </a:t>
            </a:r>
            <a:r>
              <a:rPr lang="en-US" sz="1200" b="0" i="0" dirty="0" err="1">
                <a:solidFill>
                  <a:srgbClr val="222222"/>
                </a:solidFill>
                <a:effectLst/>
              </a:rPr>
              <a:t>Mokrysz</a:t>
            </a:r>
            <a:r>
              <a:rPr lang="en-US" sz="1200" b="0" i="0" dirty="0">
                <a:solidFill>
                  <a:srgbClr val="222222"/>
                </a:solidFill>
                <a:effectLst/>
              </a:rPr>
              <a:t>, C. </a:t>
            </a:r>
            <a:r>
              <a:rPr lang="en-US" sz="1200" b="0" i="1" dirty="0">
                <a:solidFill>
                  <a:srgbClr val="222222"/>
                </a:solidFill>
                <a:effectLst/>
              </a:rPr>
              <a:t>et al.</a:t>
            </a:r>
            <a:r>
              <a:rPr lang="en-US" sz="1200" b="0" i="0" dirty="0">
                <a:solidFill>
                  <a:srgbClr val="222222"/>
                </a:solidFill>
                <a:effectLst/>
              </a:rPr>
              <a:t> Power failure: why small sample size undermines the reliability of neuroscience. </a:t>
            </a:r>
            <a:r>
              <a:rPr lang="en-US" sz="1200" b="0" i="1" dirty="0">
                <a:solidFill>
                  <a:srgbClr val="222222"/>
                </a:solidFill>
                <a:effectLst/>
              </a:rPr>
              <a:t>Nat Rev </a:t>
            </a:r>
            <a:r>
              <a:rPr lang="en-US" sz="1200" b="0" i="1" dirty="0" err="1">
                <a:solidFill>
                  <a:srgbClr val="222222"/>
                </a:solidFill>
                <a:effectLst/>
              </a:rPr>
              <a:t>Neurosci</a:t>
            </a:r>
            <a:r>
              <a:rPr lang="en-US" sz="1200" b="0" i="0" dirty="0">
                <a:solidFill>
                  <a:srgbClr val="222222"/>
                </a:solidFill>
                <a:effectLst/>
              </a:rPr>
              <a:t> </a:t>
            </a:r>
            <a:r>
              <a:rPr lang="en-US" sz="1200" b="1" i="0" dirty="0">
                <a:solidFill>
                  <a:srgbClr val="222222"/>
                </a:solidFill>
                <a:effectLst/>
              </a:rPr>
              <a:t>14, </a:t>
            </a:r>
            <a:r>
              <a:rPr lang="en-US" sz="1200" b="0" i="0" dirty="0">
                <a:solidFill>
                  <a:srgbClr val="222222"/>
                </a:solidFill>
                <a:effectLst/>
              </a:rPr>
              <a:t>365–376 (2013). https://doi.org/10.1038/nrn3475</a:t>
            </a:r>
            <a:endParaRPr lang="tr-TR" sz="1200" dirty="0"/>
          </a:p>
        </p:txBody>
      </p:sp>
      <p:sp>
        <p:nvSpPr>
          <p:cNvPr id="9" name="Slayt Numarası Yer Tutucusu 8">
            <a:extLst>
              <a:ext uri="{FF2B5EF4-FFF2-40B4-BE49-F238E27FC236}">
                <a16:creationId xmlns:a16="http://schemas.microsoft.com/office/drawing/2014/main" xmlns="" id="{CED31821-F92B-4C8E-B221-DDA877D94ED8}"/>
              </a:ext>
            </a:extLst>
          </p:cNvPr>
          <p:cNvSpPr>
            <a:spLocks noGrp="1"/>
          </p:cNvSpPr>
          <p:nvPr>
            <p:ph type="sldNum" sz="quarter" idx="12"/>
          </p:nvPr>
        </p:nvSpPr>
        <p:spPr/>
        <p:txBody>
          <a:bodyPr/>
          <a:lstStyle/>
          <a:p>
            <a:fld id="{73B850FF-6169-4056-8077-06FFA93A5366}" type="slidenum">
              <a:rPr lang="en-US" smtClean="0"/>
              <a:t>11</a:t>
            </a:fld>
            <a:endParaRPr lang="en-US"/>
          </a:p>
        </p:txBody>
      </p:sp>
    </p:spTree>
    <p:extLst>
      <p:ext uri="{BB962C8B-B14F-4D97-AF65-F5344CB8AC3E}">
        <p14:creationId xmlns:p14="http://schemas.microsoft.com/office/powerpoint/2010/main" val="312980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Örneklemin gücü, evreni temsilinden gelir…</a:t>
            </a:r>
          </a:p>
        </p:txBody>
      </p:sp>
      <p:sp>
        <p:nvSpPr>
          <p:cNvPr id="3" name="Metin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fld id="{00000000-1234-1234-1234-123412341234}" type="slidenum">
              <a:rPr lang="tr" smtClean="0"/>
              <a:pPr/>
              <a:t>12</a:t>
            </a:fld>
            <a:endParaRPr lang="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346" y="1629714"/>
            <a:ext cx="7801853" cy="43690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08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Örnekleme nasıl olmalı?</a:t>
            </a:r>
          </a:p>
        </p:txBody>
      </p:sp>
      <p:sp>
        <p:nvSpPr>
          <p:cNvPr id="3" name="Metin Yer Tutucusu 2"/>
          <p:cNvSpPr>
            <a:spLocks noGrp="1"/>
          </p:cNvSpPr>
          <p:nvPr>
            <p:ph type="body" idx="1"/>
          </p:nvPr>
        </p:nvSpPr>
        <p:spPr>
          <a:xfrm>
            <a:off x="745067" y="2067211"/>
            <a:ext cx="11031333" cy="4555200"/>
          </a:xfrm>
        </p:spPr>
        <p:txBody>
          <a:bodyPr>
            <a:normAutofit/>
          </a:bodyPr>
          <a:lstStyle/>
          <a:p>
            <a:pPr>
              <a:lnSpc>
                <a:spcPct val="150000"/>
              </a:lnSpc>
            </a:pPr>
            <a:r>
              <a:rPr lang="tr-TR" sz="3200" dirty="0">
                <a:solidFill>
                  <a:schemeClr val="tx1"/>
                </a:solidFill>
              </a:rPr>
              <a:t>Yeterli sayıda</a:t>
            </a:r>
          </a:p>
          <a:p>
            <a:pPr>
              <a:lnSpc>
                <a:spcPct val="150000"/>
              </a:lnSpc>
            </a:pPr>
            <a:r>
              <a:rPr lang="tr-TR" sz="3200" dirty="0">
                <a:solidFill>
                  <a:schemeClr val="tx1"/>
                </a:solidFill>
              </a:rPr>
              <a:t>Yansız</a:t>
            </a:r>
          </a:p>
          <a:p>
            <a:pPr>
              <a:lnSpc>
                <a:spcPct val="150000"/>
              </a:lnSpc>
            </a:pPr>
            <a:r>
              <a:rPr lang="tr-TR" sz="3200" dirty="0">
                <a:solidFill>
                  <a:schemeClr val="tx1"/>
                </a:solidFill>
              </a:rPr>
              <a:t>Uygun yöntem</a:t>
            </a:r>
          </a:p>
          <a:p>
            <a:pPr>
              <a:lnSpc>
                <a:spcPct val="150000"/>
              </a:lnSpc>
            </a:pPr>
            <a:r>
              <a:rPr lang="tr-TR" sz="3200" dirty="0">
                <a:solidFill>
                  <a:schemeClr val="tx1"/>
                </a:solidFill>
              </a:rPr>
              <a:t>Etik</a:t>
            </a:r>
          </a:p>
        </p:txBody>
      </p:sp>
      <p:sp>
        <p:nvSpPr>
          <p:cNvPr id="4" name="Slayt Numarası Yer Tutucusu 3"/>
          <p:cNvSpPr>
            <a:spLocks noGrp="1"/>
          </p:cNvSpPr>
          <p:nvPr>
            <p:ph type="sldNum" idx="12"/>
          </p:nvPr>
        </p:nvSpPr>
        <p:spPr/>
        <p:txBody>
          <a:bodyPr/>
          <a:lstStyle/>
          <a:p>
            <a:fld id="{00000000-1234-1234-1234-123412341234}" type="slidenum">
              <a:rPr lang="tr" smtClean="0"/>
              <a:pPr/>
              <a:t>13</a:t>
            </a:fld>
            <a:endParaRPr lang="tr"/>
          </a:p>
        </p:txBody>
      </p:sp>
      <p:pic>
        <p:nvPicPr>
          <p:cNvPr id="5" name="Resim 4">
            <a:extLst>
              <a:ext uri="{FF2B5EF4-FFF2-40B4-BE49-F238E27FC236}">
                <a16:creationId xmlns:a16="http://schemas.microsoft.com/office/drawing/2014/main" xmlns="" id="{4D95C2CB-92E6-4BCA-8978-3D2A6C3555F8}"/>
              </a:ext>
            </a:extLst>
          </p:cNvPr>
          <p:cNvPicPr>
            <a:picLocks noChangeAspect="1"/>
          </p:cNvPicPr>
          <p:nvPr/>
        </p:nvPicPr>
        <p:blipFill>
          <a:blip r:embed="rId2"/>
          <a:stretch>
            <a:fillRect/>
          </a:stretch>
        </p:blipFill>
        <p:spPr>
          <a:xfrm>
            <a:off x="3699754" y="6480023"/>
            <a:ext cx="4115157" cy="365792"/>
          </a:xfrm>
          <a:prstGeom prst="rect">
            <a:avLst/>
          </a:prstGeom>
        </p:spPr>
      </p:pic>
    </p:spTree>
    <p:extLst>
      <p:ext uri="{BB962C8B-B14F-4D97-AF65-F5344CB8AC3E}">
        <p14:creationId xmlns:p14="http://schemas.microsoft.com/office/powerpoint/2010/main" val="357799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3">
            <a:extLst>
              <a:ext uri="{FF2B5EF4-FFF2-40B4-BE49-F238E27FC236}">
                <a16:creationId xmlns:a16="http://schemas.microsoft.com/office/drawing/2014/main" xmlns="" id="{EFD8D560-6EA2-3B35-A6FE-CCE8AF87A86C}"/>
              </a:ext>
            </a:extLst>
          </p:cNvPr>
          <p:cNvGraphicFramePr>
            <a:graphicFrameLocks/>
          </p:cNvGraphicFramePr>
          <p:nvPr/>
        </p:nvGraphicFramePr>
        <p:xfrm>
          <a:off x="2377761" y="1382663"/>
          <a:ext cx="7436476" cy="423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a:extLst>
              <a:ext uri="{FF2B5EF4-FFF2-40B4-BE49-F238E27FC236}">
                <a16:creationId xmlns:a16="http://schemas.microsoft.com/office/drawing/2014/main" xmlns="" id="{C25C5D1A-A343-77F6-4E9B-002A4F2E935C}"/>
              </a:ext>
            </a:extLst>
          </p:cNvPr>
          <p:cNvSpPr txBox="1"/>
          <p:nvPr/>
        </p:nvSpPr>
        <p:spPr>
          <a:xfrm>
            <a:off x="2752078" y="665311"/>
            <a:ext cx="6187736" cy="400110"/>
          </a:xfrm>
          <a:prstGeom prst="rect">
            <a:avLst/>
          </a:prstGeom>
          <a:noFill/>
        </p:spPr>
        <p:txBody>
          <a:bodyPr wrap="square" rtlCol="0">
            <a:spAutoFit/>
          </a:bodyPr>
          <a:lstStyle/>
          <a:p>
            <a:pPr algn="ctr"/>
            <a:r>
              <a:rPr lang="tr-TR" sz="2000" b="1" dirty="0">
                <a:highlight>
                  <a:srgbClr val="FFFF00"/>
                </a:highlight>
              </a:rPr>
              <a:t>Bilimsel Araştırma Süreci (İstatistikçi Bakışıyla)</a:t>
            </a:r>
          </a:p>
        </p:txBody>
      </p:sp>
      <p:sp>
        <p:nvSpPr>
          <p:cNvPr id="2" name="Alt Bilgi Yer Tutucusu 1">
            <a:extLst>
              <a:ext uri="{FF2B5EF4-FFF2-40B4-BE49-F238E27FC236}">
                <a16:creationId xmlns:a16="http://schemas.microsoft.com/office/drawing/2014/main" xmlns="" id="{3CE0816A-B87E-D0F2-1B72-8FC725348CE4}"/>
              </a:ext>
            </a:extLst>
          </p:cNvPr>
          <p:cNvSpPr>
            <a:spLocks noGrp="1"/>
          </p:cNvSpPr>
          <p:nvPr>
            <p:ph type="ftr" sz="quarter" idx="11"/>
          </p:nvPr>
        </p:nvSpPr>
        <p:spPr/>
        <p:txBody>
          <a:bodyPr/>
          <a:lstStyle/>
          <a:p>
            <a:r>
              <a:rPr lang="tr-TR"/>
              <a:t>Dr. Deniz Özel | AKİDUAM</a:t>
            </a:r>
          </a:p>
        </p:txBody>
      </p:sp>
      <p:sp>
        <p:nvSpPr>
          <p:cNvPr id="3" name="Slayt Numarası Yer Tutucusu 2">
            <a:extLst>
              <a:ext uri="{FF2B5EF4-FFF2-40B4-BE49-F238E27FC236}">
                <a16:creationId xmlns:a16="http://schemas.microsoft.com/office/drawing/2014/main" xmlns="" id="{D82E2350-4B89-6BAB-152C-6F2F22A09F58}"/>
              </a:ext>
            </a:extLst>
          </p:cNvPr>
          <p:cNvSpPr>
            <a:spLocks noGrp="1"/>
          </p:cNvSpPr>
          <p:nvPr>
            <p:ph type="sldNum" sz="quarter" idx="12"/>
          </p:nvPr>
        </p:nvSpPr>
        <p:spPr/>
        <p:txBody>
          <a:bodyPr/>
          <a:lstStyle/>
          <a:p>
            <a:fld id="{A8F0A7A2-8C64-4DA0-89BF-2755787E136A}" type="slidenum">
              <a:rPr lang="tr-TR" smtClean="0"/>
              <a:pPr/>
              <a:t>14</a:t>
            </a:fld>
            <a:endParaRPr lang="tr-TR"/>
          </a:p>
        </p:txBody>
      </p:sp>
    </p:spTree>
    <p:extLst>
      <p:ext uri="{BB962C8B-B14F-4D97-AF65-F5344CB8AC3E}">
        <p14:creationId xmlns:p14="http://schemas.microsoft.com/office/powerpoint/2010/main" val="183946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Aşamalar</a:t>
            </a:r>
          </a:p>
        </p:txBody>
      </p:sp>
      <p:sp>
        <p:nvSpPr>
          <p:cNvPr id="3" name="Metin Yer Tutucusu 2"/>
          <p:cNvSpPr>
            <a:spLocks noGrp="1"/>
          </p:cNvSpPr>
          <p:nvPr>
            <p:ph type="body" idx="1"/>
          </p:nvPr>
        </p:nvSpPr>
        <p:spPr>
          <a:xfrm>
            <a:off x="1004047" y="1741073"/>
            <a:ext cx="10772353" cy="4729961"/>
          </a:xfrm>
        </p:spPr>
        <p:txBody>
          <a:bodyPr>
            <a:normAutofit/>
          </a:bodyPr>
          <a:lstStyle/>
          <a:p>
            <a:pPr>
              <a:lnSpc>
                <a:spcPct val="150000"/>
              </a:lnSpc>
            </a:pPr>
            <a:r>
              <a:rPr lang="tr-TR" sz="2667" dirty="0">
                <a:solidFill>
                  <a:schemeClr val="tx1"/>
                </a:solidFill>
              </a:rPr>
              <a:t>Evreni tanımla</a:t>
            </a:r>
          </a:p>
          <a:p>
            <a:pPr>
              <a:lnSpc>
                <a:spcPct val="150000"/>
              </a:lnSpc>
            </a:pPr>
            <a:r>
              <a:rPr lang="tr-TR" sz="2667" dirty="0">
                <a:solidFill>
                  <a:schemeClr val="tx1"/>
                </a:solidFill>
              </a:rPr>
              <a:t>Çerçeveyi belirle (Dahil edilme kriterleri)</a:t>
            </a:r>
          </a:p>
          <a:p>
            <a:pPr>
              <a:lnSpc>
                <a:spcPct val="150000"/>
              </a:lnSpc>
            </a:pPr>
            <a:r>
              <a:rPr lang="tr-TR" sz="2667" dirty="0">
                <a:solidFill>
                  <a:schemeClr val="tx1"/>
                </a:solidFill>
              </a:rPr>
              <a:t>Örnekleme yöntemini seç</a:t>
            </a:r>
          </a:p>
          <a:p>
            <a:pPr>
              <a:lnSpc>
                <a:spcPct val="150000"/>
              </a:lnSpc>
            </a:pPr>
            <a:r>
              <a:rPr lang="tr-TR" sz="2667" dirty="0">
                <a:solidFill>
                  <a:schemeClr val="tx1"/>
                </a:solidFill>
              </a:rPr>
              <a:t>Örneklem sayısını belirle</a:t>
            </a:r>
          </a:p>
          <a:p>
            <a:pPr>
              <a:lnSpc>
                <a:spcPct val="150000"/>
              </a:lnSpc>
            </a:pPr>
            <a:r>
              <a:rPr lang="tr-TR" sz="2667" dirty="0">
                <a:solidFill>
                  <a:schemeClr val="tx1"/>
                </a:solidFill>
              </a:rPr>
              <a:t>Örnekleme birimlerini seç</a:t>
            </a:r>
          </a:p>
          <a:p>
            <a:pPr>
              <a:lnSpc>
                <a:spcPct val="150000"/>
              </a:lnSpc>
            </a:pPr>
            <a:r>
              <a:rPr lang="tr-TR" sz="2667" dirty="0">
                <a:solidFill>
                  <a:schemeClr val="tx1"/>
                </a:solidFill>
              </a:rPr>
              <a:t>Verileri topla</a:t>
            </a:r>
          </a:p>
          <a:p>
            <a:pPr>
              <a:lnSpc>
                <a:spcPct val="150000"/>
              </a:lnSpc>
            </a:pPr>
            <a:r>
              <a:rPr lang="tr-TR" sz="2667" dirty="0">
                <a:solidFill>
                  <a:schemeClr val="tx1"/>
                </a:solidFill>
              </a:rPr>
              <a:t>…</a:t>
            </a:r>
          </a:p>
        </p:txBody>
      </p:sp>
      <p:sp>
        <p:nvSpPr>
          <p:cNvPr id="4" name="Slayt Numarası Yer Tutucusu 3"/>
          <p:cNvSpPr>
            <a:spLocks noGrp="1"/>
          </p:cNvSpPr>
          <p:nvPr>
            <p:ph type="sldNum" idx="12"/>
          </p:nvPr>
        </p:nvSpPr>
        <p:spPr/>
        <p:txBody>
          <a:bodyPr/>
          <a:lstStyle/>
          <a:p>
            <a:fld id="{00000000-1234-1234-1234-123412341234}" type="slidenum">
              <a:rPr lang="tr" smtClean="0"/>
              <a:pPr/>
              <a:t>15</a:t>
            </a:fld>
            <a:endParaRPr lang="tr"/>
          </a:p>
        </p:txBody>
      </p:sp>
      <p:pic>
        <p:nvPicPr>
          <p:cNvPr id="5" name="Resim 4">
            <a:extLst>
              <a:ext uri="{FF2B5EF4-FFF2-40B4-BE49-F238E27FC236}">
                <a16:creationId xmlns:a16="http://schemas.microsoft.com/office/drawing/2014/main" xmlns="" id="{0AB71A18-5850-4A2B-97A4-8C7DF0D69300}"/>
              </a:ext>
            </a:extLst>
          </p:cNvPr>
          <p:cNvPicPr>
            <a:picLocks noChangeAspect="1"/>
          </p:cNvPicPr>
          <p:nvPr/>
        </p:nvPicPr>
        <p:blipFill>
          <a:blip r:embed="rId2"/>
          <a:stretch>
            <a:fillRect/>
          </a:stretch>
        </p:blipFill>
        <p:spPr>
          <a:xfrm>
            <a:off x="4038421" y="6376631"/>
            <a:ext cx="4115157" cy="365792"/>
          </a:xfrm>
          <a:prstGeom prst="rect">
            <a:avLst/>
          </a:prstGeom>
        </p:spPr>
      </p:pic>
    </p:spTree>
    <p:extLst>
      <p:ext uri="{BB962C8B-B14F-4D97-AF65-F5344CB8AC3E}">
        <p14:creationId xmlns:p14="http://schemas.microsoft.com/office/powerpoint/2010/main" val="837557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4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sz="4000" dirty="0"/>
              <a:t>Örneklem sayısı «hesaplama»</a:t>
            </a:r>
            <a:endParaRPr sz="4000" dirty="0"/>
          </a:p>
        </p:txBody>
      </p:sp>
      <p:sp>
        <p:nvSpPr>
          <p:cNvPr id="258" name="Google Shape;258;p44"/>
          <p:cNvSpPr txBox="1">
            <a:spLocks noGrp="1"/>
          </p:cNvSpPr>
          <p:nvPr>
            <p:ph type="body" idx="1"/>
          </p:nvPr>
        </p:nvSpPr>
        <p:spPr>
          <a:xfrm>
            <a:off x="510511" y="2015540"/>
            <a:ext cx="11151900" cy="4555200"/>
          </a:xfrm>
          <a:prstGeom prst="rect">
            <a:avLst/>
          </a:prstGeom>
        </p:spPr>
        <p:txBody>
          <a:bodyPr spcFirstLastPara="1" vert="horz" wrap="square" lIns="121900" tIns="121900" rIns="121900" bIns="121900" rtlCol="0" anchor="t" anchorCtr="0">
            <a:noAutofit/>
          </a:bodyPr>
          <a:lstStyle/>
          <a:p>
            <a:pPr marL="0" indent="0">
              <a:buNone/>
            </a:pPr>
            <a:r>
              <a:rPr lang="tr-TR" sz="2000" dirty="0">
                <a:solidFill>
                  <a:schemeClr val="dk1"/>
                </a:solidFill>
                <a:latin typeface="+mj-lt"/>
                <a:ea typeface="Calibri"/>
                <a:cs typeface="Calibri"/>
                <a:sym typeface="Calibri"/>
              </a:rPr>
              <a:t>“Kaç hastanın poliklinik kayıtlarına ulaşmamız lazım?”</a:t>
            </a:r>
          </a:p>
          <a:p>
            <a:pPr marL="0" indent="0">
              <a:buNone/>
            </a:pPr>
            <a:endParaRPr lang="tr" sz="2000" dirty="0">
              <a:solidFill>
                <a:schemeClr val="dk1"/>
              </a:solidFill>
              <a:latin typeface="+mj-lt"/>
              <a:ea typeface="Calibri"/>
              <a:cs typeface="Calibri"/>
              <a:sym typeface="Calibri"/>
            </a:endParaRPr>
          </a:p>
          <a:p>
            <a:pPr marL="0" indent="0">
              <a:buNone/>
            </a:pPr>
            <a:r>
              <a:rPr lang="tr-TR" sz="2000" dirty="0">
                <a:solidFill>
                  <a:schemeClr val="dk1"/>
                </a:solidFill>
                <a:latin typeface="+mj-lt"/>
                <a:ea typeface="Calibri"/>
                <a:cs typeface="Calibri"/>
                <a:sym typeface="Calibri"/>
              </a:rPr>
              <a:t>“Kaçar hasta ameliyat edeceğiz?” </a:t>
            </a:r>
          </a:p>
          <a:p>
            <a:pPr marL="0" indent="0">
              <a:buNone/>
            </a:pPr>
            <a:endParaRPr lang="tr" sz="2000" dirty="0">
              <a:solidFill>
                <a:schemeClr val="dk1"/>
              </a:solidFill>
              <a:latin typeface="+mj-lt"/>
              <a:ea typeface="Calibri"/>
              <a:cs typeface="Calibri"/>
              <a:sym typeface="Calibri"/>
            </a:endParaRPr>
          </a:p>
          <a:p>
            <a:pPr marL="0" indent="0">
              <a:buNone/>
            </a:pPr>
            <a:r>
              <a:rPr lang="tr" sz="2000" dirty="0">
                <a:solidFill>
                  <a:schemeClr val="dk1"/>
                </a:solidFill>
                <a:latin typeface="+mj-lt"/>
                <a:ea typeface="Calibri"/>
                <a:cs typeface="Calibri"/>
                <a:sym typeface="Calibri"/>
              </a:rPr>
              <a:t>“Kaç deney hayvanı lazım?”</a:t>
            </a:r>
            <a:endParaRPr sz="2000" dirty="0">
              <a:solidFill>
                <a:schemeClr val="dk1"/>
              </a:solidFill>
              <a:latin typeface="+mj-lt"/>
              <a:ea typeface="Calibri"/>
              <a:cs typeface="Calibri"/>
              <a:sym typeface="Calibri"/>
            </a:endParaRPr>
          </a:p>
          <a:p>
            <a:pPr marL="0" indent="0">
              <a:spcBef>
                <a:spcPts val="2133"/>
              </a:spcBef>
              <a:buNone/>
            </a:pPr>
            <a:r>
              <a:rPr lang="tr" sz="2000" dirty="0">
                <a:solidFill>
                  <a:schemeClr val="dk1"/>
                </a:solidFill>
                <a:latin typeface="+mj-lt"/>
                <a:ea typeface="Calibri"/>
                <a:cs typeface="Calibri"/>
                <a:sym typeface="Calibri"/>
              </a:rPr>
              <a:t>					</a:t>
            </a:r>
            <a:r>
              <a:rPr lang="tr" sz="2000" dirty="0">
                <a:solidFill>
                  <a:schemeClr val="dk1"/>
                </a:solidFill>
                <a:latin typeface="Garamond" panose="02020404030301010803" pitchFamily="18" charset="0"/>
                <a:ea typeface="Calibri"/>
                <a:cs typeface="Calibri"/>
                <a:sym typeface="Calibri"/>
              </a:rPr>
              <a:t>≈</a:t>
            </a:r>
            <a:endParaRPr sz="2000" dirty="0">
              <a:solidFill>
                <a:schemeClr val="dk1"/>
              </a:solidFill>
              <a:latin typeface="+mj-lt"/>
              <a:ea typeface="Calibri"/>
              <a:cs typeface="Calibri"/>
              <a:sym typeface="Calibri"/>
            </a:endParaRPr>
          </a:p>
          <a:p>
            <a:pPr marL="0" indent="0">
              <a:spcBef>
                <a:spcPts val="2133"/>
              </a:spcBef>
              <a:spcAft>
                <a:spcPts val="2133"/>
              </a:spcAft>
              <a:buNone/>
            </a:pPr>
            <a:r>
              <a:rPr lang="tr" sz="2000" dirty="0">
                <a:solidFill>
                  <a:schemeClr val="dk1"/>
                </a:solidFill>
                <a:latin typeface="+mj-lt"/>
                <a:ea typeface="Calibri"/>
                <a:cs typeface="Calibri"/>
                <a:sym typeface="Calibri"/>
              </a:rPr>
              <a:t>“Tatil için yanıma ne kadar para almalıyım?”</a:t>
            </a:r>
            <a:endParaRPr sz="2000" dirty="0">
              <a:solidFill>
                <a:schemeClr val="dk1"/>
              </a:solidFill>
              <a:latin typeface="+mj-lt"/>
              <a:ea typeface="Calibri"/>
              <a:cs typeface="Calibri"/>
              <a:sym typeface="Calibri"/>
            </a:endParaRPr>
          </a:p>
        </p:txBody>
      </p:sp>
      <p:sp>
        <p:nvSpPr>
          <p:cNvPr id="2" name="Slayt Numarası Yer Tutucusu 1"/>
          <p:cNvSpPr>
            <a:spLocks noGrp="1"/>
          </p:cNvSpPr>
          <p:nvPr>
            <p:ph type="sldNum" idx="12"/>
          </p:nvPr>
        </p:nvSpPr>
        <p:spPr/>
        <p:txBody>
          <a:bodyPr/>
          <a:lstStyle/>
          <a:p>
            <a:fld id="{00000000-1234-1234-1234-123412341234}" type="slidenum">
              <a:rPr lang="tr" smtClean="0"/>
              <a:pPr/>
              <a:t>16</a:t>
            </a:fld>
            <a:endParaRPr lang="tr"/>
          </a:p>
        </p:txBody>
      </p:sp>
      <p:pic>
        <p:nvPicPr>
          <p:cNvPr id="259" name="Google Shape;259;p44"/>
          <p:cNvPicPr preferRelativeResize="0"/>
          <p:nvPr/>
        </p:nvPicPr>
        <p:blipFill>
          <a:blip r:embed="rId3">
            <a:alphaModFix/>
          </a:blip>
          <a:stretch>
            <a:fillRect/>
          </a:stretch>
        </p:blipFill>
        <p:spPr>
          <a:xfrm>
            <a:off x="7704307" y="1972508"/>
            <a:ext cx="3974256" cy="2320632"/>
          </a:xfrm>
          <a:prstGeom prst="rect">
            <a:avLst/>
          </a:prstGeom>
          <a:noFill/>
          <a:ln>
            <a:noFill/>
          </a:ln>
        </p:spPr>
      </p:pic>
      <p:pic>
        <p:nvPicPr>
          <p:cNvPr id="3" name="Resim 2">
            <a:extLst>
              <a:ext uri="{FF2B5EF4-FFF2-40B4-BE49-F238E27FC236}">
                <a16:creationId xmlns:a16="http://schemas.microsoft.com/office/drawing/2014/main" xmlns="" id="{D8271DB2-0AFE-4734-9B98-38172D8C2857}"/>
              </a:ext>
            </a:extLst>
          </p:cNvPr>
          <p:cNvPicPr>
            <a:picLocks noChangeAspect="1"/>
          </p:cNvPicPr>
          <p:nvPr/>
        </p:nvPicPr>
        <p:blipFill>
          <a:blip r:embed="rId4"/>
          <a:stretch>
            <a:fillRect/>
          </a:stretch>
        </p:blipFill>
        <p:spPr>
          <a:xfrm>
            <a:off x="3682160" y="6473686"/>
            <a:ext cx="4115157" cy="3657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sz="4000" dirty="0"/>
              <a:t>İdeal örneklem sayısı</a:t>
            </a:r>
            <a:endParaRPr sz="4000" dirty="0"/>
          </a:p>
        </p:txBody>
      </p:sp>
      <p:sp>
        <p:nvSpPr>
          <p:cNvPr id="266" name="Google Shape;266;p45"/>
          <p:cNvSpPr txBox="1">
            <a:spLocks noGrp="1"/>
          </p:cNvSpPr>
          <p:nvPr>
            <p:ph type="body" idx="1"/>
          </p:nvPr>
        </p:nvSpPr>
        <p:spPr>
          <a:xfrm>
            <a:off x="894736" y="1536633"/>
            <a:ext cx="10454200" cy="4555200"/>
          </a:xfrm>
          <a:prstGeom prst="rect">
            <a:avLst/>
          </a:prstGeom>
        </p:spPr>
        <p:txBody>
          <a:bodyPr spcFirstLastPara="1" vert="horz" wrap="square" lIns="121900" tIns="121900" rIns="121900" bIns="121900" rtlCol="0" anchor="t" anchorCtr="0">
            <a:noAutofit/>
          </a:bodyPr>
          <a:lstStyle/>
          <a:p>
            <a:pPr marL="0" indent="0">
              <a:lnSpc>
                <a:spcPct val="150000"/>
              </a:lnSpc>
              <a:buNone/>
            </a:pPr>
            <a:r>
              <a:rPr lang="tr" b="1" dirty="0">
                <a:solidFill>
                  <a:schemeClr val="tx1"/>
                </a:solidFill>
              </a:rPr>
              <a:t>Yeterince büyük: </a:t>
            </a:r>
            <a:r>
              <a:rPr lang="tr" dirty="0">
                <a:solidFill>
                  <a:schemeClr val="tx1"/>
                </a:solidFill>
              </a:rPr>
              <a:t>Bilimsel veya klinik olarak anlamlı etki sunulmalı. Klinik olarak anlamlı bir sonuç, istatistik olarak da anlamlı sunulabilir olmalı.</a:t>
            </a:r>
            <a:endParaRPr dirty="0">
              <a:solidFill>
                <a:schemeClr val="tx1"/>
              </a:solidFill>
            </a:endParaRPr>
          </a:p>
          <a:p>
            <a:pPr marL="0" indent="0">
              <a:lnSpc>
                <a:spcPct val="150000"/>
              </a:lnSpc>
              <a:spcBef>
                <a:spcPts val="2133"/>
              </a:spcBef>
              <a:spcAft>
                <a:spcPts val="2133"/>
              </a:spcAft>
              <a:buNone/>
            </a:pPr>
            <a:r>
              <a:rPr lang="tr" b="1" dirty="0">
                <a:solidFill>
                  <a:schemeClr val="tx1"/>
                </a:solidFill>
              </a:rPr>
              <a:t>Çok da büyük olmasın: </a:t>
            </a:r>
            <a:r>
              <a:rPr lang="tr" dirty="0">
                <a:solidFill>
                  <a:schemeClr val="tx1"/>
                </a:solidFill>
              </a:rPr>
              <a:t>Bilimsel veya klinik önemliliği olmayan bulgular için kaynaklar harcanmamalı. </a:t>
            </a:r>
            <a:r>
              <a:rPr lang="tr" u="sng" dirty="0">
                <a:solidFill>
                  <a:schemeClr val="tx1"/>
                </a:solidFill>
              </a:rPr>
              <a:t>Küçük bir fark</a:t>
            </a:r>
            <a:r>
              <a:rPr lang="tr" dirty="0">
                <a:solidFill>
                  <a:schemeClr val="tx1"/>
                </a:solidFill>
              </a:rPr>
              <a:t> istatistiksel olarak </a:t>
            </a:r>
            <a:r>
              <a:rPr lang="tr" u="sng" dirty="0">
                <a:solidFill>
                  <a:schemeClr val="tx1"/>
                </a:solidFill>
              </a:rPr>
              <a:t>anlamlı</a:t>
            </a:r>
            <a:r>
              <a:rPr lang="tr" dirty="0">
                <a:solidFill>
                  <a:schemeClr val="tx1"/>
                </a:solidFill>
              </a:rPr>
              <a:t> olarak </a:t>
            </a:r>
            <a:r>
              <a:rPr lang="tr" b="1" u="sng" dirty="0">
                <a:solidFill>
                  <a:schemeClr val="tx1"/>
                </a:solidFill>
              </a:rPr>
              <a:t>sunulmamalı</a:t>
            </a:r>
            <a:r>
              <a:rPr lang="tr" dirty="0">
                <a:solidFill>
                  <a:schemeClr val="tx1"/>
                </a:solidFill>
              </a:rPr>
              <a:t>.</a:t>
            </a:r>
          </a:p>
        </p:txBody>
      </p:sp>
      <p:sp>
        <p:nvSpPr>
          <p:cNvPr id="2" name="Slayt Numarası Yer Tutucusu 1"/>
          <p:cNvSpPr>
            <a:spLocks noGrp="1"/>
          </p:cNvSpPr>
          <p:nvPr>
            <p:ph type="sldNum" idx="12"/>
          </p:nvPr>
        </p:nvSpPr>
        <p:spPr/>
        <p:txBody>
          <a:bodyPr/>
          <a:lstStyle/>
          <a:p>
            <a:fld id="{00000000-1234-1234-1234-123412341234}" type="slidenum">
              <a:rPr lang="tr" smtClean="0"/>
              <a:pPr/>
              <a:t>17</a:t>
            </a:fld>
            <a:endParaRPr lang="tr"/>
          </a:p>
        </p:txBody>
      </p:sp>
      <p:pic>
        <p:nvPicPr>
          <p:cNvPr id="3" name="Resim 2">
            <a:extLst>
              <a:ext uri="{FF2B5EF4-FFF2-40B4-BE49-F238E27FC236}">
                <a16:creationId xmlns:a16="http://schemas.microsoft.com/office/drawing/2014/main" xmlns="" id="{05BF958D-E43E-4C09-A079-FE79DE176776}"/>
              </a:ext>
            </a:extLst>
          </p:cNvPr>
          <p:cNvPicPr>
            <a:picLocks noChangeAspect="1"/>
          </p:cNvPicPr>
          <p:nvPr/>
        </p:nvPicPr>
        <p:blipFill>
          <a:blip r:embed="rId3"/>
          <a:stretch>
            <a:fillRect/>
          </a:stretch>
        </p:blipFill>
        <p:spPr>
          <a:xfrm>
            <a:off x="4064257" y="6376631"/>
            <a:ext cx="4115157" cy="3657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dirty="0"/>
              <a:t>İstatistiksel anlamlılık / Klinik anlamlılık</a:t>
            </a:r>
            <a:endParaRPr dirty="0"/>
          </a:p>
        </p:txBody>
      </p:sp>
      <p:sp>
        <p:nvSpPr>
          <p:cNvPr id="231" name="Google Shape;231;p40"/>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sp>
        <p:nvSpPr>
          <p:cNvPr id="2" name="Slayt Numarası Yer Tutucusu 1"/>
          <p:cNvSpPr>
            <a:spLocks noGrp="1"/>
          </p:cNvSpPr>
          <p:nvPr>
            <p:ph type="sldNum" idx="12"/>
          </p:nvPr>
        </p:nvSpPr>
        <p:spPr/>
        <p:txBody>
          <a:bodyPr/>
          <a:lstStyle/>
          <a:p>
            <a:fld id="{00000000-1234-1234-1234-123412341234}" type="slidenum">
              <a:rPr lang="tr" smtClean="0"/>
              <a:pPr/>
              <a:t>18</a:t>
            </a:fld>
            <a:endParaRPr lang="tr"/>
          </a:p>
        </p:txBody>
      </p:sp>
      <p:pic>
        <p:nvPicPr>
          <p:cNvPr id="232" name="Google Shape;232;p40"/>
          <p:cNvPicPr preferRelativeResize="0"/>
          <p:nvPr/>
        </p:nvPicPr>
        <p:blipFill rotWithShape="1">
          <a:blip r:embed="rId3">
            <a:alphaModFix/>
          </a:blip>
          <a:srcRect t="10738"/>
          <a:stretch/>
        </p:blipFill>
        <p:spPr>
          <a:xfrm>
            <a:off x="1934634" y="1520090"/>
            <a:ext cx="8476868" cy="4697533"/>
          </a:xfrm>
          <a:prstGeom prst="rect">
            <a:avLst/>
          </a:prstGeom>
          <a:noFill/>
          <a:ln>
            <a:noFill/>
          </a:ln>
        </p:spPr>
      </p:pic>
      <p:pic>
        <p:nvPicPr>
          <p:cNvPr id="3" name="Resim 2">
            <a:extLst>
              <a:ext uri="{FF2B5EF4-FFF2-40B4-BE49-F238E27FC236}">
                <a16:creationId xmlns:a16="http://schemas.microsoft.com/office/drawing/2014/main" xmlns="" id="{D18A8AA0-78D8-4C52-A3C4-FB6CE2C02E1C}"/>
              </a:ext>
            </a:extLst>
          </p:cNvPr>
          <p:cNvPicPr>
            <a:picLocks noChangeAspect="1"/>
          </p:cNvPicPr>
          <p:nvPr/>
        </p:nvPicPr>
        <p:blipFill>
          <a:blip r:embed="rId4"/>
          <a:stretch>
            <a:fillRect/>
          </a:stretch>
        </p:blipFill>
        <p:spPr>
          <a:xfrm>
            <a:off x="4038421" y="6480023"/>
            <a:ext cx="4115157" cy="365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TR" dirty="0"/>
              <a:t>Hangi soruları soruyoruz?</a:t>
            </a:r>
            <a:endParaRPr dirty="0"/>
          </a:p>
        </p:txBody>
      </p:sp>
      <p:sp>
        <p:nvSpPr>
          <p:cNvPr id="297" name="Google Shape;297;p50"/>
          <p:cNvSpPr txBox="1">
            <a:spLocks noGrp="1"/>
          </p:cNvSpPr>
          <p:nvPr>
            <p:ph type="body" idx="1"/>
          </p:nvPr>
        </p:nvSpPr>
        <p:spPr>
          <a:xfrm>
            <a:off x="727588" y="1536633"/>
            <a:ext cx="10448411" cy="4555200"/>
          </a:xfrm>
          <a:prstGeom prst="rect">
            <a:avLst/>
          </a:prstGeom>
        </p:spPr>
        <p:txBody>
          <a:bodyPr spcFirstLastPara="1" vert="horz" wrap="square" lIns="121900" tIns="121900" rIns="121900" bIns="121900" rtlCol="0" anchor="t" anchorCtr="0">
            <a:noAutofit/>
          </a:bodyPr>
          <a:lstStyle/>
          <a:p>
            <a:pPr indent="-406390">
              <a:buSzPct val="80000"/>
              <a:buAutoNum type="arabicPeriod"/>
            </a:pPr>
            <a:r>
              <a:rPr lang="tr" sz="3200" dirty="0">
                <a:solidFill>
                  <a:schemeClr val="tx1"/>
                </a:solidFill>
              </a:rPr>
              <a:t>Çalışmanın </a:t>
            </a:r>
            <a:r>
              <a:rPr lang="tr" sz="3200" b="1" dirty="0">
                <a:solidFill>
                  <a:schemeClr val="tx1"/>
                </a:solidFill>
              </a:rPr>
              <a:t>ana amacı</a:t>
            </a:r>
            <a:r>
              <a:rPr lang="tr" sz="3200" dirty="0">
                <a:solidFill>
                  <a:schemeClr val="tx1"/>
                </a:solidFill>
              </a:rPr>
              <a:t> nedir?</a:t>
            </a:r>
            <a:endParaRPr sz="3200" dirty="0">
              <a:solidFill>
                <a:schemeClr val="tx1"/>
              </a:solidFill>
            </a:endParaRPr>
          </a:p>
          <a:p>
            <a:pPr indent="-406390">
              <a:spcBef>
                <a:spcPts val="2133"/>
              </a:spcBef>
              <a:buSzPct val="80000"/>
              <a:buAutoNum type="arabicPeriod"/>
            </a:pPr>
            <a:r>
              <a:rPr lang="tr" sz="3200" b="1" dirty="0">
                <a:solidFill>
                  <a:schemeClr val="tx1"/>
                </a:solidFill>
              </a:rPr>
              <a:t>Birincil çıktı</a:t>
            </a:r>
            <a:r>
              <a:rPr lang="tr" sz="3200" dirty="0">
                <a:solidFill>
                  <a:schemeClr val="tx1"/>
                </a:solidFill>
              </a:rPr>
              <a:t> (sonlanım) özelliği nedir? Sürekli mi kategorik mi? </a:t>
            </a:r>
            <a:endParaRPr sz="3200" dirty="0">
              <a:solidFill>
                <a:schemeClr val="tx1"/>
              </a:solidFill>
            </a:endParaRPr>
          </a:p>
          <a:p>
            <a:pPr indent="-406390">
              <a:spcBef>
                <a:spcPts val="2133"/>
              </a:spcBef>
              <a:buSzPct val="80000"/>
              <a:buAutoNum type="arabicPeriod"/>
            </a:pPr>
            <a:r>
              <a:rPr lang="tr" sz="3200" dirty="0">
                <a:solidFill>
                  <a:schemeClr val="tx1"/>
                </a:solidFill>
              </a:rPr>
              <a:t>Veri </a:t>
            </a:r>
            <a:r>
              <a:rPr lang="tr" sz="3200" b="1" dirty="0">
                <a:solidFill>
                  <a:schemeClr val="tx1"/>
                </a:solidFill>
              </a:rPr>
              <a:t>nasıl analiz</a:t>
            </a:r>
            <a:r>
              <a:rPr lang="tr" sz="3200" dirty="0">
                <a:solidFill>
                  <a:schemeClr val="tx1"/>
                </a:solidFill>
              </a:rPr>
              <a:t> edilecek? (fark/ilişki)</a:t>
            </a:r>
            <a:endParaRPr sz="3200" dirty="0">
              <a:solidFill>
                <a:schemeClr val="tx1"/>
              </a:solidFill>
            </a:endParaRPr>
          </a:p>
          <a:p>
            <a:pPr indent="-406390">
              <a:spcBef>
                <a:spcPts val="2133"/>
              </a:spcBef>
              <a:buSzPct val="80000"/>
              <a:buAutoNum type="arabicPeriod"/>
            </a:pPr>
            <a:r>
              <a:rPr lang="tr" sz="4000" b="1" dirty="0">
                <a:solidFill>
                  <a:schemeClr val="tx1"/>
                </a:solidFill>
              </a:rPr>
              <a:t>Ne kadar küçük bir farkın</a:t>
            </a:r>
            <a:r>
              <a:rPr lang="tr" sz="4000" dirty="0">
                <a:solidFill>
                  <a:schemeClr val="tx1"/>
                </a:solidFill>
              </a:rPr>
              <a:t> saptanması klinik olarak önemli? (etki büyüklüğü)</a:t>
            </a:r>
            <a:endParaRPr sz="4000"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19</a:t>
            </a:fld>
            <a:endParaRPr lang="tr"/>
          </a:p>
        </p:txBody>
      </p:sp>
      <p:pic>
        <p:nvPicPr>
          <p:cNvPr id="3" name="Resim 2">
            <a:extLst>
              <a:ext uri="{FF2B5EF4-FFF2-40B4-BE49-F238E27FC236}">
                <a16:creationId xmlns:a16="http://schemas.microsoft.com/office/drawing/2014/main" xmlns="" id="{3E6D79B3-8AC4-4195-9B31-0E930CA1AF96}"/>
              </a:ext>
            </a:extLst>
          </p:cNvPr>
          <p:cNvPicPr>
            <a:picLocks noChangeAspect="1"/>
          </p:cNvPicPr>
          <p:nvPr/>
        </p:nvPicPr>
        <p:blipFill>
          <a:blip r:embed="rId3"/>
          <a:stretch>
            <a:fillRect/>
          </a:stretch>
        </p:blipFill>
        <p:spPr>
          <a:xfrm>
            <a:off x="3894214" y="6492208"/>
            <a:ext cx="4115157" cy="365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9AAE12-C08E-4A95-95AF-9857EFC085AC}"/>
              </a:ext>
            </a:extLst>
          </p:cNvPr>
          <p:cNvSpPr>
            <a:spLocks noGrp="1"/>
          </p:cNvSpPr>
          <p:nvPr>
            <p:ph type="title"/>
          </p:nvPr>
        </p:nvSpPr>
        <p:spPr/>
        <p:txBody>
          <a:bodyPr/>
          <a:lstStyle/>
          <a:p>
            <a:r>
              <a:rPr lang="tr-TR" dirty="0">
                <a:solidFill>
                  <a:srgbClr val="002060"/>
                </a:solidFill>
              </a:rPr>
              <a:t>Sunu Planı</a:t>
            </a:r>
          </a:p>
        </p:txBody>
      </p:sp>
      <p:sp>
        <p:nvSpPr>
          <p:cNvPr id="3" name="İçerik Yer Tutucusu 2">
            <a:extLst>
              <a:ext uri="{FF2B5EF4-FFF2-40B4-BE49-F238E27FC236}">
                <a16:creationId xmlns:a16="http://schemas.microsoft.com/office/drawing/2014/main" xmlns="" id="{93BFE50A-C25B-4180-9259-F98437F9C36A}"/>
              </a:ext>
            </a:extLst>
          </p:cNvPr>
          <p:cNvSpPr>
            <a:spLocks noGrp="1"/>
          </p:cNvSpPr>
          <p:nvPr>
            <p:ph idx="1"/>
          </p:nvPr>
        </p:nvSpPr>
        <p:spPr>
          <a:xfrm>
            <a:off x="838200" y="1504891"/>
            <a:ext cx="10427563" cy="4777318"/>
          </a:xfrm>
        </p:spPr>
        <p:txBody>
          <a:bodyPr>
            <a:normAutofit fontScale="70000" lnSpcReduction="20000"/>
          </a:bodyPr>
          <a:lstStyle/>
          <a:p>
            <a:pPr lvl="0" rtl="0">
              <a:lnSpc>
                <a:spcPct val="200000"/>
              </a:lnSpc>
              <a:spcBef>
                <a:spcPts val="0"/>
              </a:spcBef>
              <a:spcAft>
                <a:spcPts val="0"/>
              </a:spcAft>
              <a:buSzPts val="1800"/>
              <a:buFont typeface="Wingdings" panose="05000000000000000000" pitchFamily="2" charset="2"/>
              <a:buChar char="q"/>
            </a:pPr>
            <a:r>
              <a:rPr lang="tr-TR" dirty="0">
                <a:solidFill>
                  <a:schemeClr val="tx1"/>
                </a:solidFill>
              </a:rPr>
              <a:t>Konunun önemi</a:t>
            </a:r>
            <a:endParaRPr lang="tr-TR" sz="2800" dirty="0">
              <a:solidFill>
                <a:schemeClr val="tx1"/>
              </a:solidFill>
            </a:endParaRP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Etki büyüklüğü nedir? Nasıl belirlenir? </a:t>
            </a: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İstatistiksel anlamlılık ve klinik anlamlılık</a:t>
            </a: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Güç analizi ve türleri</a:t>
            </a: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Örneklem büyüklüğü nasıl </a:t>
            </a:r>
            <a:r>
              <a:rPr lang="tr-TR" sz="2800" dirty="0" err="1">
                <a:solidFill>
                  <a:schemeClr val="tx1"/>
                </a:solidFill>
              </a:rPr>
              <a:t>tahminlenir</a:t>
            </a:r>
            <a:r>
              <a:rPr lang="tr-TR" sz="2800" dirty="0">
                <a:solidFill>
                  <a:schemeClr val="tx1"/>
                </a:solidFill>
              </a:rPr>
              <a:t>? 5N1K</a:t>
            </a: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Gücü nasıl artırabilirim?</a:t>
            </a:r>
          </a:p>
          <a:p>
            <a:pPr>
              <a:lnSpc>
                <a:spcPct val="200000"/>
              </a:lnSpc>
              <a:spcBef>
                <a:spcPts val="0"/>
              </a:spcBef>
              <a:buSzPts val="1800"/>
              <a:buFont typeface="Wingdings" panose="05000000000000000000" pitchFamily="2" charset="2"/>
              <a:buChar char="q"/>
            </a:pPr>
            <a:r>
              <a:rPr lang="tr-TR" sz="2800" dirty="0">
                <a:solidFill>
                  <a:schemeClr val="tx1"/>
                </a:solidFill>
              </a:rPr>
              <a:t>Raporlama</a:t>
            </a:r>
          </a:p>
          <a:p>
            <a:pPr lvl="0" rtl="0">
              <a:lnSpc>
                <a:spcPct val="200000"/>
              </a:lnSpc>
              <a:spcBef>
                <a:spcPts val="0"/>
              </a:spcBef>
              <a:spcAft>
                <a:spcPts val="0"/>
              </a:spcAft>
              <a:buSzPts val="1800"/>
              <a:buFont typeface="Wingdings" panose="05000000000000000000" pitchFamily="2" charset="2"/>
              <a:buChar char="q"/>
            </a:pPr>
            <a:r>
              <a:rPr lang="tr-TR" sz="2800" dirty="0">
                <a:solidFill>
                  <a:schemeClr val="tx1"/>
                </a:solidFill>
              </a:rPr>
              <a:t>Güç analizi yapılan hesaplayıcılar/uygulamalar</a:t>
            </a:r>
          </a:p>
        </p:txBody>
      </p:sp>
      <p:sp>
        <p:nvSpPr>
          <p:cNvPr id="4" name="Alt Bilgi Yer Tutucusu 3">
            <a:extLst>
              <a:ext uri="{FF2B5EF4-FFF2-40B4-BE49-F238E27FC236}">
                <a16:creationId xmlns:a16="http://schemas.microsoft.com/office/drawing/2014/main" xmlns="" id="{832C0D50-CCBC-4C79-AC71-49D742C3A6D3}"/>
              </a:ext>
            </a:extLst>
          </p:cNvPr>
          <p:cNvSpPr>
            <a:spLocks noGrp="1"/>
          </p:cNvSpPr>
          <p:nvPr>
            <p:ph type="ftr" sz="quarter" idx="11"/>
          </p:nvPr>
        </p:nvSpPr>
        <p:spPr/>
        <p:txBody>
          <a:bodyPr/>
          <a:lstStyle/>
          <a:p>
            <a:r>
              <a:rPr lang="en-US"/>
              <a:t>Dr. Deniz Özel | AKİDUAM</a:t>
            </a:r>
          </a:p>
        </p:txBody>
      </p:sp>
      <p:sp>
        <p:nvSpPr>
          <p:cNvPr id="5" name="Slayt Numarası Yer Tutucusu 4">
            <a:extLst>
              <a:ext uri="{FF2B5EF4-FFF2-40B4-BE49-F238E27FC236}">
                <a16:creationId xmlns:a16="http://schemas.microsoft.com/office/drawing/2014/main" xmlns="" id="{983FE296-0E4E-4DA3-9AD9-6DF50124F025}"/>
              </a:ext>
            </a:extLst>
          </p:cNvPr>
          <p:cNvSpPr>
            <a:spLocks noGrp="1"/>
          </p:cNvSpPr>
          <p:nvPr>
            <p:ph type="sldNum" sz="quarter" idx="12"/>
          </p:nvPr>
        </p:nvSpPr>
        <p:spPr/>
        <p:txBody>
          <a:bodyPr/>
          <a:lstStyle/>
          <a:p>
            <a:fld id="{73B850FF-6169-4056-8077-06FFA93A5366}" type="slidenum">
              <a:rPr lang="en-US" smtClean="0"/>
              <a:t>2</a:t>
            </a:fld>
            <a:endParaRPr lang="en-US"/>
          </a:p>
        </p:txBody>
      </p:sp>
    </p:spTree>
    <p:extLst>
      <p:ext uri="{BB962C8B-B14F-4D97-AF65-F5344CB8AC3E}">
        <p14:creationId xmlns:p14="http://schemas.microsoft.com/office/powerpoint/2010/main" val="54266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endParaRPr lang="tr-TR" dirty="0"/>
          </a:p>
        </p:txBody>
      </p:sp>
      <p:sp>
        <p:nvSpPr>
          <p:cNvPr id="3" name="2 Metin Yer Tutucusu"/>
          <p:cNvSpPr>
            <a:spLocks noGrp="1"/>
          </p:cNvSpPr>
          <p:nvPr>
            <p:ph type="body" idx="1"/>
          </p:nvPr>
        </p:nvSpPr>
        <p:spPr>
          <a:xfrm>
            <a:off x="818865" y="1536633"/>
            <a:ext cx="10957535" cy="4555200"/>
          </a:xfrm>
        </p:spPr>
        <p:txBody>
          <a:bodyPr>
            <a:normAutofit/>
          </a:bodyPr>
          <a:lstStyle/>
          <a:p>
            <a:pPr marL="660383">
              <a:spcBef>
                <a:spcPts val="2133"/>
              </a:spcBef>
              <a:buSzPct val="80000"/>
              <a:buFont typeface="+mj-lt"/>
              <a:buAutoNum type="arabicPeriod" startAt="5"/>
            </a:pPr>
            <a:r>
              <a:rPr lang="tr-TR" sz="3200" dirty="0">
                <a:solidFill>
                  <a:schemeClr val="tx1"/>
                </a:solidFill>
              </a:rPr>
              <a:t>Evrendeki </a:t>
            </a:r>
            <a:r>
              <a:rPr lang="tr-TR" sz="3200" b="1" dirty="0">
                <a:solidFill>
                  <a:schemeClr val="tx1"/>
                </a:solidFill>
              </a:rPr>
              <a:t>değişkenlik</a:t>
            </a:r>
            <a:r>
              <a:rPr lang="tr-TR" sz="3200" dirty="0">
                <a:solidFill>
                  <a:schemeClr val="tx1"/>
                </a:solidFill>
              </a:rPr>
              <a:t> nedir? (</a:t>
            </a:r>
            <a:r>
              <a:rPr lang="tr-TR" sz="3200" dirty="0" err="1">
                <a:solidFill>
                  <a:schemeClr val="tx1"/>
                </a:solidFill>
              </a:rPr>
              <a:t>ss</a:t>
            </a:r>
            <a:r>
              <a:rPr lang="tr-TR" sz="3200" dirty="0">
                <a:solidFill>
                  <a:schemeClr val="tx1"/>
                </a:solidFill>
              </a:rPr>
              <a:t> / hata payı)</a:t>
            </a:r>
          </a:p>
          <a:p>
            <a:pPr indent="-406390">
              <a:spcBef>
                <a:spcPts val="2133"/>
              </a:spcBef>
              <a:buSzPct val="80000"/>
              <a:buAutoNum type="arabicPeriod" startAt="5"/>
            </a:pPr>
            <a:r>
              <a:rPr lang="tr-TR" sz="3200" dirty="0">
                <a:solidFill>
                  <a:schemeClr val="tx1"/>
                </a:solidFill>
              </a:rPr>
              <a:t>İstenen </a:t>
            </a:r>
            <a:r>
              <a:rPr lang="tr-TR" sz="3200" b="1" dirty="0">
                <a:solidFill>
                  <a:schemeClr val="tx1"/>
                </a:solidFill>
              </a:rPr>
              <a:t>alfa ve beta</a:t>
            </a:r>
            <a:r>
              <a:rPr lang="tr-TR" sz="3200" dirty="0">
                <a:solidFill>
                  <a:schemeClr val="tx1"/>
                </a:solidFill>
              </a:rPr>
              <a:t> nedir?</a:t>
            </a:r>
          </a:p>
          <a:p>
            <a:pPr indent="-406390">
              <a:spcBef>
                <a:spcPts val="2133"/>
              </a:spcBef>
              <a:buSzPct val="80000"/>
              <a:buAutoNum type="arabicPeriod" startAt="5"/>
            </a:pPr>
            <a:r>
              <a:rPr lang="tr-TR" sz="3200" dirty="0">
                <a:solidFill>
                  <a:schemeClr val="tx1"/>
                </a:solidFill>
              </a:rPr>
              <a:t>Örneklem </a:t>
            </a:r>
            <a:r>
              <a:rPr lang="tr-TR" sz="3200" b="1" dirty="0">
                <a:solidFill>
                  <a:schemeClr val="tx1"/>
                </a:solidFill>
              </a:rPr>
              <a:t>bölüştürme</a:t>
            </a:r>
            <a:r>
              <a:rPr lang="tr-TR" sz="3200" dirty="0">
                <a:solidFill>
                  <a:schemeClr val="tx1"/>
                </a:solidFill>
              </a:rPr>
              <a:t> (N2/N1) oranı nedir?</a:t>
            </a:r>
          </a:p>
          <a:p>
            <a:pPr indent="-406390">
              <a:spcBef>
                <a:spcPts val="2133"/>
              </a:spcBef>
              <a:spcAft>
                <a:spcPts val="2133"/>
              </a:spcAft>
              <a:buSzPct val="80000"/>
              <a:buAutoNum type="arabicPeriod" startAt="5"/>
            </a:pPr>
            <a:r>
              <a:rPr lang="tr-TR" sz="3200" dirty="0">
                <a:solidFill>
                  <a:schemeClr val="tx1"/>
                </a:solidFill>
              </a:rPr>
              <a:t>Öngörülen </a:t>
            </a:r>
            <a:r>
              <a:rPr lang="tr-TR" sz="3200" dirty="0" err="1">
                <a:solidFill>
                  <a:schemeClr val="tx1"/>
                </a:solidFill>
              </a:rPr>
              <a:t>drop</a:t>
            </a:r>
            <a:r>
              <a:rPr lang="tr-TR" sz="3200" dirty="0">
                <a:solidFill>
                  <a:schemeClr val="tx1"/>
                </a:solidFill>
              </a:rPr>
              <a:t> </a:t>
            </a:r>
            <a:r>
              <a:rPr lang="tr-TR" sz="3200" dirty="0" err="1">
                <a:solidFill>
                  <a:schemeClr val="tx1"/>
                </a:solidFill>
              </a:rPr>
              <a:t>out</a:t>
            </a:r>
            <a:r>
              <a:rPr lang="tr-TR" sz="3200" dirty="0">
                <a:solidFill>
                  <a:schemeClr val="tx1"/>
                </a:solidFill>
              </a:rPr>
              <a:t> oranı nedir?</a:t>
            </a:r>
          </a:p>
          <a:p>
            <a:endParaRPr lang="tr-TR" sz="3200" dirty="0"/>
          </a:p>
        </p:txBody>
      </p:sp>
      <p:sp>
        <p:nvSpPr>
          <p:cNvPr id="4" name="3 Slayt Numarası Yer Tutucusu"/>
          <p:cNvSpPr>
            <a:spLocks noGrp="1"/>
          </p:cNvSpPr>
          <p:nvPr>
            <p:ph type="sldNum" idx="12"/>
          </p:nvPr>
        </p:nvSpPr>
        <p:spPr/>
        <p:txBody>
          <a:bodyPr/>
          <a:lstStyle/>
          <a:p>
            <a:fld id="{00000000-1234-1234-1234-123412341234}" type="slidenum">
              <a:rPr lang="tr" smtClean="0"/>
              <a:pPr/>
              <a:t>20</a:t>
            </a:fld>
            <a:endParaRPr lang="tr"/>
          </a:p>
        </p:txBody>
      </p:sp>
      <p:pic>
        <p:nvPicPr>
          <p:cNvPr id="5" name="Resim 4">
            <a:extLst>
              <a:ext uri="{FF2B5EF4-FFF2-40B4-BE49-F238E27FC236}">
                <a16:creationId xmlns:a16="http://schemas.microsoft.com/office/drawing/2014/main" xmlns="" id="{EB2A088A-B399-48DC-9522-B301410C6761}"/>
              </a:ext>
            </a:extLst>
          </p:cNvPr>
          <p:cNvPicPr>
            <a:picLocks noChangeAspect="1"/>
          </p:cNvPicPr>
          <p:nvPr/>
        </p:nvPicPr>
        <p:blipFill>
          <a:blip r:embed="rId2"/>
          <a:stretch>
            <a:fillRect/>
          </a:stretch>
        </p:blipFill>
        <p:spPr>
          <a:xfrm>
            <a:off x="4038421" y="6376631"/>
            <a:ext cx="4115157" cy="3657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TR" dirty="0"/>
              <a:t>H</a:t>
            </a:r>
            <a:r>
              <a:rPr lang="tr-TR" baseline="-25000" dirty="0"/>
              <a:t>0</a:t>
            </a:r>
            <a:r>
              <a:rPr lang="tr-TR" dirty="0"/>
              <a:t> </a:t>
            </a:r>
            <a:r>
              <a:rPr lang="tr" dirty="0"/>
              <a:t>Hipotezi</a:t>
            </a:r>
            <a:endParaRPr dirty="0"/>
          </a:p>
        </p:txBody>
      </p:sp>
      <p:sp>
        <p:nvSpPr>
          <p:cNvPr id="98" name="Google Shape;98;p20"/>
          <p:cNvSpPr txBox="1">
            <a:spLocks noGrp="1"/>
          </p:cNvSpPr>
          <p:nvPr>
            <p:ph type="body" idx="1"/>
          </p:nvPr>
        </p:nvSpPr>
        <p:spPr>
          <a:xfrm>
            <a:off x="824494" y="1536633"/>
            <a:ext cx="10951905" cy="4555200"/>
          </a:xfrm>
          <a:prstGeom prst="rect">
            <a:avLst/>
          </a:prstGeom>
        </p:spPr>
        <p:txBody>
          <a:bodyPr spcFirstLastPara="1" vert="horz" wrap="square" lIns="121900" tIns="121900" rIns="121900" bIns="121900" rtlCol="0" anchor="t" anchorCtr="0">
            <a:noAutofit/>
          </a:bodyPr>
          <a:lstStyle/>
          <a:p>
            <a:pPr marL="0" indent="0">
              <a:buNone/>
            </a:pPr>
            <a:r>
              <a:rPr lang="tr-TR" dirty="0">
                <a:solidFill>
                  <a:schemeClr val="tx1"/>
                </a:solidFill>
              </a:rPr>
              <a:t>H</a:t>
            </a:r>
            <a:r>
              <a:rPr lang="tr-TR" baseline="-25000" dirty="0">
                <a:solidFill>
                  <a:schemeClr val="tx1"/>
                </a:solidFill>
              </a:rPr>
              <a:t>0</a:t>
            </a:r>
            <a:r>
              <a:rPr lang="tr" dirty="0">
                <a:solidFill>
                  <a:schemeClr val="tx1"/>
                </a:solidFill>
              </a:rPr>
              <a:t>= Grupların ölçümleri arasında fark yok</a:t>
            </a:r>
            <a:endParaRPr dirty="0">
              <a:solidFill>
                <a:schemeClr val="tx1"/>
              </a:solidFill>
            </a:endParaRPr>
          </a:p>
          <a:p>
            <a:pPr marL="0" indent="0">
              <a:spcBef>
                <a:spcPts val="2133"/>
              </a:spcBef>
              <a:buNone/>
            </a:pPr>
            <a:r>
              <a:rPr lang="tr-TR" dirty="0">
                <a:solidFill>
                  <a:schemeClr val="tx1"/>
                </a:solidFill>
              </a:rPr>
              <a:t>H</a:t>
            </a:r>
            <a:r>
              <a:rPr lang="tr-TR" baseline="-25000" dirty="0">
                <a:solidFill>
                  <a:schemeClr val="tx1"/>
                </a:solidFill>
              </a:rPr>
              <a:t>0</a:t>
            </a:r>
            <a:r>
              <a:rPr lang="tr" dirty="0">
                <a:solidFill>
                  <a:schemeClr val="tx1"/>
                </a:solidFill>
              </a:rPr>
              <a:t>= Ölçümler arasında ilişki yok</a:t>
            </a:r>
            <a:endParaRPr dirty="0">
              <a:solidFill>
                <a:schemeClr val="tx1"/>
              </a:solidFill>
            </a:endParaRPr>
          </a:p>
          <a:p>
            <a:pPr marL="0" indent="0">
              <a:spcBef>
                <a:spcPts val="2133"/>
              </a:spcBef>
              <a:buNone/>
            </a:pPr>
            <a:r>
              <a:rPr lang="tr-TR" dirty="0">
                <a:solidFill>
                  <a:schemeClr val="tx1"/>
                </a:solidFill>
              </a:rPr>
              <a:t>H</a:t>
            </a:r>
            <a:r>
              <a:rPr lang="tr-TR" baseline="-25000" dirty="0">
                <a:solidFill>
                  <a:schemeClr val="tx1"/>
                </a:solidFill>
              </a:rPr>
              <a:t>0</a:t>
            </a:r>
            <a:r>
              <a:rPr lang="tr" dirty="0">
                <a:solidFill>
                  <a:schemeClr val="tx1"/>
                </a:solidFill>
              </a:rPr>
              <a:t>= Tedavi ile hastalık sonucu arasında ilişki yok</a:t>
            </a:r>
            <a:endParaRPr dirty="0">
              <a:solidFill>
                <a:schemeClr val="tx1"/>
              </a:solidFill>
            </a:endParaRPr>
          </a:p>
          <a:p>
            <a:pPr marL="0" indent="0">
              <a:spcBef>
                <a:spcPts val="2133"/>
              </a:spcBef>
              <a:buNone/>
            </a:pPr>
            <a:r>
              <a:rPr lang="tr" dirty="0">
                <a:solidFill>
                  <a:schemeClr val="tx1"/>
                </a:solidFill>
              </a:rPr>
              <a:t>Yeni diyabet ilaç tedavisi ve placebo gruplarının kan şekeri değerleri arasında fark yoktur. (İki ortalama farkı)</a:t>
            </a:r>
            <a:endParaRPr dirty="0">
              <a:solidFill>
                <a:schemeClr val="tx1"/>
              </a:solidFill>
            </a:endParaRPr>
          </a:p>
          <a:p>
            <a:pPr marL="0" indent="0">
              <a:spcBef>
                <a:spcPts val="2133"/>
              </a:spcBef>
              <a:buNone/>
            </a:pPr>
            <a:r>
              <a:rPr lang="tr" dirty="0">
                <a:solidFill>
                  <a:schemeClr val="tx1"/>
                </a:solidFill>
              </a:rPr>
              <a:t>İki grubun medikal komplikasyon oranları benzerdir. (İki oran farkı)</a:t>
            </a: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21</a:t>
            </a:fld>
            <a:endParaRPr lang="tr"/>
          </a:p>
        </p:txBody>
      </p:sp>
      <p:pic>
        <p:nvPicPr>
          <p:cNvPr id="3" name="Resim 2">
            <a:extLst>
              <a:ext uri="{FF2B5EF4-FFF2-40B4-BE49-F238E27FC236}">
                <a16:creationId xmlns:a16="http://schemas.microsoft.com/office/drawing/2014/main" xmlns="" id="{5B791B38-C1A6-427C-94FA-A732D7BA8ED4}"/>
              </a:ext>
            </a:extLst>
          </p:cNvPr>
          <p:cNvPicPr>
            <a:picLocks noChangeAspect="1"/>
          </p:cNvPicPr>
          <p:nvPr/>
        </p:nvPicPr>
        <p:blipFill>
          <a:blip r:embed="rId3"/>
          <a:stretch>
            <a:fillRect/>
          </a:stretch>
        </p:blipFill>
        <p:spPr>
          <a:xfrm>
            <a:off x="4038421" y="6376631"/>
            <a:ext cx="4115157" cy="3657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50000"/>
              </a:lnSpc>
            </a:pPr>
            <a:r>
              <a:rPr lang="tr-TR" dirty="0"/>
              <a:t>«İstatistiksel güç» nedir? </a:t>
            </a:r>
            <a:br>
              <a:rPr lang="tr-TR" dirty="0"/>
            </a:br>
            <a:r>
              <a:rPr lang="tr-TR" sz="2400" dirty="0"/>
              <a:t>İstatistiksel Hata Türleri</a:t>
            </a:r>
            <a:endParaRPr sz="2400" dirty="0"/>
          </a:p>
        </p:txBody>
      </p:sp>
      <p:sp>
        <p:nvSpPr>
          <p:cNvPr id="2" name="Slayt Numarası Yer Tutucusu 1"/>
          <p:cNvSpPr>
            <a:spLocks noGrp="1"/>
          </p:cNvSpPr>
          <p:nvPr>
            <p:ph type="sldNum" idx="12"/>
          </p:nvPr>
        </p:nvSpPr>
        <p:spPr/>
        <p:txBody>
          <a:bodyPr/>
          <a:lstStyle/>
          <a:p>
            <a:fld id="{00000000-1234-1234-1234-123412341234}" type="slidenum">
              <a:rPr lang="tr" smtClean="0"/>
              <a:pPr/>
              <a:t>22</a:t>
            </a:fld>
            <a:endParaRPr lang="tr"/>
          </a:p>
        </p:txBody>
      </p:sp>
      <p:graphicFrame>
        <p:nvGraphicFramePr>
          <p:cNvPr id="110" name="Google Shape;110;p22"/>
          <p:cNvGraphicFramePr/>
          <p:nvPr>
            <p:extLst>
              <p:ext uri="{D42A27DB-BD31-4B8C-83A1-F6EECF244321}">
                <p14:modId xmlns:p14="http://schemas.microsoft.com/office/powerpoint/2010/main" val="1191306523"/>
              </p:ext>
            </p:extLst>
          </p:nvPr>
        </p:nvGraphicFramePr>
        <p:xfrm>
          <a:off x="1002367" y="2332823"/>
          <a:ext cx="10028097" cy="3475366"/>
        </p:xfrm>
        <a:graphic>
          <a:graphicData uri="http://schemas.openxmlformats.org/drawingml/2006/table">
            <a:tbl>
              <a:tblPr>
                <a:tableStyleId>{5DA37D80-6434-44D0-A028-1B22A696006F}</a:tableStyleId>
              </a:tblPr>
              <a:tblGrid>
                <a:gridCol w="1542549">
                  <a:extLst>
                    <a:ext uri="{9D8B030D-6E8A-4147-A177-3AD203B41FA5}">
                      <a16:colId xmlns:a16="http://schemas.microsoft.com/office/drawing/2014/main" xmlns="" val="20000"/>
                    </a:ext>
                  </a:extLst>
                </a:gridCol>
                <a:gridCol w="2146936">
                  <a:extLst>
                    <a:ext uri="{9D8B030D-6E8A-4147-A177-3AD203B41FA5}">
                      <a16:colId xmlns:a16="http://schemas.microsoft.com/office/drawing/2014/main" xmlns="" val="20001"/>
                    </a:ext>
                  </a:extLst>
                </a:gridCol>
                <a:gridCol w="3067052">
                  <a:extLst>
                    <a:ext uri="{9D8B030D-6E8A-4147-A177-3AD203B41FA5}">
                      <a16:colId xmlns:a16="http://schemas.microsoft.com/office/drawing/2014/main" xmlns="" val="20002"/>
                    </a:ext>
                  </a:extLst>
                </a:gridCol>
                <a:gridCol w="3271560">
                  <a:extLst>
                    <a:ext uri="{9D8B030D-6E8A-4147-A177-3AD203B41FA5}">
                      <a16:colId xmlns:a16="http://schemas.microsoft.com/office/drawing/2014/main" xmlns="" val="20003"/>
                    </a:ext>
                  </a:extLst>
                </a:gridCol>
              </a:tblGrid>
              <a:tr h="560479">
                <a:tc rowSpan="2" gridSpan="2">
                  <a:txBody>
                    <a:bodyPr/>
                    <a:lstStyle/>
                    <a:p>
                      <a:pPr marL="0" lvl="0" indent="0" algn="ctr" rtl="0">
                        <a:spcBef>
                          <a:spcPts val="0"/>
                        </a:spcBef>
                        <a:spcAft>
                          <a:spcPts val="0"/>
                        </a:spcAft>
                        <a:buNone/>
                      </a:pPr>
                      <a:r>
                        <a:rPr lang="tr" sz="1600" dirty="0"/>
                        <a:t> </a:t>
                      </a:r>
                      <a:endParaRPr sz="1600" dirty="0"/>
                    </a:p>
                  </a:txBody>
                  <a:tcPr marL="91433" marR="91433" marT="121900" marB="121900" anchor="ctr"/>
                </a:tc>
                <a:tc rowSpan="2" hMerge="1">
                  <a:txBody>
                    <a:bodyPr/>
                    <a:lstStyle/>
                    <a:p>
                      <a:endParaRPr lang="tr-TR"/>
                    </a:p>
                  </a:txBody>
                  <a:tcPr/>
                </a:tc>
                <a:tc gridSpan="2">
                  <a:txBody>
                    <a:bodyPr/>
                    <a:lstStyle/>
                    <a:p>
                      <a:pPr marL="0" lvl="0" indent="0" algn="ctr" rtl="0">
                        <a:spcBef>
                          <a:spcPts val="0"/>
                        </a:spcBef>
                        <a:spcAft>
                          <a:spcPts val="0"/>
                        </a:spcAft>
                        <a:buNone/>
                      </a:pPr>
                      <a:r>
                        <a:rPr lang="tr" sz="2100" b="1" dirty="0"/>
                        <a:t>GERÇEK DURUM</a:t>
                      </a:r>
                      <a:endParaRPr sz="2100" b="1" dirty="0"/>
                    </a:p>
                  </a:txBody>
                  <a:tcPr marL="91433" marR="91433" marT="121900" marB="121900" anchor="ctr"/>
                </a:tc>
                <a:tc hMerge="1">
                  <a:txBody>
                    <a:bodyPr/>
                    <a:lstStyle/>
                    <a:p>
                      <a:endParaRPr lang="tr-TR"/>
                    </a:p>
                  </a:txBody>
                  <a:tcPr/>
                </a:tc>
                <a:extLst>
                  <a:ext uri="{0D108BD9-81ED-4DB2-BD59-A6C34878D82A}">
                    <a16:rowId xmlns:a16="http://schemas.microsoft.com/office/drawing/2014/main" xmlns="" val="10000"/>
                  </a:ext>
                </a:extLst>
              </a:tr>
              <a:tr h="560479">
                <a:tc gridSpan="2" vMerge="1">
                  <a:txBody>
                    <a:bodyPr/>
                    <a:lstStyle/>
                    <a:p>
                      <a:endParaRPr lang="tr-TR"/>
                    </a:p>
                  </a:txBody>
                  <a:tcPr/>
                </a:tc>
                <a:tc hMerge="1" vMerge="1">
                  <a:txBody>
                    <a:bodyPr/>
                    <a:lstStyle/>
                    <a:p>
                      <a:endParaRPr lang="tr-TR"/>
                    </a:p>
                  </a:txBody>
                  <a:tcPr/>
                </a:tc>
                <a:tc>
                  <a:txBody>
                    <a:bodyPr/>
                    <a:lstStyle/>
                    <a:p>
                      <a:pPr marL="0" lvl="0" indent="0" algn="ctr" rtl="0">
                        <a:spcBef>
                          <a:spcPts val="0"/>
                        </a:spcBef>
                        <a:spcAft>
                          <a:spcPts val="0"/>
                        </a:spcAft>
                        <a:buNone/>
                      </a:pPr>
                      <a:r>
                        <a:rPr lang="tr" sz="2100" b="1" dirty="0"/>
                        <a:t>ETKİ / FARK YOK</a:t>
                      </a:r>
                      <a:endParaRPr sz="2100" b="1" dirty="0"/>
                    </a:p>
                  </a:txBody>
                  <a:tcPr marL="91433" marR="91433" marT="121900" marB="121900" anchor="ctr"/>
                </a:tc>
                <a:tc>
                  <a:txBody>
                    <a:bodyPr/>
                    <a:lstStyle/>
                    <a:p>
                      <a:pPr marL="0" lvl="0" indent="0" algn="ctr" rtl="0">
                        <a:spcBef>
                          <a:spcPts val="0"/>
                        </a:spcBef>
                        <a:spcAft>
                          <a:spcPts val="0"/>
                        </a:spcAft>
                        <a:buNone/>
                      </a:pPr>
                      <a:r>
                        <a:rPr lang="tr" sz="2100" b="1"/>
                        <a:t>ETKİ / FARK VAR</a:t>
                      </a:r>
                      <a:endParaRPr sz="2100" b="1"/>
                    </a:p>
                  </a:txBody>
                  <a:tcPr marL="91433" marR="91433" marT="121900" marB="121900" anchor="ctr"/>
                </a:tc>
                <a:extLst>
                  <a:ext uri="{0D108BD9-81ED-4DB2-BD59-A6C34878D82A}">
                    <a16:rowId xmlns:a16="http://schemas.microsoft.com/office/drawing/2014/main" xmlns="" val="10001"/>
                  </a:ext>
                </a:extLst>
              </a:tr>
              <a:tr h="1056457">
                <a:tc rowSpan="2">
                  <a:txBody>
                    <a:bodyPr/>
                    <a:lstStyle/>
                    <a:p>
                      <a:pPr marL="0" lvl="0" indent="0" algn="ctr" rtl="0">
                        <a:spcBef>
                          <a:spcPts val="0"/>
                        </a:spcBef>
                        <a:spcAft>
                          <a:spcPts val="0"/>
                        </a:spcAft>
                        <a:buNone/>
                      </a:pPr>
                      <a:r>
                        <a:rPr lang="tr" sz="2100" b="1" dirty="0"/>
                        <a:t>ÇALIŞMA</a:t>
                      </a:r>
                      <a:endParaRPr sz="2100" b="1" dirty="0"/>
                    </a:p>
                    <a:p>
                      <a:pPr marL="0" lvl="0" indent="0" algn="ctr" rtl="0">
                        <a:spcBef>
                          <a:spcPts val="0"/>
                        </a:spcBef>
                        <a:spcAft>
                          <a:spcPts val="0"/>
                        </a:spcAft>
                        <a:buNone/>
                      </a:pPr>
                      <a:r>
                        <a:rPr lang="tr" sz="2100" b="1" dirty="0"/>
                        <a:t>SONUCU</a:t>
                      </a:r>
                      <a:endParaRPr sz="2100" b="1" dirty="0"/>
                    </a:p>
                  </a:txBody>
                  <a:tcPr marL="91433" marR="91433" marT="121900" marB="121900" anchor="ctr"/>
                </a:tc>
                <a:tc>
                  <a:txBody>
                    <a:bodyPr/>
                    <a:lstStyle/>
                    <a:p>
                      <a:pPr marL="0" lvl="0" indent="0" algn="ctr" rtl="0">
                        <a:spcBef>
                          <a:spcPts val="0"/>
                        </a:spcBef>
                        <a:spcAft>
                          <a:spcPts val="0"/>
                        </a:spcAft>
                        <a:buNone/>
                      </a:pPr>
                      <a:r>
                        <a:rPr lang="tr" sz="2100" b="1" dirty="0"/>
                        <a:t>ETKİ /FARK</a:t>
                      </a:r>
                      <a:endParaRPr sz="2100" b="1" dirty="0"/>
                    </a:p>
                    <a:p>
                      <a:pPr marL="0" lvl="0" indent="0" algn="ctr" rtl="0">
                        <a:spcBef>
                          <a:spcPts val="0"/>
                        </a:spcBef>
                        <a:spcAft>
                          <a:spcPts val="0"/>
                        </a:spcAft>
                        <a:buNone/>
                      </a:pPr>
                      <a:r>
                        <a:rPr lang="tr" sz="2100" b="1" dirty="0"/>
                        <a:t>YOK</a:t>
                      </a:r>
                      <a:endParaRPr sz="2100" b="1" dirty="0"/>
                    </a:p>
                  </a:txBody>
                  <a:tcPr marL="91433" marR="91433" marT="121900" marB="121900" anchor="ctr"/>
                </a:tc>
                <a:tc>
                  <a:txBody>
                    <a:bodyPr/>
                    <a:lstStyle/>
                    <a:p>
                      <a:pPr marL="0" lvl="0" indent="0" algn="ctr" rtl="0">
                        <a:spcBef>
                          <a:spcPts val="0"/>
                        </a:spcBef>
                        <a:spcAft>
                          <a:spcPts val="0"/>
                        </a:spcAft>
                        <a:buNone/>
                      </a:pPr>
                      <a:r>
                        <a:rPr lang="tr" sz="2100" dirty="0"/>
                        <a:t>Doğru karar</a:t>
                      </a:r>
                      <a:endParaRPr sz="2100" dirty="0"/>
                    </a:p>
                  </a:txBody>
                  <a:tcPr marL="91433" marR="91433" marT="121900" marB="121900" anchor="ctr"/>
                </a:tc>
                <a:tc>
                  <a:txBody>
                    <a:bodyPr/>
                    <a:lstStyle/>
                    <a:p>
                      <a:pPr marL="0" lvl="0" indent="0" algn="ctr" rtl="0">
                        <a:spcBef>
                          <a:spcPts val="0"/>
                        </a:spcBef>
                        <a:spcAft>
                          <a:spcPts val="0"/>
                        </a:spcAft>
                        <a:buNone/>
                      </a:pPr>
                      <a:r>
                        <a:rPr lang="tr" sz="2100" dirty="0"/>
                        <a:t>Tip II hata (β)</a:t>
                      </a:r>
                      <a:endParaRPr sz="2100" dirty="0"/>
                    </a:p>
                  </a:txBody>
                  <a:tcPr marL="91433" marR="91433" marT="121900" marB="121900" anchor="ctr"/>
                </a:tc>
                <a:extLst>
                  <a:ext uri="{0D108BD9-81ED-4DB2-BD59-A6C34878D82A}">
                    <a16:rowId xmlns:a16="http://schemas.microsoft.com/office/drawing/2014/main" xmlns="" val="10002"/>
                  </a:ext>
                </a:extLst>
              </a:tr>
              <a:tr h="1291229">
                <a:tc vMerge="1">
                  <a:txBody>
                    <a:bodyPr/>
                    <a:lstStyle/>
                    <a:p>
                      <a:endParaRPr lang="tr-TR"/>
                    </a:p>
                  </a:txBody>
                  <a:tcPr/>
                </a:tc>
                <a:tc>
                  <a:txBody>
                    <a:bodyPr/>
                    <a:lstStyle/>
                    <a:p>
                      <a:pPr marL="0" lvl="0" indent="0" algn="ctr" rtl="0">
                        <a:spcBef>
                          <a:spcPts val="0"/>
                        </a:spcBef>
                        <a:spcAft>
                          <a:spcPts val="0"/>
                        </a:spcAft>
                        <a:buNone/>
                      </a:pPr>
                      <a:r>
                        <a:rPr lang="tr" sz="2100" b="1" dirty="0"/>
                        <a:t>ETKİ/ FARK VAR</a:t>
                      </a:r>
                      <a:endParaRPr sz="2100" b="1" dirty="0"/>
                    </a:p>
                  </a:txBody>
                  <a:tcPr marL="91433" marR="91433" marT="121900" marB="121900" anchor="ctr"/>
                </a:tc>
                <a:tc>
                  <a:txBody>
                    <a:bodyPr/>
                    <a:lstStyle/>
                    <a:p>
                      <a:pPr marL="0" lvl="0" indent="0" algn="ctr" rtl="0">
                        <a:spcBef>
                          <a:spcPts val="0"/>
                        </a:spcBef>
                        <a:spcAft>
                          <a:spcPts val="0"/>
                        </a:spcAft>
                        <a:buNone/>
                      </a:pPr>
                      <a:r>
                        <a:rPr lang="tr" sz="2100" dirty="0"/>
                        <a:t>Tip I hata (α)</a:t>
                      </a:r>
                      <a:endParaRPr sz="2100" dirty="0"/>
                    </a:p>
                  </a:txBody>
                  <a:tcPr marL="91433" marR="91433" marT="121900" marB="121900" anchor="ctr"/>
                </a:tc>
                <a:tc>
                  <a:txBody>
                    <a:bodyPr/>
                    <a:lstStyle/>
                    <a:p>
                      <a:pPr marL="0" lvl="0" indent="0" algn="ctr" rtl="0">
                        <a:spcBef>
                          <a:spcPts val="0"/>
                        </a:spcBef>
                        <a:spcAft>
                          <a:spcPts val="0"/>
                        </a:spcAft>
                        <a:buNone/>
                      </a:pPr>
                      <a:r>
                        <a:rPr lang="tr" sz="2100" dirty="0"/>
                        <a:t> </a:t>
                      </a:r>
                      <a:endParaRPr sz="2100" dirty="0"/>
                    </a:p>
                    <a:p>
                      <a:pPr marL="0" lvl="0" indent="0" algn="ctr" rtl="0">
                        <a:spcBef>
                          <a:spcPts val="0"/>
                        </a:spcBef>
                        <a:spcAft>
                          <a:spcPts val="0"/>
                        </a:spcAft>
                        <a:buNone/>
                      </a:pPr>
                      <a:r>
                        <a:rPr lang="tr" sz="2100" dirty="0"/>
                        <a:t>Testin gücü (1-</a:t>
                      </a:r>
                      <a:r>
                        <a:rPr lang="tr" sz="2100" dirty="0">
                          <a:solidFill>
                            <a:schemeClr val="dk1"/>
                          </a:solidFill>
                        </a:rPr>
                        <a:t>β)</a:t>
                      </a:r>
                      <a:endParaRPr sz="2100" dirty="0"/>
                    </a:p>
                    <a:p>
                      <a:pPr marL="0" lvl="0" indent="0" algn="ctr" rtl="0">
                        <a:spcBef>
                          <a:spcPts val="0"/>
                        </a:spcBef>
                        <a:spcAft>
                          <a:spcPts val="0"/>
                        </a:spcAft>
                        <a:buNone/>
                      </a:pPr>
                      <a:r>
                        <a:rPr lang="tr" sz="2100" dirty="0"/>
                        <a:t> </a:t>
                      </a:r>
                      <a:endParaRPr sz="2100" dirty="0"/>
                    </a:p>
                  </a:txBody>
                  <a:tcPr marL="91433" marR="91433" marT="121900" marB="12190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dirty="0"/>
              <a:t>Testin gücü</a:t>
            </a:r>
            <a:endParaRPr dirty="0"/>
          </a:p>
        </p:txBody>
      </p:sp>
      <p:sp>
        <p:nvSpPr>
          <p:cNvPr id="116" name="Google Shape;116;p23"/>
          <p:cNvSpPr txBox="1">
            <a:spLocks noGrp="1"/>
          </p:cNvSpPr>
          <p:nvPr>
            <p:ph type="body" idx="1"/>
          </p:nvPr>
        </p:nvSpPr>
        <p:spPr>
          <a:xfrm>
            <a:off x="703736" y="1858919"/>
            <a:ext cx="10784528" cy="4555200"/>
          </a:xfrm>
          <a:prstGeom prst="rect">
            <a:avLst/>
          </a:prstGeom>
        </p:spPr>
        <p:txBody>
          <a:bodyPr spcFirstLastPara="1" vert="horz" wrap="square" lIns="121900" tIns="121900" rIns="121900" bIns="121900" rtlCol="0" anchor="t" anchorCtr="0">
            <a:noAutofit/>
          </a:bodyPr>
          <a:lstStyle/>
          <a:p>
            <a:r>
              <a:rPr lang="tr" dirty="0">
                <a:solidFill>
                  <a:schemeClr val="tx1"/>
                </a:solidFill>
              </a:rPr>
              <a:t>Araştırılan evrende, araştırmacının bulmak istediği veya bulmayı umduğu “gerçek etkiyi” ortaya çıkarabilme ihtimalidir. </a:t>
            </a:r>
            <a:endParaRPr dirty="0">
              <a:solidFill>
                <a:schemeClr val="tx1"/>
              </a:solidFill>
            </a:endParaRPr>
          </a:p>
          <a:p>
            <a:pPr>
              <a:spcBef>
                <a:spcPts val="2133"/>
              </a:spcBef>
            </a:pPr>
            <a:r>
              <a:rPr lang="tr" dirty="0">
                <a:solidFill>
                  <a:schemeClr val="tx1"/>
                </a:solidFill>
              </a:rPr>
              <a:t>Evrende belirli bir etki büyüklüğü veya daha fazlası varken, örnekte mevcut olan bu etkiyi gözlemleme olasılığıdır. </a:t>
            </a:r>
            <a:endParaRPr dirty="0">
              <a:solidFill>
                <a:schemeClr val="tx1"/>
              </a:solidFill>
            </a:endParaRPr>
          </a:p>
          <a:p>
            <a:pPr>
              <a:spcBef>
                <a:spcPts val="2133"/>
              </a:spcBef>
            </a:pPr>
            <a:r>
              <a:rPr lang="tr" dirty="0">
                <a:solidFill>
                  <a:schemeClr val="tx1"/>
                </a:solidFill>
              </a:rPr>
              <a:t>(1-β) &gt;%80</a:t>
            </a:r>
            <a:endParaRPr sz="1600" dirty="0">
              <a:solidFill>
                <a:schemeClr val="tx1"/>
              </a:solidFill>
              <a:latin typeface="Verdana"/>
              <a:ea typeface="Verdana"/>
              <a:cs typeface="Verdana"/>
              <a:sym typeface="Verdana"/>
            </a:endParaRPr>
          </a:p>
        </p:txBody>
      </p:sp>
      <p:sp>
        <p:nvSpPr>
          <p:cNvPr id="2" name="Slayt Numarası Yer Tutucusu 1"/>
          <p:cNvSpPr>
            <a:spLocks noGrp="1"/>
          </p:cNvSpPr>
          <p:nvPr>
            <p:ph type="sldNum" idx="12"/>
          </p:nvPr>
        </p:nvSpPr>
        <p:spPr/>
        <p:txBody>
          <a:bodyPr/>
          <a:lstStyle/>
          <a:p>
            <a:fld id="{00000000-1234-1234-1234-123412341234}" type="slidenum">
              <a:rPr lang="tr" smtClean="0"/>
              <a:pPr/>
              <a:t>23</a:t>
            </a:fld>
            <a:endParaRPr lang="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TR" dirty="0"/>
              <a:t>Cohen’in kuyuya attığı taş…</a:t>
            </a:r>
            <a:br>
              <a:rPr lang="tr-TR" dirty="0"/>
            </a:br>
            <a:r>
              <a:rPr lang="tr-TR" sz="2800" dirty="0"/>
              <a:t>alanda</a:t>
            </a:r>
            <a:r>
              <a:rPr lang="tr-TR" dirty="0"/>
              <a:t> </a:t>
            </a:r>
            <a:r>
              <a:rPr lang="tr-TR" sz="2800" dirty="0"/>
              <a:t>en çok referans gösterilen yayın</a:t>
            </a:r>
            <a:endParaRPr dirty="0"/>
          </a:p>
        </p:txBody>
      </p:sp>
      <p:sp>
        <p:nvSpPr>
          <p:cNvPr id="2" name="Slayt Numarası Yer Tutucusu 1"/>
          <p:cNvSpPr>
            <a:spLocks noGrp="1"/>
          </p:cNvSpPr>
          <p:nvPr>
            <p:ph type="sldNum" idx="12"/>
          </p:nvPr>
        </p:nvSpPr>
        <p:spPr/>
        <p:txBody>
          <a:bodyPr/>
          <a:lstStyle/>
          <a:p>
            <a:fld id="{00000000-1234-1234-1234-123412341234}" type="slidenum">
              <a:rPr lang="tr" smtClean="0"/>
              <a:pPr/>
              <a:t>24</a:t>
            </a:fld>
            <a:endParaRPr lang="tr"/>
          </a:p>
        </p:txBody>
      </p:sp>
      <p:pic>
        <p:nvPicPr>
          <p:cNvPr id="176" name="Google Shape;176;p31"/>
          <p:cNvPicPr preferRelativeResize="0"/>
          <p:nvPr/>
        </p:nvPicPr>
        <p:blipFill>
          <a:blip r:embed="rId3">
            <a:alphaModFix/>
          </a:blip>
          <a:stretch>
            <a:fillRect/>
          </a:stretch>
        </p:blipFill>
        <p:spPr>
          <a:xfrm>
            <a:off x="1264247" y="2014334"/>
            <a:ext cx="9244633" cy="2454033"/>
          </a:xfrm>
          <a:prstGeom prst="rect">
            <a:avLst/>
          </a:prstGeom>
          <a:noFill/>
          <a:ln>
            <a:noFill/>
          </a:ln>
        </p:spPr>
      </p:pic>
      <p:pic>
        <p:nvPicPr>
          <p:cNvPr id="6" name="Google Shape;156;p28"/>
          <p:cNvPicPr preferRelativeResize="0"/>
          <p:nvPr/>
        </p:nvPicPr>
        <p:blipFill>
          <a:blip r:embed="rId4">
            <a:alphaModFix/>
          </a:blip>
          <a:stretch>
            <a:fillRect/>
          </a:stretch>
        </p:blipFill>
        <p:spPr>
          <a:xfrm>
            <a:off x="9241826" y="3616649"/>
            <a:ext cx="1685927" cy="23292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658038" y="593367"/>
            <a:ext cx="11118361" cy="763600"/>
          </a:xfrm>
        </p:spPr>
        <p:txBody>
          <a:bodyPr>
            <a:normAutofit fontScale="90000"/>
          </a:bodyPr>
          <a:lstStyle/>
          <a:p>
            <a:pPr lvl="0"/>
            <a:r>
              <a:rPr lang="tr-TR" dirty="0">
                <a:sym typeface="Calibri"/>
              </a:rPr>
              <a:t>Sadece p değeri yanıltabilir…</a:t>
            </a:r>
            <a:endParaRPr lang="tr-TR" dirty="0"/>
          </a:p>
        </p:txBody>
      </p:sp>
      <p:sp>
        <p:nvSpPr>
          <p:cNvPr id="219" name="Google Shape;219;p38"/>
          <p:cNvSpPr txBox="1">
            <a:spLocks noGrp="1"/>
          </p:cNvSpPr>
          <p:nvPr>
            <p:ph type="body" idx="1"/>
          </p:nvPr>
        </p:nvSpPr>
        <p:spPr>
          <a:xfrm>
            <a:off x="909851" y="1536633"/>
            <a:ext cx="11118360" cy="4555200"/>
          </a:xfrm>
        </p:spPr>
        <p:txBody>
          <a:bodyPr/>
          <a:lstStyle/>
          <a:p>
            <a:pPr lvl="0">
              <a:buNone/>
            </a:pPr>
            <a:r>
              <a:rPr lang="tr-TR" sz="2400" dirty="0">
                <a:solidFill>
                  <a:schemeClr val="tx1"/>
                </a:solidFill>
                <a:sym typeface="Calibri"/>
              </a:rPr>
              <a:t>«</a:t>
            </a:r>
            <a:r>
              <a:rPr lang="tr-TR" sz="2400" dirty="0" err="1">
                <a:solidFill>
                  <a:schemeClr val="tx1"/>
                </a:solidFill>
                <a:sym typeface="Calibri"/>
              </a:rPr>
              <a:t>Publication</a:t>
            </a:r>
            <a:r>
              <a:rPr lang="tr-TR" sz="2400" dirty="0">
                <a:solidFill>
                  <a:schemeClr val="tx1"/>
                </a:solidFill>
                <a:sym typeface="Calibri"/>
              </a:rPr>
              <a:t> Manual of </a:t>
            </a:r>
            <a:r>
              <a:rPr lang="tr-TR" sz="2400" dirty="0" err="1">
                <a:solidFill>
                  <a:schemeClr val="tx1"/>
                </a:solidFill>
                <a:sym typeface="Calibri"/>
              </a:rPr>
              <a:t>American</a:t>
            </a:r>
            <a:r>
              <a:rPr lang="tr-TR" sz="2400" dirty="0">
                <a:solidFill>
                  <a:schemeClr val="tx1"/>
                </a:solidFill>
                <a:sym typeface="Calibri"/>
              </a:rPr>
              <a:t> </a:t>
            </a:r>
            <a:r>
              <a:rPr lang="tr-TR" sz="2400" dirty="0" err="1">
                <a:solidFill>
                  <a:schemeClr val="tx1"/>
                </a:solidFill>
                <a:sym typeface="Calibri"/>
              </a:rPr>
              <a:t>Psychological</a:t>
            </a:r>
            <a:r>
              <a:rPr lang="tr-TR" sz="2400" dirty="0">
                <a:solidFill>
                  <a:schemeClr val="tx1"/>
                </a:solidFill>
                <a:sym typeface="Calibri"/>
              </a:rPr>
              <a:t> </a:t>
            </a:r>
            <a:r>
              <a:rPr lang="tr-TR" sz="2400" dirty="0" err="1">
                <a:solidFill>
                  <a:schemeClr val="tx1"/>
                </a:solidFill>
                <a:sym typeface="Calibri"/>
              </a:rPr>
              <a:t>Association</a:t>
            </a:r>
            <a:r>
              <a:rPr lang="tr-TR" sz="2400" dirty="0">
                <a:solidFill>
                  <a:schemeClr val="tx1"/>
                </a:solidFill>
                <a:sym typeface="Calibri"/>
              </a:rPr>
              <a:t>» APA Style</a:t>
            </a:r>
          </a:p>
          <a:p>
            <a:pPr lvl="0"/>
            <a:endParaRPr lang="tr-TR" dirty="0">
              <a:solidFill>
                <a:schemeClr val="tx1"/>
              </a:solidFill>
              <a:sym typeface="Calibri"/>
            </a:endParaRPr>
          </a:p>
          <a:p>
            <a:pPr lvl="0">
              <a:lnSpc>
                <a:spcPct val="150000"/>
              </a:lnSpc>
            </a:pPr>
            <a:r>
              <a:rPr lang="tr-TR" dirty="0">
                <a:solidFill>
                  <a:schemeClr val="tx1"/>
                </a:solidFill>
                <a:sym typeface="Calibri"/>
              </a:rPr>
              <a:t>İstatistik test değerinin büyüklüğü (t, F, r vb.) </a:t>
            </a:r>
          </a:p>
          <a:p>
            <a:pPr lvl="0">
              <a:lnSpc>
                <a:spcPct val="150000"/>
              </a:lnSpc>
            </a:pPr>
            <a:r>
              <a:rPr lang="tr-TR" dirty="0">
                <a:solidFill>
                  <a:schemeClr val="tx1"/>
                </a:solidFill>
                <a:sym typeface="Calibri"/>
              </a:rPr>
              <a:t>Etki büyüklüğü (</a:t>
            </a:r>
            <a:r>
              <a:rPr lang="tr-TR" dirty="0" err="1">
                <a:solidFill>
                  <a:schemeClr val="tx1"/>
                </a:solidFill>
                <a:sym typeface="Calibri"/>
              </a:rPr>
              <a:t>Effect</a:t>
            </a:r>
            <a:r>
              <a:rPr lang="tr-TR" dirty="0">
                <a:solidFill>
                  <a:schemeClr val="tx1"/>
                </a:solidFill>
                <a:sym typeface="Calibri"/>
              </a:rPr>
              <a:t> Size-ES) </a:t>
            </a:r>
          </a:p>
          <a:p>
            <a:pPr lvl="0">
              <a:lnSpc>
                <a:spcPct val="150000"/>
              </a:lnSpc>
            </a:pPr>
            <a:r>
              <a:rPr lang="tr-TR" dirty="0">
                <a:solidFill>
                  <a:schemeClr val="tx1"/>
                </a:solidFill>
                <a:sym typeface="Calibri"/>
              </a:rPr>
              <a:t>Güven aralığı (</a:t>
            </a:r>
            <a:r>
              <a:rPr lang="tr-TR" dirty="0" err="1">
                <a:solidFill>
                  <a:schemeClr val="tx1"/>
                </a:solidFill>
                <a:sym typeface="Calibri"/>
              </a:rPr>
              <a:t>Confidence</a:t>
            </a:r>
            <a:r>
              <a:rPr lang="tr-TR" dirty="0">
                <a:solidFill>
                  <a:schemeClr val="tx1"/>
                </a:solidFill>
                <a:sym typeface="Calibri"/>
              </a:rPr>
              <a:t> </a:t>
            </a:r>
            <a:r>
              <a:rPr lang="tr-TR" dirty="0" err="1">
                <a:solidFill>
                  <a:schemeClr val="tx1"/>
                </a:solidFill>
                <a:sym typeface="Calibri"/>
              </a:rPr>
              <a:t>Interval</a:t>
            </a:r>
            <a:r>
              <a:rPr lang="tr-TR" dirty="0">
                <a:solidFill>
                  <a:schemeClr val="tx1"/>
                </a:solidFill>
                <a:sym typeface="Calibri"/>
              </a:rPr>
              <a:t>-CI) </a:t>
            </a:r>
          </a:p>
          <a:p>
            <a:pPr lvl="0">
              <a:lnSpc>
                <a:spcPct val="150000"/>
              </a:lnSpc>
            </a:pPr>
            <a:r>
              <a:rPr lang="tr-TR" dirty="0">
                <a:solidFill>
                  <a:schemeClr val="tx1"/>
                </a:solidFill>
                <a:sym typeface="Calibri"/>
              </a:rPr>
              <a:t>İstatistiksel güç (</a:t>
            </a:r>
            <a:r>
              <a:rPr lang="tr-TR" dirty="0" err="1">
                <a:solidFill>
                  <a:schemeClr val="tx1"/>
                </a:solidFill>
                <a:sym typeface="Calibri"/>
              </a:rPr>
              <a:t>Statistical</a:t>
            </a:r>
            <a:r>
              <a:rPr lang="tr-TR" dirty="0">
                <a:solidFill>
                  <a:schemeClr val="tx1"/>
                </a:solidFill>
                <a:sym typeface="Calibri"/>
              </a:rPr>
              <a:t> </a:t>
            </a:r>
            <a:r>
              <a:rPr lang="tr-TR" dirty="0" err="1">
                <a:solidFill>
                  <a:schemeClr val="tx1"/>
                </a:solidFill>
                <a:sym typeface="Calibri"/>
              </a:rPr>
              <a:t>Power</a:t>
            </a:r>
            <a:r>
              <a:rPr lang="tr-TR" dirty="0">
                <a:solidFill>
                  <a:schemeClr val="tx1"/>
                </a:solidFill>
                <a:sym typeface="Calibri"/>
              </a:rPr>
              <a:t>) </a:t>
            </a:r>
            <a:endParaRPr lang="tr-TR" dirty="0">
              <a:solidFill>
                <a:schemeClr val="tx1"/>
              </a:solidFill>
            </a:endParaRPr>
          </a:p>
        </p:txBody>
      </p:sp>
      <p:sp>
        <p:nvSpPr>
          <p:cNvPr id="2" name="Slayt Numarası Yer Tutucusu 1"/>
          <p:cNvSpPr>
            <a:spLocks noGrp="1"/>
          </p:cNvSpPr>
          <p:nvPr>
            <p:ph type="sldNum" idx="12"/>
          </p:nvPr>
        </p:nvSpPr>
        <p:spPr/>
        <p:txBody>
          <a:bodyPr/>
          <a:lstStyle/>
          <a:p>
            <a:pPr lvl="0"/>
            <a:fld id="{00000000-1234-1234-1234-123412341234}" type="slidenum">
              <a:rPr lang="tr" smtClean="0"/>
              <a:pPr lvl="0"/>
              <a:t>25</a:t>
            </a:fld>
            <a:endParaRPr lang="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Resim 4">
            <a:extLst>
              <a:ext uri="{FF2B5EF4-FFF2-40B4-BE49-F238E27FC236}">
                <a16:creationId xmlns:a16="http://schemas.microsoft.com/office/drawing/2014/main" xmlns="" id="{2C61E3E7-1BFF-3543-CAEE-A98727632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43" t="22575" r="13443" b="14272"/>
          <a:stretch>
            <a:fillRect/>
          </a:stretch>
        </p:blipFill>
        <p:spPr bwMode="auto">
          <a:xfrm>
            <a:off x="2034819" y="836216"/>
            <a:ext cx="8122362" cy="518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a:extLst>
              <a:ext uri="{FF2B5EF4-FFF2-40B4-BE49-F238E27FC236}">
                <a16:creationId xmlns:a16="http://schemas.microsoft.com/office/drawing/2014/main" xmlns="" id="{27D617E1-D943-6C13-4196-C61B0A117209}"/>
              </a:ext>
            </a:extLst>
          </p:cNvPr>
          <p:cNvSpPr/>
          <p:nvPr/>
        </p:nvSpPr>
        <p:spPr>
          <a:xfrm>
            <a:off x="8598012" y="5193324"/>
            <a:ext cx="1559169" cy="7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lt Bilgi Yer Tutucusu 1">
            <a:extLst>
              <a:ext uri="{FF2B5EF4-FFF2-40B4-BE49-F238E27FC236}">
                <a16:creationId xmlns:a16="http://schemas.microsoft.com/office/drawing/2014/main" xmlns="" id="{B5EC3FF0-9D15-3535-2087-F75B58D50645}"/>
              </a:ext>
            </a:extLst>
          </p:cNvPr>
          <p:cNvSpPr>
            <a:spLocks noGrp="1"/>
          </p:cNvSpPr>
          <p:nvPr>
            <p:ph type="ftr" sz="quarter" idx="11"/>
          </p:nvPr>
        </p:nvSpPr>
        <p:spPr/>
        <p:txBody>
          <a:bodyPr/>
          <a:lstStyle/>
          <a:p>
            <a:r>
              <a:rPr lang="tr-TR"/>
              <a:t>Dr. Deniz Özel | AKİDUAM</a:t>
            </a:r>
          </a:p>
        </p:txBody>
      </p:sp>
      <p:sp>
        <p:nvSpPr>
          <p:cNvPr id="3" name="Slayt Numarası Yer Tutucusu 2">
            <a:extLst>
              <a:ext uri="{FF2B5EF4-FFF2-40B4-BE49-F238E27FC236}">
                <a16:creationId xmlns:a16="http://schemas.microsoft.com/office/drawing/2014/main" xmlns="" id="{F02FE7DC-0E6B-DE7D-3A8E-B57CE408C036}"/>
              </a:ext>
            </a:extLst>
          </p:cNvPr>
          <p:cNvSpPr>
            <a:spLocks noGrp="1"/>
          </p:cNvSpPr>
          <p:nvPr>
            <p:ph type="sldNum" sz="quarter" idx="12"/>
          </p:nvPr>
        </p:nvSpPr>
        <p:spPr/>
        <p:txBody>
          <a:bodyPr/>
          <a:lstStyle/>
          <a:p>
            <a:fld id="{A8F0A7A2-8C64-4DA0-89BF-2755787E136A}" type="slidenum">
              <a:rPr lang="tr-TR" smtClean="0"/>
              <a:pPr/>
              <a:t>26</a:t>
            </a:fld>
            <a:endParaRPr lang="tr-TR"/>
          </a:p>
        </p:txBody>
      </p:sp>
      <p:sp>
        <p:nvSpPr>
          <p:cNvPr id="5" name="Metin kutusu 4">
            <a:extLst>
              <a:ext uri="{FF2B5EF4-FFF2-40B4-BE49-F238E27FC236}">
                <a16:creationId xmlns:a16="http://schemas.microsoft.com/office/drawing/2014/main" xmlns="" id="{5FB6883E-AEED-0782-DF94-0B59739D8214}"/>
              </a:ext>
            </a:extLst>
          </p:cNvPr>
          <p:cNvSpPr txBox="1"/>
          <p:nvPr/>
        </p:nvSpPr>
        <p:spPr>
          <a:xfrm>
            <a:off x="2034819" y="189885"/>
            <a:ext cx="8122362" cy="646331"/>
          </a:xfrm>
          <a:prstGeom prst="rect">
            <a:avLst/>
          </a:prstGeom>
          <a:noFill/>
        </p:spPr>
        <p:txBody>
          <a:bodyPr wrap="square" rtlCol="0">
            <a:spAutoFit/>
          </a:bodyPr>
          <a:lstStyle/>
          <a:p>
            <a:r>
              <a:rPr lang="tr-TR" b="1" dirty="0">
                <a:latin typeface="+mj-lt"/>
              </a:rPr>
              <a:t>Önce hipotez testlerini bilmek gerek. </a:t>
            </a:r>
          </a:p>
          <a:p>
            <a:r>
              <a:rPr lang="tr-TR" b="1" dirty="0">
                <a:latin typeface="+mj-lt"/>
              </a:rPr>
              <a:t>Çünkü yazılım sizden yapılacak testi seçmenizi istiyor.</a:t>
            </a:r>
          </a:p>
        </p:txBody>
      </p:sp>
    </p:spTree>
    <p:extLst>
      <p:ext uri="{BB962C8B-B14F-4D97-AF65-F5344CB8AC3E}">
        <p14:creationId xmlns:p14="http://schemas.microsoft.com/office/powerpoint/2010/main" val="96845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sim 10">
            <a:extLst>
              <a:ext uri="{FF2B5EF4-FFF2-40B4-BE49-F238E27FC236}">
                <a16:creationId xmlns:a16="http://schemas.microsoft.com/office/drawing/2014/main" xmlns="" id="{0B27835D-DDCD-F773-ACAE-3EB581597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81" t="24570" r="22688" b="13705"/>
          <a:stretch>
            <a:fillRect/>
          </a:stretch>
        </p:blipFill>
        <p:spPr bwMode="auto">
          <a:xfrm>
            <a:off x="2387234" y="542438"/>
            <a:ext cx="6979505" cy="56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a:extLst>
              <a:ext uri="{FF2B5EF4-FFF2-40B4-BE49-F238E27FC236}">
                <a16:creationId xmlns:a16="http://schemas.microsoft.com/office/drawing/2014/main" xmlns="" id="{00922CD7-617A-0107-D016-352FC95D0234}"/>
              </a:ext>
            </a:extLst>
          </p:cNvPr>
          <p:cNvSpPr/>
          <p:nvPr/>
        </p:nvSpPr>
        <p:spPr>
          <a:xfrm>
            <a:off x="6096000" y="5310555"/>
            <a:ext cx="2473569" cy="7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ilgi Yer Tutucusu 2">
            <a:extLst>
              <a:ext uri="{FF2B5EF4-FFF2-40B4-BE49-F238E27FC236}">
                <a16:creationId xmlns:a16="http://schemas.microsoft.com/office/drawing/2014/main" xmlns="" id="{B064AD2F-34B7-2D1B-663B-B2334FAD439E}"/>
              </a:ext>
            </a:extLst>
          </p:cNvPr>
          <p:cNvSpPr>
            <a:spLocks noGrp="1"/>
          </p:cNvSpPr>
          <p:nvPr>
            <p:ph type="ftr" sz="quarter" idx="11"/>
          </p:nvPr>
        </p:nvSpPr>
        <p:spPr/>
        <p:txBody>
          <a:bodyPr/>
          <a:lstStyle/>
          <a:p>
            <a:r>
              <a:rPr lang="tr-TR"/>
              <a:t>Dr. Deniz Özel | AKİDUAM</a:t>
            </a:r>
          </a:p>
        </p:txBody>
      </p:sp>
      <p:sp>
        <p:nvSpPr>
          <p:cNvPr id="4" name="Slayt Numarası Yer Tutucusu 3">
            <a:extLst>
              <a:ext uri="{FF2B5EF4-FFF2-40B4-BE49-F238E27FC236}">
                <a16:creationId xmlns:a16="http://schemas.microsoft.com/office/drawing/2014/main" xmlns="" id="{8BCECDD9-7751-83BA-F686-9523C6A44F6B}"/>
              </a:ext>
            </a:extLst>
          </p:cNvPr>
          <p:cNvSpPr>
            <a:spLocks noGrp="1"/>
          </p:cNvSpPr>
          <p:nvPr>
            <p:ph type="sldNum" sz="quarter" idx="12"/>
          </p:nvPr>
        </p:nvSpPr>
        <p:spPr/>
        <p:txBody>
          <a:bodyPr/>
          <a:lstStyle/>
          <a:p>
            <a:fld id="{A8F0A7A2-8C64-4DA0-89BF-2755787E136A}" type="slidenum">
              <a:rPr lang="tr-TR" smtClean="0"/>
              <a:pPr/>
              <a:t>27</a:t>
            </a:fld>
            <a:endParaRPr lang="tr-TR"/>
          </a:p>
        </p:txBody>
      </p:sp>
    </p:spTree>
    <p:extLst>
      <p:ext uri="{BB962C8B-B14F-4D97-AF65-F5344CB8AC3E}">
        <p14:creationId xmlns:p14="http://schemas.microsoft.com/office/powerpoint/2010/main" val="212734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xmlns="" id="{4FDD68E5-6674-2D01-0B07-D735029B0A84}"/>
              </a:ext>
            </a:extLst>
          </p:cNvPr>
          <p:cNvGraphicFramePr>
            <a:graphicFrameLocks noGrp="1"/>
          </p:cNvGraphicFramePr>
          <p:nvPr>
            <p:extLst>
              <p:ext uri="{D42A27DB-BD31-4B8C-83A1-F6EECF244321}">
                <p14:modId xmlns:p14="http://schemas.microsoft.com/office/powerpoint/2010/main" val="3316906412"/>
              </p:ext>
            </p:extLst>
          </p:nvPr>
        </p:nvGraphicFramePr>
        <p:xfrm>
          <a:off x="755568" y="1911975"/>
          <a:ext cx="10927445" cy="3965042"/>
        </p:xfrm>
        <a:graphic>
          <a:graphicData uri="http://schemas.openxmlformats.org/drawingml/2006/table">
            <a:tbl>
              <a:tblPr firstRow="1" firstCol="1" bandRow="1">
                <a:tableStyleId>{E8B1032C-EA38-4F05-BA0D-38AFFFC7BED3}</a:tableStyleId>
              </a:tblPr>
              <a:tblGrid>
                <a:gridCol w="2103042">
                  <a:extLst>
                    <a:ext uri="{9D8B030D-6E8A-4147-A177-3AD203B41FA5}">
                      <a16:colId xmlns:a16="http://schemas.microsoft.com/office/drawing/2014/main" xmlns="" val="3142092616"/>
                    </a:ext>
                  </a:extLst>
                </a:gridCol>
                <a:gridCol w="2002454">
                  <a:extLst>
                    <a:ext uri="{9D8B030D-6E8A-4147-A177-3AD203B41FA5}">
                      <a16:colId xmlns:a16="http://schemas.microsoft.com/office/drawing/2014/main" xmlns="" val="372783024"/>
                    </a:ext>
                  </a:extLst>
                </a:gridCol>
                <a:gridCol w="2865028">
                  <a:extLst>
                    <a:ext uri="{9D8B030D-6E8A-4147-A177-3AD203B41FA5}">
                      <a16:colId xmlns:a16="http://schemas.microsoft.com/office/drawing/2014/main" xmlns="" val="1761148311"/>
                    </a:ext>
                  </a:extLst>
                </a:gridCol>
                <a:gridCol w="3956921">
                  <a:extLst>
                    <a:ext uri="{9D8B030D-6E8A-4147-A177-3AD203B41FA5}">
                      <a16:colId xmlns:a16="http://schemas.microsoft.com/office/drawing/2014/main" xmlns="" val="3932076860"/>
                    </a:ext>
                  </a:extLst>
                </a:gridCol>
              </a:tblGrid>
              <a:tr h="310005">
                <a:tc>
                  <a:txBody>
                    <a:bodyPr/>
                    <a:lstStyle/>
                    <a:p>
                      <a:pPr algn="ctr">
                        <a:lnSpc>
                          <a:spcPct val="107000"/>
                        </a:lnSpc>
                        <a:spcAft>
                          <a:spcPts val="800"/>
                        </a:spcAft>
                      </a:pPr>
                      <a:r>
                        <a:rPr lang="tr-TR" sz="2000" dirty="0">
                          <a:effectLst/>
                        </a:rPr>
                        <a:t>1. Değişken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2. Değişken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Neyi inceleriz?</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Tablo ve Grafik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extLst>
                  <a:ext uri="{0D108BD9-81ED-4DB2-BD59-A6C34878D82A}">
                    <a16:rowId xmlns:a16="http://schemas.microsoft.com/office/drawing/2014/main" xmlns="" val="3489288077"/>
                  </a:ext>
                </a:extLst>
              </a:tr>
              <a:tr h="1010316">
                <a:tc>
                  <a:txBody>
                    <a:bodyPr/>
                    <a:lstStyle/>
                    <a:p>
                      <a:pPr algn="ctr">
                        <a:lnSpc>
                          <a:spcPct val="107000"/>
                        </a:lnSpc>
                        <a:spcAft>
                          <a:spcPts val="800"/>
                        </a:spcAft>
                      </a:pPr>
                      <a:r>
                        <a:rPr lang="tr-TR" sz="2000" b="0" dirty="0">
                          <a:effectLst/>
                        </a:rPr>
                        <a:t>Kategorik </a:t>
                      </a:r>
                      <a:endParaRPr lang="tr-TR"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Kategorik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a:effectLst/>
                        </a:rPr>
                        <a:t>İlişki (association), fark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n, % + Sütun grafiği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extLst>
                  <a:ext uri="{0D108BD9-81ED-4DB2-BD59-A6C34878D82A}">
                    <a16:rowId xmlns:a16="http://schemas.microsoft.com/office/drawing/2014/main" xmlns="" val="2191883362"/>
                  </a:ext>
                </a:extLst>
              </a:tr>
              <a:tr h="1492814">
                <a:tc>
                  <a:txBody>
                    <a:bodyPr/>
                    <a:lstStyle/>
                    <a:p>
                      <a:pPr algn="ctr">
                        <a:lnSpc>
                          <a:spcPct val="107000"/>
                        </a:lnSpc>
                        <a:spcAft>
                          <a:spcPts val="800"/>
                        </a:spcAft>
                      </a:pPr>
                      <a:r>
                        <a:rPr lang="tr-TR" sz="2000" b="0" dirty="0">
                          <a:effectLst/>
                        </a:rPr>
                        <a:t>Kategorik  </a:t>
                      </a:r>
                      <a:endParaRPr lang="tr-TR"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Sayısal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Fark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err="1">
                          <a:effectLst/>
                        </a:rPr>
                        <a:t>Valid</a:t>
                      </a:r>
                      <a:r>
                        <a:rPr lang="tr-TR" sz="2000" dirty="0">
                          <a:effectLst/>
                        </a:rPr>
                        <a:t> n, </a:t>
                      </a:r>
                      <a:r>
                        <a:rPr lang="tr-TR" sz="2000" dirty="0" err="1">
                          <a:effectLst/>
                        </a:rPr>
                        <a:t>mean</a:t>
                      </a:r>
                      <a:r>
                        <a:rPr lang="tr-TR" sz="2000" dirty="0">
                          <a:effectLst/>
                        </a:rPr>
                        <a:t>, </a:t>
                      </a:r>
                      <a:r>
                        <a:rPr lang="tr-TR" sz="2000" dirty="0" err="1">
                          <a:effectLst/>
                        </a:rPr>
                        <a:t>sd</a:t>
                      </a:r>
                      <a:r>
                        <a:rPr lang="tr-TR" sz="2000" dirty="0">
                          <a:effectLst/>
                        </a:rPr>
                        <a:t>, </a:t>
                      </a:r>
                      <a:r>
                        <a:rPr lang="tr-TR" sz="2000" dirty="0" err="1">
                          <a:effectLst/>
                        </a:rPr>
                        <a:t>median</a:t>
                      </a:r>
                      <a:r>
                        <a:rPr lang="tr-TR" sz="2000" dirty="0">
                          <a:effectLst/>
                        </a:rPr>
                        <a:t>, </a:t>
                      </a:r>
                      <a:r>
                        <a:rPr lang="tr-TR" sz="2000" dirty="0" err="1">
                          <a:effectLst/>
                        </a:rPr>
                        <a:t>min-max</a:t>
                      </a:r>
                      <a:r>
                        <a:rPr lang="tr-TR" sz="2000" dirty="0">
                          <a:effectLst/>
                        </a:rPr>
                        <a:t>, </a:t>
                      </a:r>
                    </a:p>
                    <a:p>
                      <a:pPr algn="ctr">
                        <a:lnSpc>
                          <a:spcPct val="107000"/>
                        </a:lnSpc>
                        <a:spcAft>
                          <a:spcPts val="800"/>
                        </a:spcAft>
                      </a:pPr>
                      <a:r>
                        <a:rPr lang="tr-TR" sz="2000" dirty="0">
                          <a:effectLst/>
                        </a:rPr>
                        <a:t>Q1-Q3</a:t>
                      </a:r>
                    </a:p>
                    <a:p>
                      <a:pPr algn="ctr">
                        <a:lnSpc>
                          <a:spcPct val="107000"/>
                        </a:lnSpc>
                        <a:spcAft>
                          <a:spcPts val="800"/>
                        </a:spcAft>
                      </a:pPr>
                      <a:r>
                        <a:rPr lang="tr-TR" sz="2000" dirty="0" err="1">
                          <a:effectLst/>
                        </a:rPr>
                        <a:t>error</a:t>
                      </a:r>
                      <a:r>
                        <a:rPr lang="tr-TR" sz="2000" dirty="0">
                          <a:effectLst/>
                        </a:rPr>
                        <a:t> bar veya </a:t>
                      </a:r>
                      <a:r>
                        <a:rPr lang="tr-TR" sz="2000" dirty="0" err="1">
                          <a:effectLst/>
                        </a:rPr>
                        <a:t>box</a:t>
                      </a:r>
                      <a:r>
                        <a:rPr lang="tr-TR" sz="2000" dirty="0">
                          <a:effectLst/>
                        </a:rPr>
                        <a:t> </a:t>
                      </a:r>
                      <a:r>
                        <a:rPr lang="tr-TR" sz="2000" dirty="0" err="1">
                          <a:effectLst/>
                        </a:rPr>
                        <a:t>plot</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extLst>
                  <a:ext uri="{0D108BD9-81ED-4DB2-BD59-A6C34878D82A}">
                    <a16:rowId xmlns:a16="http://schemas.microsoft.com/office/drawing/2014/main" xmlns="" val="3378911551"/>
                  </a:ext>
                </a:extLst>
              </a:tr>
              <a:tr h="1151907">
                <a:tc>
                  <a:txBody>
                    <a:bodyPr/>
                    <a:lstStyle/>
                    <a:p>
                      <a:pPr algn="ctr">
                        <a:lnSpc>
                          <a:spcPct val="107000"/>
                        </a:lnSpc>
                        <a:spcAft>
                          <a:spcPts val="800"/>
                        </a:spcAft>
                      </a:pPr>
                      <a:r>
                        <a:rPr lang="tr-TR" sz="2000" b="0" dirty="0">
                          <a:effectLst/>
                        </a:rPr>
                        <a:t>Sayısal/Ordinal</a:t>
                      </a:r>
                      <a:endParaRPr lang="tr-TR"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Sayısal/Ordinal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İlişki (</a:t>
                      </a:r>
                      <a:r>
                        <a:rPr lang="tr-TR" sz="2000" dirty="0" err="1">
                          <a:effectLst/>
                        </a:rPr>
                        <a:t>correlation</a:t>
                      </a:r>
                      <a:r>
                        <a:rPr lang="tr-TR" sz="2000" dirty="0">
                          <a:effectLst/>
                        </a:rPr>
                        <a:t>)</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tc>
                  <a:txBody>
                    <a:bodyPr/>
                    <a:lstStyle/>
                    <a:p>
                      <a:pPr algn="ctr">
                        <a:lnSpc>
                          <a:spcPct val="107000"/>
                        </a:lnSpc>
                        <a:spcAft>
                          <a:spcPts val="800"/>
                        </a:spcAft>
                      </a:pPr>
                      <a:r>
                        <a:rPr lang="tr-TR" sz="2000" dirty="0">
                          <a:effectLst/>
                        </a:rPr>
                        <a:t>Korelasyon (r) + </a:t>
                      </a:r>
                      <a:r>
                        <a:rPr lang="tr-TR" sz="2000" dirty="0" err="1">
                          <a:effectLst/>
                        </a:rPr>
                        <a:t>scatter</a:t>
                      </a:r>
                      <a:r>
                        <a:rPr lang="tr-TR" sz="2000" dirty="0">
                          <a:effectLst/>
                        </a:rPr>
                        <a:t> </a:t>
                      </a:r>
                      <a:r>
                        <a:rPr lang="tr-TR" sz="2000" dirty="0" err="1">
                          <a:effectLst/>
                        </a:rPr>
                        <a:t>plot</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23" marR="59223" marT="0" marB="0" anchor="ctr"/>
                </a:tc>
                <a:extLst>
                  <a:ext uri="{0D108BD9-81ED-4DB2-BD59-A6C34878D82A}">
                    <a16:rowId xmlns:a16="http://schemas.microsoft.com/office/drawing/2014/main" xmlns="" val="579369289"/>
                  </a:ext>
                </a:extLst>
              </a:tr>
            </a:tbl>
          </a:graphicData>
        </a:graphic>
      </p:graphicFrame>
      <p:sp>
        <p:nvSpPr>
          <p:cNvPr id="3" name="Metin kutusu 2">
            <a:extLst>
              <a:ext uri="{FF2B5EF4-FFF2-40B4-BE49-F238E27FC236}">
                <a16:creationId xmlns:a16="http://schemas.microsoft.com/office/drawing/2014/main" xmlns="" id="{3CC7069A-C473-35B5-4BF8-5F093D1387AF}"/>
              </a:ext>
            </a:extLst>
          </p:cNvPr>
          <p:cNvSpPr txBox="1"/>
          <p:nvPr/>
        </p:nvSpPr>
        <p:spPr>
          <a:xfrm>
            <a:off x="1119553" y="1120890"/>
            <a:ext cx="8985739" cy="461665"/>
          </a:xfrm>
          <a:prstGeom prst="rect">
            <a:avLst/>
          </a:prstGeom>
          <a:noFill/>
        </p:spPr>
        <p:txBody>
          <a:bodyPr wrap="square" rtlCol="0">
            <a:spAutoFit/>
          </a:bodyPr>
          <a:lstStyle/>
          <a:p>
            <a:r>
              <a:rPr lang="tr-TR" sz="2400" i="1" dirty="0"/>
              <a:t>Tebrikler! En sık kullanılan yöntemlerin %80’ini görüyorsunuz </a:t>
            </a:r>
            <a:r>
              <a:rPr lang="tr-TR" sz="2400" i="1" dirty="0">
                <a:sym typeface="Wingdings" panose="05000000000000000000" pitchFamily="2" charset="2"/>
              </a:rPr>
              <a:t></a:t>
            </a:r>
            <a:endParaRPr lang="tr-TR" sz="2400" i="1" dirty="0"/>
          </a:p>
        </p:txBody>
      </p:sp>
      <p:sp>
        <p:nvSpPr>
          <p:cNvPr id="4" name="Alt Bilgi Yer Tutucusu 3">
            <a:extLst>
              <a:ext uri="{FF2B5EF4-FFF2-40B4-BE49-F238E27FC236}">
                <a16:creationId xmlns:a16="http://schemas.microsoft.com/office/drawing/2014/main" xmlns="" id="{C4B880E5-2B70-7078-4E10-0B0AB8862863}"/>
              </a:ext>
            </a:extLst>
          </p:cNvPr>
          <p:cNvSpPr>
            <a:spLocks noGrp="1"/>
          </p:cNvSpPr>
          <p:nvPr>
            <p:ph type="ftr" sz="quarter" idx="11"/>
          </p:nvPr>
        </p:nvSpPr>
        <p:spPr/>
        <p:txBody>
          <a:bodyPr/>
          <a:lstStyle/>
          <a:p>
            <a:r>
              <a:rPr lang="tr-TR"/>
              <a:t>Dr. Deniz Özel | AKİDUAM</a:t>
            </a:r>
          </a:p>
        </p:txBody>
      </p:sp>
      <p:sp>
        <p:nvSpPr>
          <p:cNvPr id="5" name="Slayt Numarası Yer Tutucusu 4">
            <a:extLst>
              <a:ext uri="{FF2B5EF4-FFF2-40B4-BE49-F238E27FC236}">
                <a16:creationId xmlns:a16="http://schemas.microsoft.com/office/drawing/2014/main" xmlns="" id="{B906629C-2FEC-BE02-563A-070DF1534027}"/>
              </a:ext>
            </a:extLst>
          </p:cNvPr>
          <p:cNvSpPr>
            <a:spLocks noGrp="1"/>
          </p:cNvSpPr>
          <p:nvPr>
            <p:ph type="sldNum" sz="quarter" idx="12"/>
          </p:nvPr>
        </p:nvSpPr>
        <p:spPr/>
        <p:txBody>
          <a:bodyPr/>
          <a:lstStyle/>
          <a:p>
            <a:fld id="{A8F0A7A2-8C64-4DA0-89BF-2755787E136A}" type="slidenum">
              <a:rPr lang="tr-TR" smtClean="0"/>
              <a:pPr/>
              <a:t>28</a:t>
            </a:fld>
            <a:endParaRPr lang="tr-TR"/>
          </a:p>
        </p:txBody>
      </p:sp>
    </p:spTree>
    <p:extLst>
      <p:ext uri="{BB962C8B-B14F-4D97-AF65-F5344CB8AC3E}">
        <p14:creationId xmlns:p14="http://schemas.microsoft.com/office/powerpoint/2010/main" val="11876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Etki büyüklüğü (</a:t>
            </a:r>
            <a:r>
              <a:rPr lang="tr-TR" dirty="0" err="1"/>
              <a:t>Effect</a:t>
            </a:r>
            <a:r>
              <a:rPr lang="tr-TR" dirty="0"/>
              <a:t> size)</a:t>
            </a:r>
          </a:p>
        </p:txBody>
      </p:sp>
      <p:sp>
        <p:nvSpPr>
          <p:cNvPr id="3" name="Metin Yer Tutucusu 2"/>
          <p:cNvSpPr>
            <a:spLocks noGrp="1"/>
          </p:cNvSpPr>
          <p:nvPr>
            <p:ph type="body" idx="1"/>
          </p:nvPr>
        </p:nvSpPr>
        <p:spPr>
          <a:xfrm>
            <a:off x="828503" y="1793015"/>
            <a:ext cx="10280428" cy="4555200"/>
          </a:xfrm>
        </p:spPr>
        <p:txBody>
          <a:bodyPr/>
          <a:lstStyle/>
          <a:p>
            <a:pPr marL="0" indent="0" algn="just">
              <a:buClrTx/>
              <a:buNone/>
              <a:defRPr/>
            </a:pPr>
            <a:r>
              <a:rPr lang="tr-TR" dirty="0">
                <a:solidFill>
                  <a:schemeClr val="tx1"/>
                </a:solidFill>
                <a:cs typeface="Times New Roman" panose="02020603050405020304" pitchFamily="18" charset="0"/>
              </a:rPr>
              <a:t>İki grup ortalaması veya oranları arasında klinik olarak önemli kabul edilecek minimum fark</a:t>
            </a:r>
          </a:p>
          <a:p>
            <a:pPr marL="365751" indent="-365751" algn="just">
              <a:buClrTx/>
              <a:buFont typeface="Wingdings 2"/>
              <a:buChar char=""/>
              <a:defRPr/>
            </a:pPr>
            <a:endParaRPr lang="tr-TR" dirty="0">
              <a:solidFill>
                <a:schemeClr val="tx1"/>
              </a:solidFill>
              <a:cs typeface="Times New Roman" panose="02020603050405020304" pitchFamily="18" charset="0"/>
            </a:endParaRPr>
          </a:p>
          <a:p>
            <a:pPr marL="365751" indent="-365751" algn="just">
              <a:buClrTx/>
              <a:buFont typeface="Wingdings 2"/>
              <a:buChar char=""/>
              <a:defRPr/>
            </a:pPr>
            <a:r>
              <a:rPr lang="tr-TR" dirty="0">
                <a:solidFill>
                  <a:schemeClr val="tx1"/>
                </a:solidFill>
                <a:cs typeface="Times New Roman" panose="02020603050405020304" pitchFamily="18" charset="0"/>
              </a:rPr>
              <a:t>A tedavisi ile B tedavisi arasında hemoglobin değerini düşürme başarısı bakımından klinik olarak önemli kabul edilecek en düşük fark 20 mg/dl’dir.</a:t>
            </a:r>
          </a:p>
          <a:p>
            <a:pPr marL="0" indent="0" algn="just">
              <a:buClrTx/>
              <a:buNone/>
              <a:defRPr/>
            </a:pPr>
            <a:endParaRPr lang="tr-TR" dirty="0">
              <a:solidFill>
                <a:schemeClr val="tx1"/>
              </a:solidFill>
              <a:cs typeface="Times New Roman" panose="02020603050405020304" pitchFamily="18" charset="0"/>
            </a:endParaRPr>
          </a:p>
          <a:p>
            <a:pPr marL="365751" indent="-365751" algn="just">
              <a:buClrTx/>
              <a:buFont typeface="Wingdings 2"/>
              <a:buChar char=""/>
              <a:defRPr/>
            </a:pPr>
            <a:r>
              <a:rPr lang="tr-TR" dirty="0">
                <a:solidFill>
                  <a:schemeClr val="tx1"/>
                </a:solidFill>
                <a:cs typeface="Times New Roman" panose="02020603050405020304" pitchFamily="18" charset="0"/>
              </a:rPr>
              <a:t>X uygulaması ile Y uygulamasının post </a:t>
            </a:r>
            <a:r>
              <a:rPr lang="tr-TR" dirty="0" err="1">
                <a:solidFill>
                  <a:schemeClr val="tx1"/>
                </a:solidFill>
                <a:cs typeface="Times New Roman" panose="02020603050405020304" pitchFamily="18" charset="0"/>
              </a:rPr>
              <a:t>operatif</a:t>
            </a:r>
            <a:r>
              <a:rPr lang="tr-TR" dirty="0">
                <a:solidFill>
                  <a:schemeClr val="tx1"/>
                </a:solidFill>
                <a:cs typeface="Times New Roman" panose="02020603050405020304" pitchFamily="18" charset="0"/>
              </a:rPr>
              <a:t> ağrıdaki etkililiği (VAS) arasındaki minimum klinik anlamlı fark 2 cm’dir.</a:t>
            </a:r>
          </a:p>
          <a:p>
            <a:pPr marL="152396" indent="0">
              <a:buNone/>
            </a:pPr>
            <a:endParaRPr lang="tr-TR" dirty="0">
              <a:solidFill>
                <a:schemeClr val="tx1"/>
              </a:solidFill>
            </a:endParaRPr>
          </a:p>
        </p:txBody>
      </p:sp>
      <p:sp>
        <p:nvSpPr>
          <p:cNvPr id="4" name="Slayt Numarası Yer Tutucusu 3"/>
          <p:cNvSpPr>
            <a:spLocks noGrp="1"/>
          </p:cNvSpPr>
          <p:nvPr>
            <p:ph type="sldNum" idx="12"/>
          </p:nvPr>
        </p:nvSpPr>
        <p:spPr/>
        <p:txBody>
          <a:bodyPr/>
          <a:lstStyle/>
          <a:p>
            <a:fld id="{00000000-1234-1234-1234-123412341234}" type="slidenum">
              <a:rPr lang="tr" smtClean="0"/>
              <a:pPr/>
              <a:t>29</a:t>
            </a:fld>
            <a:endParaRPr lang="tr"/>
          </a:p>
        </p:txBody>
      </p:sp>
    </p:spTree>
    <p:extLst>
      <p:ext uri="{BB962C8B-B14F-4D97-AF65-F5344CB8AC3E}">
        <p14:creationId xmlns:p14="http://schemas.microsoft.com/office/powerpoint/2010/main" val="8697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E9F02A-29A6-436B-9255-928C0E3C3B9D}"/>
              </a:ext>
            </a:extLst>
          </p:cNvPr>
          <p:cNvSpPr>
            <a:spLocks noGrp="1"/>
          </p:cNvSpPr>
          <p:nvPr>
            <p:ph type="title"/>
          </p:nvPr>
        </p:nvSpPr>
        <p:spPr/>
        <p:txBody>
          <a:bodyPr>
            <a:normAutofit fontScale="90000"/>
          </a:bodyPr>
          <a:lstStyle/>
          <a:p>
            <a:endParaRPr lang="tr-TR"/>
          </a:p>
        </p:txBody>
      </p:sp>
      <p:sp>
        <p:nvSpPr>
          <p:cNvPr id="3" name="Metin Yer Tutucusu 2">
            <a:extLst>
              <a:ext uri="{FF2B5EF4-FFF2-40B4-BE49-F238E27FC236}">
                <a16:creationId xmlns:a16="http://schemas.microsoft.com/office/drawing/2014/main" xmlns="" id="{D2E7A08B-27D4-4C4B-9047-3789A25DC646}"/>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xmlns="" id="{9BD4DF72-CD39-45DF-AF23-88E2C323A19D}"/>
              </a:ext>
            </a:extLst>
          </p:cNvPr>
          <p:cNvSpPr>
            <a:spLocks noGrp="1"/>
          </p:cNvSpPr>
          <p:nvPr>
            <p:ph type="sldNum" idx="12"/>
          </p:nvPr>
        </p:nvSpPr>
        <p:spPr/>
        <p:txBody>
          <a:bodyPr/>
          <a:lstStyle/>
          <a:p>
            <a:fld id="{00000000-1234-1234-1234-123412341234}" type="slidenum">
              <a:rPr lang="tr" smtClean="0"/>
              <a:pPr/>
              <a:t>3</a:t>
            </a:fld>
            <a:endParaRPr lang="tr"/>
          </a:p>
        </p:txBody>
      </p:sp>
      <p:pic>
        <p:nvPicPr>
          <p:cNvPr id="6" name="Resim 5">
            <a:extLst>
              <a:ext uri="{FF2B5EF4-FFF2-40B4-BE49-F238E27FC236}">
                <a16:creationId xmlns:a16="http://schemas.microsoft.com/office/drawing/2014/main" xmlns="" id="{B2CB1187-AFDF-4515-85D2-88D125F8D27D}"/>
              </a:ext>
            </a:extLst>
          </p:cNvPr>
          <p:cNvPicPr>
            <a:picLocks noChangeAspect="1"/>
          </p:cNvPicPr>
          <p:nvPr/>
        </p:nvPicPr>
        <p:blipFill rotWithShape="1">
          <a:blip r:embed="rId2"/>
          <a:srcRect l="34021" t="16678" r="1343" b="6896"/>
          <a:stretch/>
        </p:blipFill>
        <p:spPr>
          <a:xfrm>
            <a:off x="2155792" y="850529"/>
            <a:ext cx="7880417" cy="5241304"/>
          </a:xfrm>
          <a:prstGeom prst="rect">
            <a:avLst/>
          </a:prstGeom>
        </p:spPr>
      </p:pic>
      <p:sp>
        <p:nvSpPr>
          <p:cNvPr id="8" name="Metin kutusu 7">
            <a:extLst>
              <a:ext uri="{FF2B5EF4-FFF2-40B4-BE49-F238E27FC236}">
                <a16:creationId xmlns:a16="http://schemas.microsoft.com/office/drawing/2014/main" xmlns="" id="{9BDB7506-1665-485C-9FB6-EACA07D6DEA7}"/>
              </a:ext>
            </a:extLst>
          </p:cNvPr>
          <p:cNvSpPr txBox="1"/>
          <p:nvPr/>
        </p:nvSpPr>
        <p:spPr>
          <a:xfrm>
            <a:off x="415600" y="6447633"/>
            <a:ext cx="3631641" cy="307777"/>
          </a:xfrm>
          <a:prstGeom prst="rect">
            <a:avLst/>
          </a:prstGeom>
          <a:noFill/>
        </p:spPr>
        <p:txBody>
          <a:bodyPr wrap="square">
            <a:spAutoFit/>
          </a:bodyPr>
          <a:lstStyle/>
          <a:p>
            <a:r>
              <a:rPr lang="tr-TR" sz="1400" dirty="0"/>
              <a:t>https://riskcalc.org/samplesize/</a:t>
            </a:r>
          </a:p>
        </p:txBody>
      </p:sp>
    </p:spTree>
    <p:extLst>
      <p:ext uri="{BB962C8B-B14F-4D97-AF65-F5344CB8AC3E}">
        <p14:creationId xmlns:p14="http://schemas.microsoft.com/office/powerpoint/2010/main" val="414484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pPr marL="152396" indent="0">
              <a:buNone/>
            </a:pPr>
            <a:r>
              <a:rPr lang="tr-TR" altLang="tr-TR" dirty="0">
                <a:solidFill>
                  <a:schemeClr val="tx1"/>
                </a:solidFill>
                <a:latin typeface="Arial" panose="020B0604020202020204" pitchFamily="34" charset="0"/>
                <a:cs typeface="Arial" panose="020B0604020202020204" pitchFamily="34" charset="0"/>
              </a:rPr>
              <a:t>Etki büyüklüğü artınca gruplar arasındaki farklılık belirginleşeceği için testin gücü artar. </a:t>
            </a:r>
            <a:endParaRPr lang="tr-TR" dirty="0">
              <a:solidFill>
                <a:schemeClr val="tx1"/>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idx="12"/>
          </p:nvPr>
        </p:nvSpPr>
        <p:spPr/>
        <p:txBody>
          <a:bodyPr/>
          <a:lstStyle/>
          <a:p>
            <a:fld id="{00000000-1234-1234-1234-123412341234}" type="slidenum">
              <a:rPr lang="tr" smtClean="0"/>
              <a:pPr/>
              <a:t>30</a:t>
            </a:fld>
            <a:endParaRPr lang="tr"/>
          </a:p>
        </p:txBody>
      </p:sp>
      <p:pic>
        <p:nvPicPr>
          <p:cNvPr id="5" name="Picture 2">
            <a:extLst>
              <a:ext uri="{FF2B5EF4-FFF2-40B4-BE49-F238E27FC236}">
                <a16:creationId xmlns:a16="http://schemas.microsoft.com/office/drawing/2014/main" xmlns="" id="{76C9DF26-EDA8-4733-8977-71DA49D46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13393" y="2699502"/>
            <a:ext cx="5778087" cy="3795409"/>
          </a:xfrm>
          <a:prstGeom prst="rect">
            <a:avLst/>
          </a:prstGeom>
        </p:spPr>
      </p:pic>
      <p:cxnSp>
        <p:nvCxnSpPr>
          <p:cNvPr id="7" name="Düz Bağlayıcı 6"/>
          <p:cNvCxnSpPr/>
          <p:nvPr/>
        </p:nvCxnSpPr>
        <p:spPr>
          <a:xfrm>
            <a:off x="4578524" y="2921680"/>
            <a:ext cx="1440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4578524" y="4508783"/>
            <a:ext cx="249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410088" y="2507617"/>
            <a:ext cx="1685912" cy="461665"/>
          </a:xfrm>
          <a:prstGeom prst="rect">
            <a:avLst/>
          </a:prstGeom>
          <a:noFill/>
        </p:spPr>
        <p:txBody>
          <a:bodyPr wrap="square" rtlCol="0">
            <a:spAutoFit/>
          </a:bodyPr>
          <a:lstStyle/>
          <a:p>
            <a:r>
              <a:rPr lang="tr-TR" sz="2400" dirty="0"/>
              <a:t>Düşük etki</a:t>
            </a:r>
          </a:p>
        </p:txBody>
      </p:sp>
      <p:sp>
        <p:nvSpPr>
          <p:cNvPr id="10" name="Metin kutusu 9"/>
          <p:cNvSpPr txBox="1"/>
          <p:nvPr/>
        </p:nvSpPr>
        <p:spPr>
          <a:xfrm>
            <a:off x="5009882" y="4096257"/>
            <a:ext cx="2823120" cy="461665"/>
          </a:xfrm>
          <a:prstGeom prst="rect">
            <a:avLst/>
          </a:prstGeom>
          <a:noFill/>
          <a:ln>
            <a:noFill/>
          </a:ln>
        </p:spPr>
        <p:txBody>
          <a:bodyPr wrap="square" rtlCol="0">
            <a:spAutoFit/>
          </a:bodyPr>
          <a:lstStyle/>
          <a:p>
            <a:r>
              <a:rPr lang="tr-TR" sz="2400" dirty="0"/>
              <a:t>Büyük etki</a:t>
            </a:r>
          </a:p>
        </p:txBody>
      </p:sp>
    </p:spTree>
    <p:extLst>
      <p:ext uri="{BB962C8B-B14F-4D97-AF65-F5344CB8AC3E}">
        <p14:creationId xmlns:p14="http://schemas.microsoft.com/office/powerpoint/2010/main" val="515286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415600" y="593367"/>
            <a:ext cx="6061267" cy="763600"/>
          </a:xfrm>
          <a:prstGeom prst="rect">
            <a:avLst/>
          </a:prstGeom>
        </p:spPr>
        <p:txBody>
          <a:bodyPr spcFirstLastPara="1" vert="horz" wrap="square" lIns="121900" tIns="121900" rIns="121900" bIns="121900" rtlCol="0" anchor="t" anchorCtr="0">
            <a:noAutofit/>
          </a:bodyPr>
          <a:lstStyle/>
          <a:p>
            <a:r>
              <a:rPr lang="tr-TR" dirty="0"/>
              <a:t>«Büyük» etki</a:t>
            </a:r>
            <a:endParaRPr dirty="0"/>
          </a:p>
        </p:txBody>
      </p:sp>
      <p:sp>
        <p:nvSpPr>
          <p:cNvPr id="449" name="Google Shape;449;p74"/>
          <p:cNvSpPr txBox="1">
            <a:spLocks noGrp="1"/>
          </p:cNvSpPr>
          <p:nvPr>
            <p:ph type="body" idx="1"/>
          </p:nvPr>
        </p:nvSpPr>
        <p:spPr>
          <a:xfrm>
            <a:off x="948267" y="1536633"/>
            <a:ext cx="10828132"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a:solidFill>
                  <a:schemeClr val="tx1"/>
                </a:solidFill>
              </a:rPr>
              <a:t>Cohen's </a:t>
            </a:r>
            <a:r>
              <a:rPr lang="en-US" i="1" dirty="0">
                <a:solidFill>
                  <a:schemeClr val="tx1"/>
                </a:solidFill>
              </a:rPr>
              <a:t>d</a:t>
            </a:r>
            <a:r>
              <a:rPr lang="en-US" dirty="0">
                <a:solidFill>
                  <a:schemeClr val="tx1"/>
                </a:solidFill>
              </a:rPr>
              <a:t> = (</a:t>
            </a:r>
            <a:r>
              <a:rPr lang="en-US" i="1" dirty="0">
                <a:solidFill>
                  <a:schemeClr val="tx1"/>
                </a:solidFill>
              </a:rPr>
              <a:t>M</a:t>
            </a:r>
            <a:r>
              <a:rPr lang="en-US" baseline="-25000" dirty="0">
                <a:solidFill>
                  <a:schemeClr val="tx1"/>
                </a:solidFill>
              </a:rPr>
              <a:t>2</a:t>
            </a:r>
            <a:r>
              <a:rPr lang="en-US" dirty="0">
                <a:solidFill>
                  <a:schemeClr val="tx1"/>
                </a:solidFill>
              </a:rPr>
              <a:t> - </a:t>
            </a:r>
            <a:r>
              <a:rPr lang="en-US" i="1" dirty="0">
                <a:solidFill>
                  <a:schemeClr val="tx1"/>
                </a:solidFill>
              </a:rPr>
              <a:t>M</a:t>
            </a:r>
            <a:r>
              <a:rPr lang="en-US" baseline="-25000" dirty="0">
                <a:solidFill>
                  <a:schemeClr val="tx1"/>
                </a:solidFill>
              </a:rPr>
              <a:t>1</a:t>
            </a:r>
            <a:r>
              <a:rPr lang="en-US" dirty="0">
                <a:solidFill>
                  <a:schemeClr val="tx1"/>
                </a:solidFill>
              </a:rPr>
              <a:t>) ⁄ </a:t>
            </a:r>
            <a:r>
              <a:rPr lang="el-GR" i="1" dirty="0">
                <a:solidFill>
                  <a:schemeClr val="tx1"/>
                </a:solidFill>
              </a:rPr>
              <a:t>σ</a:t>
            </a:r>
            <a:r>
              <a:rPr lang="en-US" baseline="-25000" dirty="0">
                <a:solidFill>
                  <a:schemeClr val="tx1"/>
                </a:solidFill>
              </a:rPr>
              <a:t>pooled</a:t>
            </a:r>
            <a:endParaRPr lang="tr" dirty="0">
              <a:solidFill>
                <a:schemeClr val="tx1"/>
              </a:solidFill>
            </a:endParaRPr>
          </a:p>
          <a:p>
            <a:pPr marL="0" indent="0">
              <a:spcAft>
                <a:spcPts val="2133"/>
              </a:spcAft>
              <a:buNone/>
            </a:pPr>
            <a:r>
              <a:rPr lang="tr" dirty="0">
                <a:solidFill>
                  <a:schemeClr val="tx1"/>
                </a:solidFill>
              </a:rPr>
              <a:t>185-165/10=2</a:t>
            </a:r>
          </a:p>
          <a:p>
            <a:pPr marL="0" indent="0">
              <a:spcAft>
                <a:spcPts val="2133"/>
              </a:spcAft>
              <a:buNone/>
            </a:pPr>
            <a:r>
              <a:rPr lang="tr" dirty="0">
                <a:solidFill>
                  <a:schemeClr val="tx1"/>
                </a:solidFill>
              </a:rPr>
              <a:t>0,2: düşük</a:t>
            </a:r>
          </a:p>
          <a:p>
            <a:pPr marL="0" indent="0">
              <a:spcAft>
                <a:spcPts val="2133"/>
              </a:spcAft>
              <a:buNone/>
            </a:pPr>
            <a:r>
              <a:rPr lang="tr" dirty="0">
                <a:solidFill>
                  <a:schemeClr val="tx1"/>
                </a:solidFill>
              </a:rPr>
              <a:t>0,5: orta</a:t>
            </a:r>
          </a:p>
          <a:p>
            <a:pPr marL="0" indent="0">
              <a:spcAft>
                <a:spcPts val="2133"/>
              </a:spcAft>
              <a:buNone/>
            </a:pPr>
            <a:r>
              <a:rPr lang="tr" dirty="0">
                <a:solidFill>
                  <a:schemeClr val="tx1"/>
                </a:solidFill>
              </a:rPr>
              <a:t>0,8: yüksek</a:t>
            </a: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31</a:t>
            </a:fld>
            <a:endParaRPr lang="tr"/>
          </a:p>
        </p:txBody>
      </p:sp>
      <p:pic>
        <p:nvPicPr>
          <p:cNvPr id="450" name="Google Shape;450;p74"/>
          <p:cNvPicPr preferRelativeResize="0"/>
          <p:nvPr/>
        </p:nvPicPr>
        <p:blipFill>
          <a:blip r:embed="rId3">
            <a:alphaModFix/>
          </a:blip>
          <a:stretch>
            <a:fillRect/>
          </a:stretch>
        </p:blipFill>
        <p:spPr>
          <a:xfrm>
            <a:off x="6571946" y="795086"/>
            <a:ext cx="4724665" cy="5296747"/>
          </a:xfrm>
          <a:prstGeom prst="rect">
            <a:avLst/>
          </a:prstGeom>
          <a:noFill/>
          <a:ln>
            <a:noFill/>
          </a:ln>
        </p:spPr>
      </p:pic>
      <p:pic>
        <p:nvPicPr>
          <p:cNvPr id="3" name="Resim 2"/>
          <p:cNvPicPr>
            <a:picLocks noChangeAspect="1"/>
          </p:cNvPicPr>
          <p:nvPr/>
        </p:nvPicPr>
        <p:blipFill rotWithShape="1">
          <a:blip r:embed="rId4"/>
          <a:srcRect l="9625" t="16708" r="59021" b="16190"/>
          <a:stretch/>
        </p:blipFill>
        <p:spPr>
          <a:xfrm>
            <a:off x="3132934" y="3040785"/>
            <a:ext cx="3121110" cy="37573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3800A0-63BF-44F7-A90E-8DB5BA09462D}"/>
              </a:ext>
            </a:extLst>
          </p:cNvPr>
          <p:cNvSpPr>
            <a:spLocks noGrp="1"/>
          </p:cNvSpPr>
          <p:nvPr>
            <p:ph type="title"/>
          </p:nvPr>
        </p:nvSpPr>
        <p:spPr/>
        <p:txBody>
          <a:bodyPr>
            <a:normAutofit fontScale="90000"/>
          </a:bodyPr>
          <a:lstStyle/>
          <a:p>
            <a:r>
              <a:rPr lang="tr-TR" dirty="0"/>
              <a:t>Etki büyüklüğü neden önemli?</a:t>
            </a:r>
          </a:p>
        </p:txBody>
      </p:sp>
      <p:sp>
        <p:nvSpPr>
          <p:cNvPr id="3" name="Metin Yer Tutucusu 2">
            <a:extLst>
              <a:ext uri="{FF2B5EF4-FFF2-40B4-BE49-F238E27FC236}">
                <a16:creationId xmlns:a16="http://schemas.microsoft.com/office/drawing/2014/main" xmlns="" id="{CF12F968-AF2E-4E13-B11E-2A93864733C0}"/>
              </a:ext>
            </a:extLst>
          </p:cNvPr>
          <p:cNvSpPr>
            <a:spLocks noGrp="1"/>
          </p:cNvSpPr>
          <p:nvPr>
            <p:ph type="body" idx="1"/>
          </p:nvPr>
        </p:nvSpPr>
        <p:spPr/>
        <p:txBody>
          <a:bodyPr/>
          <a:lstStyle/>
          <a:p>
            <a:pPr>
              <a:lnSpc>
                <a:spcPct val="150000"/>
              </a:lnSpc>
            </a:pPr>
            <a:r>
              <a:rPr lang="tr-TR" dirty="0">
                <a:solidFill>
                  <a:schemeClr val="tx1"/>
                </a:solidFill>
              </a:rPr>
              <a:t>Araştırma bulgularını standardize ederek klinik/pratik anlamlılık açısından yorumu kolaylaştırması</a:t>
            </a:r>
          </a:p>
          <a:p>
            <a:pPr>
              <a:lnSpc>
                <a:spcPct val="150000"/>
              </a:lnSpc>
            </a:pPr>
            <a:r>
              <a:rPr lang="tr-TR" dirty="0">
                <a:solidFill>
                  <a:schemeClr val="tx1"/>
                </a:solidFill>
              </a:rPr>
              <a:t>Etki büyüklüğü de dikkate alınarak çalışmada kullanılması gereken optimum örneklem sayısına ulaşılmasını sağlaması</a:t>
            </a:r>
          </a:p>
          <a:p>
            <a:pPr>
              <a:lnSpc>
                <a:spcPct val="150000"/>
              </a:lnSpc>
            </a:pPr>
            <a:r>
              <a:rPr lang="tr-TR" dirty="0">
                <a:solidFill>
                  <a:schemeClr val="tx1"/>
                </a:solidFill>
              </a:rPr>
              <a:t>Gerçekleştirilen farklı çalışmaların sonuçlarının karşılaştırılmasında kullanılabilir olması</a:t>
            </a:r>
          </a:p>
        </p:txBody>
      </p:sp>
      <p:sp>
        <p:nvSpPr>
          <p:cNvPr id="4" name="Metin kutusu 3">
            <a:extLst>
              <a:ext uri="{FF2B5EF4-FFF2-40B4-BE49-F238E27FC236}">
                <a16:creationId xmlns:a16="http://schemas.microsoft.com/office/drawing/2014/main" xmlns="" id="{C82DD84D-93DE-47D6-8CA2-2A3253F74995}"/>
              </a:ext>
            </a:extLst>
          </p:cNvPr>
          <p:cNvSpPr txBox="1"/>
          <p:nvPr/>
        </p:nvSpPr>
        <p:spPr>
          <a:xfrm>
            <a:off x="1407258" y="6596390"/>
            <a:ext cx="7556120" cy="261610"/>
          </a:xfrm>
          <a:prstGeom prst="rect">
            <a:avLst/>
          </a:prstGeom>
          <a:noFill/>
        </p:spPr>
        <p:txBody>
          <a:bodyPr wrap="square">
            <a:spAutoFit/>
          </a:bodyPr>
          <a:lstStyle/>
          <a:p>
            <a:r>
              <a:rPr lang="tr-TR" sz="1100" b="0" i="0" dirty="0">
                <a:solidFill>
                  <a:srgbClr val="222222"/>
                </a:solidFill>
                <a:effectLst/>
                <a:latin typeface="Arial" panose="020B0604020202020204" pitchFamily="34" charset="0"/>
              </a:rPr>
              <a:t>Keskin, B. (2012). </a:t>
            </a:r>
            <a:r>
              <a:rPr lang="tr-TR" sz="1100" b="0" i="1" dirty="0">
                <a:solidFill>
                  <a:srgbClr val="222222"/>
                </a:solidFill>
                <a:effectLst/>
                <a:latin typeface="Arial" panose="020B0604020202020204" pitchFamily="34" charset="0"/>
              </a:rPr>
              <a:t>İstatistiksel güç analizi: Sosyal Bilimler alanında bir uygulama</a:t>
            </a:r>
            <a:r>
              <a:rPr lang="tr-TR" sz="1100" b="0" i="0" dirty="0">
                <a:solidFill>
                  <a:srgbClr val="222222"/>
                </a:solidFill>
                <a:effectLst/>
                <a:latin typeface="Arial" panose="020B0604020202020204" pitchFamily="34" charset="0"/>
              </a:rPr>
              <a:t> (</a:t>
            </a:r>
            <a:r>
              <a:rPr lang="tr-TR" sz="1100" b="0" i="0" dirty="0" err="1">
                <a:solidFill>
                  <a:srgbClr val="222222"/>
                </a:solidFill>
                <a:effectLst/>
                <a:latin typeface="Arial" panose="020B0604020202020204" pitchFamily="34" charset="0"/>
              </a:rPr>
              <a:t>Master's</a:t>
            </a:r>
            <a:r>
              <a:rPr lang="tr-TR" sz="1100" b="0" i="0" dirty="0">
                <a:solidFill>
                  <a:srgbClr val="222222"/>
                </a:solidFill>
                <a:effectLst/>
                <a:latin typeface="Arial" panose="020B0604020202020204" pitchFamily="34" charset="0"/>
              </a:rPr>
              <a:t> </a:t>
            </a:r>
            <a:r>
              <a:rPr lang="tr-TR" sz="1100" b="0" i="0" dirty="0" err="1">
                <a:solidFill>
                  <a:srgbClr val="222222"/>
                </a:solidFill>
                <a:effectLst/>
                <a:latin typeface="Arial" panose="020B0604020202020204" pitchFamily="34" charset="0"/>
              </a:rPr>
              <a:t>thesis</a:t>
            </a:r>
            <a:r>
              <a:rPr lang="tr-TR" sz="1100" b="0" i="0" dirty="0">
                <a:solidFill>
                  <a:srgbClr val="222222"/>
                </a:solidFill>
                <a:effectLst/>
                <a:latin typeface="Arial" panose="020B0604020202020204" pitchFamily="34" charset="0"/>
              </a:rPr>
              <a:t>, Akdeniz Üniversitesi).</a:t>
            </a:r>
            <a:endParaRPr lang="tr-TR" sz="1100" dirty="0"/>
          </a:p>
        </p:txBody>
      </p:sp>
      <p:sp>
        <p:nvSpPr>
          <p:cNvPr id="5" name="Slayt Numarası Yer Tutucusu 4">
            <a:extLst>
              <a:ext uri="{FF2B5EF4-FFF2-40B4-BE49-F238E27FC236}">
                <a16:creationId xmlns:a16="http://schemas.microsoft.com/office/drawing/2014/main" xmlns="" id="{84369B8C-D10E-4662-8791-702A34346D43}"/>
              </a:ext>
            </a:extLst>
          </p:cNvPr>
          <p:cNvSpPr>
            <a:spLocks noGrp="1"/>
          </p:cNvSpPr>
          <p:nvPr>
            <p:ph type="sldNum" idx="12"/>
          </p:nvPr>
        </p:nvSpPr>
        <p:spPr/>
        <p:txBody>
          <a:bodyPr/>
          <a:lstStyle/>
          <a:p>
            <a:fld id="{00000000-1234-1234-1234-123412341234}" type="slidenum">
              <a:rPr lang="tr" smtClean="0"/>
              <a:pPr/>
              <a:t>32</a:t>
            </a:fld>
            <a:endParaRPr lang="tr"/>
          </a:p>
        </p:txBody>
      </p:sp>
    </p:spTree>
    <p:extLst>
      <p:ext uri="{BB962C8B-B14F-4D97-AF65-F5344CB8AC3E}">
        <p14:creationId xmlns:p14="http://schemas.microsoft.com/office/powerpoint/2010/main" val="246465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dirty="0"/>
              <a:t>Etki büyüklüğü nasıl belirlenir?</a:t>
            </a:r>
            <a:endParaRPr dirty="0"/>
          </a:p>
        </p:txBody>
      </p:sp>
      <p:sp>
        <p:nvSpPr>
          <p:cNvPr id="303" name="Google Shape;303;p51"/>
          <p:cNvSpPr txBox="1">
            <a:spLocks noGrp="1"/>
          </p:cNvSpPr>
          <p:nvPr>
            <p:ph type="body" idx="1"/>
          </p:nvPr>
        </p:nvSpPr>
        <p:spPr>
          <a:xfrm>
            <a:off x="707923" y="1536633"/>
            <a:ext cx="10982724" cy="4946776"/>
          </a:xfrm>
          <a:prstGeom prst="rect">
            <a:avLst/>
          </a:prstGeom>
        </p:spPr>
        <p:txBody>
          <a:bodyPr spcFirstLastPara="1" vert="horz" wrap="square" lIns="121900" tIns="121900" rIns="121900" bIns="121900" rtlCol="0" anchor="t" anchorCtr="0">
            <a:noAutofit/>
          </a:bodyPr>
          <a:lstStyle/>
          <a:p>
            <a:pPr marL="152396" indent="0">
              <a:buNone/>
            </a:pPr>
            <a:r>
              <a:rPr lang="tr" sz="2667" dirty="0">
                <a:solidFill>
                  <a:schemeClr val="tx1"/>
                </a:solidFill>
              </a:rPr>
              <a:t>1. Geçmiş çalışmalar</a:t>
            </a:r>
            <a:endParaRPr sz="2667" dirty="0">
              <a:solidFill>
                <a:schemeClr val="tx1"/>
              </a:solidFill>
            </a:endParaRPr>
          </a:p>
          <a:p>
            <a:pPr marL="829713" indent="-349242">
              <a:spcBef>
                <a:spcPts val="2133"/>
              </a:spcBef>
              <a:buSzPts val="1200"/>
            </a:pPr>
            <a:r>
              <a:rPr lang="tr" sz="2133" dirty="0">
                <a:solidFill>
                  <a:schemeClr val="tx1"/>
                </a:solidFill>
              </a:rPr>
              <a:t>“Bu çalışmada bu sonuç bulunmuş, biz de buna benzer bir bulguyu araştıracağız”</a:t>
            </a:r>
            <a:endParaRPr sz="2133" dirty="0">
              <a:solidFill>
                <a:schemeClr val="tx1"/>
              </a:solidFill>
            </a:endParaRPr>
          </a:p>
          <a:p>
            <a:pPr marL="829713" indent="-349242">
              <a:spcBef>
                <a:spcPts val="2133"/>
              </a:spcBef>
              <a:buSzPts val="1200"/>
            </a:pPr>
            <a:r>
              <a:rPr lang="tr" sz="2133" dirty="0">
                <a:solidFill>
                  <a:schemeClr val="tx1"/>
                </a:solidFill>
              </a:rPr>
              <a:t>“Bu hastalarda yapılmamış ama şu grupta yapılmış” Ör: Alzheimer-demans</a:t>
            </a:r>
            <a:endParaRPr sz="2133" dirty="0">
              <a:solidFill>
                <a:schemeClr val="tx1"/>
              </a:solidFill>
            </a:endParaRPr>
          </a:p>
          <a:p>
            <a:pPr marL="829713" indent="-349242">
              <a:spcBef>
                <a:spcPts val="2133"/>
              </a:spcBef>
              <a:buSzPts val="1200"/>
            </a:pPr>
            <a:r>
              <a:rPr lang="tr" sz="2133" dirty="0">
                <a:solidFill>
                  <a:schemeClr val="tx1"/>
                </a:solidFill>
              </a:rPr>
              <a:t>“Şu sonuca bakılmamış ama bu sonuca bakılmış” Ör: Yaşam kalitesi ölçeği-Yaşam memnuniyeti ölçeği</a:t>
            </a:r>
            <a:endParaRPr sz="2133" dirty="0">
              <a:solidFill>
                <a:schemeClr val="tx1"/>
              </a:solidFill>
            </a:endParaRPr>
          </a:p>
          <a:p>
            <a:pPr marL="152396" indent="0">
              <a:spcBef>
                <a:spcPts val="2133"/>
              </a:spcBef>
              <a:buNone/>
            </a:pPr>
            <a:r>
              <a:rPr lang="tr" sz="2667" dirty="0">
                <a:solidFill>
                  <a:schemeClr val="tx1"/>
                </a:solidFill>
              </a:rPr>
              <a:t>2. Pilot çalışma</a:t>
            </a:r>
          </a:p>
          <a:p>
            <a:pPr marL="152396" indent="0">
              <a:spcBef>
                <a:spcPts val="2133"/>
              </a:spcBef>
              <a:buNone/>
            </a:pPr>
            <a:r>
              <a:rPr lang="tr" sz="2667" dirty="0">
                <a:solidFill>
                  <a:schemeClr val="tx1"/>
                </a:solidFill>
              </a:rPr>
              <a:t>3. Uzman görüşüne göre belirli etki büyüklüğü aralıklarından seçim yapmak</a:t>
            </a:r>
            <a:endParaRPr sz="2667"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33</a:t>
            </a:fld>
            <a:endParaRPr lang="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dirty="0"/>
              <a:t>Geçmiş çalışmalara göre</a:t>
            </a:r>
            <a:endParaRPr dirty="0"/>
          </a:p>
        </p:txBody>
      </p:sp>
      <p:sp>
        <p:nvSpPr>
          <p:cNvPr id="340" name="Google Shape;340;p57"/>
          <p:cNvSpPr txBox="1">
            <a:spLocks noGrp="1"/>
          </p:cNvSpPr>
          <p:nvPr>
            <p:ph type="body" idx="1"/>
          </p:nvPr>
        </p:nvSpPr>
        <p:spPr>
          <a:xfrm>
            <a:off x="595848" y="1536633"/>
            <a:ext cx="10560291" cy="5321200"/>
          </a:xfrm>
          <a:prstGeom prst="rect">
            <a:avLst/>
          </a:prstGeom>
        </p:spPr>
        <p:txBody>
          <a:bodyPr spcFirstLastPara="1" vert="horz" wrap="square" lIns="121900" tIns="121900" rIns="121900" bIns="121900" rtlCol="0" anchor="t" anchorCtr="0">
            <a:noAutofit/>
          </a:bodyPr>
          <a:lstStyle/>
          <a:p>
            <a:pPr marL="700612" indent="-514350">
              <a:lnSpc>
                <a:spcPct val="100000"/>
              </a:lnSpc>
              <a:buSzPct val="75000"/>
              <a:buFont typeface="+mj-lt"/>
              <a:buAutoNum type="arabicPeriod"/>
            </a:pPr>
            <a:r>
              <a:rPr lang="tr" sz="2667" dirty="0">
                <a:solidFill>
                  <a:schemeClr val="tx1"/>
                </a:solidFill>
              </a:rPr>
              <a:t>Araştırmanın amacına, tasarımına ve çıktısına en çok uyan etkiyi seç.</a:t>
            </a:r>
            <a:endParaRPr sz="2667" dirty="0">
              <a:solidFill>
                <a:schemeClr val="tx1"/>
              </a:solidFill>
            </a:endParaRPr>
          </a:p>
          <a:p>
            <a:pPr marL="700612" indent="-514350">
              <a:lnSpc>
                <a:spcPct val="100000"/>
              </a:lnSpc>
              <a:spcBef>
                <a:spcPts val="2133"/>
              </a:spcBef>
              <a:buSzPct val="75000"/>
              <a:buFont typeface="+mj-lt"/>
              <a:buAutoNum type="arabicPeriod"/>
            </a:pPr>
            <a:r>
              <a:rPr lang="tr" sz="2667" dirty="0">
                <a:solidFill>
                  <a:schemeClr val="tx1"/>
                </a:solidFill>
              </a:rPr>
              <a:t>Major değişkenler için gerekli temel parametrelere ulaş.</a:t>
            </a:r>
            <a:endParaRPr sz="2667" dirty="0">
              <a:solidFill>
                <a:schemeClr val="tx1"/>
              </a:solidFill>
            </a:endParaRPr>
          </a:p>
          <a:p>
            <a:pPr marL="1253047" indent="-457200">
              <a:lnSpc>
                <a:spcPct val="100000"/>
              </a:lnSpc>
              <a:spcBef>
                <a:spcPts val="2133"/>
              </a:spcBef>
              <a:buSzPct val="75000"/>
            </a:pPr>
            <a:r>
              <a:rPr lang="tr" sz="1867" dirty="0">
                <a:solidFill>
                  <a:schemeClr val="tx1"/>
                </a:solidFill>
              </a:rPr>
              <a:t>Grup farkı için ölçümlerin ortalama, ss ve n</a:t>
            </a:r>
          </a:p>
          <a:p>
            <a:pPr marL="1253047" indent="-457200">
              <a:spcBef>
                <a:spcPts val="2133"/>
              </a:spcBef>
              <a:buSzPct val="75000"/>
            </a:pPr>
            <a:r>
              <a:rPr lang="tr-TR" sz="1867" dirty="0">
                <a:solidFill>
                  <a:schemeClr val="tx1"/>
                </a:solidFill>
              </a:rPr>
              <a:t>İkili (var-yok) çıktılar için her grup için n ve %</a:t>
            </a:r>
            <a:endParaRPr sz="1867" dirty="0">
              <a:solidFill>
                <a:schemeClr val="tx1"/>
              </a:solidFill>
            </a:endParaRPr>
          </a:p>
          <a:p>
            <a:pPr marL="1253047" indent="-457200">
              <a:lnSpc>
                <a:spcPct val="100000"/>
              </a:lnSpc>
              <a:spcBef>
                <a:spcPts val="2133"/>
              </a:spcBef>
              <a:buSzPct val="75000"/>
            </a:pPr>
            <a:r>
              <a:rPr lang="tr" sz="1867" dirty="0">
                <a:solidFill>
                  <a:schemeClr val="tx1"/>
                </a:solidFill>
              </a:rPr>
              <a:t>Korelasyon çalışmalarında r, lojistik regresyonda OR, </a:t>
            </a:r>
          </a:p>
          <a:p>
            <a:pPr marL="632880" indent="-514350">
              <a:lnSpc>
                <a:spcPct val="100000"/>
              </a:lnSpc>
              <a:spcBef>
                <a:spcPts val="2133"/>
              </a:spcBef>
              <a:buSzPct val="75000"/>
              <a:buFont typeface="+mj-lt"/>
              <a:buAutoNum type="arabicPeriod" startAt="3"/>
            </a:pPr>
            <a:r>
              <a:rPr lang="tr" sz="2667" dirty="0">
                <a:solidFill>
                  <a:schemeClr val="tx1"/>
                </a:solidFill>
              </a:rPr>
              <a:t>Eksik bulgular varsa farklı çalışmalardan takviye yap.</a:t>
            </a:r>
            <a:endParaRPr sz="2667" dirty="0">
              <a:solidFill>
                <a:schemeClr val="tx1"/>
              </a:solidFill>
            </a:endParaRPr>
          </a:p>
          <a:p>
            <a:pPr marL="0" indent="0">
              <a:lnSpc>
                <a:spcPct val="100000"/>
              </a:lnSpc>
              <a:spcBef>
                <a:spcPts val="2133"/>
              </a:spcBef>
              <a:buNone/>
            </a:pPr>
            <a:r>
              <a:rPr lang="tr" dirty="0"/>
              <a:t>  </a:t>
            </a:r>
            <a:r>
              <a:rPr lang="tr" dirty="0">
                <a:solidFill>
                  <a:schemeClr val="dk1"/>
                </a:solidFill>
              </a:rPr>
              <a:t>  </a:t>
            </a:r>
            <a:endParaRPr dirty="0">
              <a:solidFill>
                <a:srgbClr val="000000"/>
              </a:solidFill>
            </a:endParaRPr>
          </a:p>
          <a:p>
            <a:pPr marL="0" indent="0">
              <a:spcAft>
                <a:spcPts val="2133"/>
              </a:spcAft>
              <a:buNone/>
            </a:pPr>
            <a:endParaRPr sz="1600" dirty="0"/>
          </a:p>
        </p:txBody>
      </p:sp>
      <p:sp>
        <p:nvSpPr>
          <p:cNvPr id="2" name="Slayt Numarası Yer Tutucusu 1"/>
          <p:cNvSpPr>
            <a:spLocks noGrp="1"/>
          </p:cNvSpPr>
          <p:nvPr>
            <p:ph type="sldNum" idx="12"/>
          </p:nvPr>
        </p:nvSpPr>
        <p:spPr/>
        <p:txBody>
          <a:bodyPr/>
          <a:lstStyle/>
          <a:p>
            <a:fld id="{00000000-1234-1234-1234-123412341234}" type="slidenum">
              <a:rPr lang="tr" smtClean="0"/>
              <a:pPr/>
              <a:t>34</a:t>
            </a:fld>
            <a:endParaRPr lang="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EB referans değerleri</a:t>
            </a:r>
          </a:p>
        </p:txBody>
      </p:sp>
      <p:sp>
        <p:nvSpPr>
          <p:cNvPr id="3" name="Metin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fld id="{00000000-1234-1234-1234-123412341234}" type="slidenum">
              <a:rPr lang="tr" smtClean="0"/>
              <a:pPr/>
              <a:t>35</a:t>
            </a:fld>
            <a:endParaRPr lang="tr"/>
          </a:p>
        </p:txBody>
      </p:sp>
      <p:graphicFrame>
        <p:nvGraphicFramePr>
          <p:cNvPr id="5" name="Tablo 4"/>
          <p:cNvGraphicFramePr>
            <a:graphicFrameLocks noGrp="1"/>
          </p:cNvGraphicFramePr>
          <p:nvPr>
            <p:extLst>
              <p:ext uri="{D42A27DB-BD31-4B8C-83A1-F6EECF244321}">
                <p14:modId xmlns:p14="http://schemas.microsoft.com/office/powerpoint/2010/main" val="1590590348"/>
              </p:ext>
            </p:extLst>
          </p:nvPr>
        </p:nvGraphicFramePr>
        <p:xfrm>
          <a:off x="1274620" y="2116730"/>
          <a:ext cx="9014689" cy="3334714"/>
        </p:xfrm>
        <a:graphic>
          <a:graphicData uri="http://schemas.openxmlformats.org/drawingml/2006/table">
            <a:tbl>
              <a:tblPr firstRow="1" firstCol="1" bandRow="1">
                <a:tableStyleId>{68D230F3-CF80-4859-8CE7-A43EE81993B5}</a:tableStyleId>
              </a:tblPr>
              <a:tblGrid>
                <a:gridCol w="4768956">
                  <a:extLst>
                    <a:ext uri="{9D8B030D-6E8A-4147-A177-3AD203B41FA5}">
                      <a16:colId xmlns:a16="http://schemas.microsoft.com/office/drawing/2014/main" xmlns="" val="20000"/>
                    </a:ext>
                  </a:extLst>
                </a:gridCol>
                <a:gridCol w="1525957">
                  <a:extLst>
                    <a:ext uri="{9D8B030D-6E8A-4147-A177-3AD203B41FA5}">
                      <a16:colId xmlns:a16="http://schemas.microsoft.com/office/drawing/2014/main" xmlns="" val="20001"/>
                    </a:ext>
                  </a:extLst>
                </a:gridCol>
                <a:gridCol w="1191919">
                  <a:extLst>
                    <a:ext uri="{9D8B030D-6E8A-4147-A177-3AD203B41FA5}">
                      <a16:colId xmlns:a16="http://schemas.microsoft.com/office/drawing/2014/main" xmlns="" val="20002"/>
                    </a:ext>
                  </a:extLst>
                </a:gridCol>
                <a:gridCol w="1527857">
                  <a:extLst>
                    <a:ext uri="{9D8B030D-6E8A-4147-A177-3AD203B41FA5}">
                      <a16:colId xmlns:a16="http://schemas.microsoft.com/office/drawing/2014/main" xmlns="" val="20003"/>
                    </a:ext>
                  </a:extLst>
                </a:gridCol>
              </a:tblGrid>
              <a:tr h="359584">
                <a:tc>
                  <a:txBody>
                    <a:bodyPr/>
                    <a:lstStyle/>
                    <a:p>
                      <a:pPr algn="ctr">
                        <a:spcBef>
                          <a:spcPts val="600"/>
                        </a:spcBef>
                        <a:spcAft>
                          <a:spcPts val="0"/>
                        </a:spcAft>
                      </a:pPr>
                      <a:r>
                        <a:rPr lang="tr-TR" sz="1900" dirty="0">
                          <a:effectLst/>
                        </a:rPr>
                        <a:t> </a:t>
                      </a:r>
                      <a:endParaRPr lang="tr-TR" sz="1600" dirty="0">
                        <a:effectLst/>
                        <a:latin typeface="Arial"/>
                        <a:ea typeface="Times New Roman"/>
                        <a:cs typeface="Times New Roman"/>
                      </a:endParaRPr>
                    </a:p>
                  </a:txBody>
                  <a:tcPr marT="0" marB="0" anchor="ctr"/>
                </a:tc>
                <a:tc gridSpan="3">
                  <a:txBody>
                    <a:bodyPr/>
                    <a:lstStyle/>
                    <a:p>
                      <a:pPr algn="ctr">
                        <a:spcBef>
                          <a:spcPts val="600"/>
                        </a:spcBef>
                        <a:spcAft>
                          <a:spcPts val="0"/>
                        </a:spcAft>
                      </a:pPr>
                      <a:r>
                        <a:rPr lang="tr-TR" sz="1900" dirty="0">
                          <a:effectLst/>
                        </a:rPr>
                        <a:t>Etki Büyüklüğü</a:t>
                      </a:r>
                      <a:endParaRPr lang="tr-TR" sz="1600" dirty="0">
                        <a:effectLst/>
                        <a:latin typeface="Arial"/>
                        <a:ea typeface="Times New Roman"/>
                        <a:cs typeface="Times New Roman"/>
                      </a:endParaRPr>
                    </a:p>
                  </a:txBody>
                  <a:tcPr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24735">
                <a:tc>
                  <a:txBody>
                    <a:bodyPr/>
                    <a:lstStyle/>
                    <a:p>
                      <a:pPr algn="l">
                        <a:spcBef>
                          <a:spcPts val="600"/>
                        </a:spcBef>
                        <a:spcAft>
                          <a:spcPts val="0"/>
                        </a:spcAft>
                      </a:pPr>
                      <a:r>
                        <a:rPr lang="tr-TR" sz="1900" b="1" dirty="0">
                          <a:solidFill>
                            <a:schemeClr val="tx1"/>
                          </a:solidFill>
                          <a:effectLst/>
                          <a:latin typeface="+mn-lt"/>
                        </a:rPr>
                        <a:t>Test</a:t>
                      </a:r>
                      <a:endParaRPr lang="tr-TR" sz="1900" b="1"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b="1" dirty="0">
                          <a:solidFill>
                            <a:schemeClr val="tx1"/>
                          </a:solidFill>
                          <a:effectLst/>
                          <a:latin typeface="+mn-lt"/>
                        </a:rPr>
                        <a:t>Küçük</a:t>
                      </a:r>
                      <a:endParaRPr lang="tr-TR" sz="1900" b="1"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b="1" dirty="0">
                          <a:solidFill>
                            <a:schemeClr val="tx1"/>
                          </a:solidFill>
                          <a:effectLst/>
                          <a:latin typeface="+mn-lt"/>
                        </a:rPr>
                        <a:t>Orta</a:t>
                      </a:r>
                      <a:endParaRPr lang="tr-TR" sz="1900" b="1"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b="1" dirty="0">
                          <a:solidFill>
                            <a:schemeClr val="tx1"/>
                          </a:solidFill>
                          <a:effectLst/>
                          <a:latin typeface="+mn-lt"/>
                        </a:rPr>
                        <a:t>Büyük</a:t>
                      </a:r>
                      <a:endParaRPr lang="tr-TR" sz="1900" b="1" dirty="0">
                        <a:solidFill>
                          <a:schemeClr val="tx1"/>
                        </a:solidFill>
                        <a:effectLst/>
                        <a:latin typeface="+mn-lt"/>
                        <a:ea typeface="Times New Roman"/>
                        <a:cs typeface="Times New Roman"/>
                      </a:endParaRPr>
                    </a:p>
                  </a:txBody>
                  <a:tcPr marT="0" marB="0" anchor="ctr"/>
                </a:tc>
                <a:extLst>
                  <a:ext uri="{0D108BD9-81ED-4DB2-BD59-A6C34878D82A}">
                    <a16:rowId xmlns:a16="http://schemas.microsoft.com/office/drawing/2014/main" xmlns="" val="10001"/>
                  </a:ext>
                </a:extLst>
              </a:tr>
              <a:tr h="426720">
                <a:tc>
                  <a:txBody>
                    <a:bodyPr/>
                    <a:lstStyle/>
                    <a:p>
                      <a:pPr algn="l">
                        <a:spcBef>
                          <a:spcPts val="600"/>
                        </a:spcBef>
                        <a:spcAft>
                          <a:spcPts val="0"/>
                        </a:spcAft>
                      </a:pPr>
                      <a:r>
                        <a:rPr lang="tr-TR" sz="1900" b="0" dirty="0">
                          <a:solidFill>
                            <a:schemeClr val="tx1"/>
                          </a:solidFill>
                          <a:effectLst/>
                          <a:latin typeface="+mn-lt"/>
                        </a:rPr>
                        <a:t>İki ortalama arasındaki fark (</a:t>
                      </a:r>
                      <a:r>
                        <a:rPr lang="tr-TR" sz="1900" b="0" dirty="0" err="1">
                          <a:solidFill>
                            <a:schemeClr val="tx1"/>
                          </a:solidFill>
                          <a:effectLst/>
                          <a:latin typeface="+mn-lt"/>
                        </a:rPr>
                        <a:t>Cohen’s</a:t>
                      </a:r>
                      <a:r>
                        <a:rPr lang="tr-TR" sz="1900" b="0" dirty="0">
                          <a:solidFill>
                            <a:schemeClr val="tx1"/>
                          </a:solidFill>
                          <a:effectLst/>
                          <a:latin typeface="+mn-lt"/>
                        </a:rPr>
                        <a:t> d) </a:t>
                      </a:r>
                      <a:r>
                        <a:rPr lang="tr-TR" sz="900" b="0" dirty="0" err="1">
                          <a:solidFill>
                            <a:schemeClr val="tx1"/>
                          </a:solidFill>
                          <a:effectLst/>
                          <a:latin typeface="+mn-lt"/>
                        </a:rPr>
                        <a:t>Hedges</a:t>
                      </a:r>
                      <a:r>
                        <a:rPr lang="tr-TR" sz="900" b="0" dirty="0">
                          <a:solidFill>
                            <a:schemeClr val="tx1"/>
                          </a:solidFill>
                          <a:effectLst/>
                          <a:latin typeface="+mn-lt"/>
                        </a:rPr>
                        <a:t> g?</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.2</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.5</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.8</a:t>
                      </a:r>
                      <a:endParaRPr lang="tr-TR" sz="1900" dirty="0">
                        <a:solidFill>
                          <a:schemeClr val="tx1"/>
                        </a:solidFill>
                        <a:effectLst/>
                        <a:latin typeface="+mn-lt"/>
                        <a:ea typeface="Times New Roman"/>
                        <a:cs typeface="Times New Roman"/>
                      </a:endParaRPr>
                    </a:p>
                  </a:txBody>
                  <a:tcPr marT="0" marB="0" anchor="ctr"/>
                </a:tc>
                <a:extLst>
                  <a:ext uri="{0D108BD9-81ED-4DB2-BD59-A6C34878D82A}">
                    <a16:rowId xmlns:a16="http://schemas.microsoft.com/office/drawing/2014/main" xmlns="" val="10002"/>
                  </a:ext>
                </a:extLst>
              </a:tr>
              <a:tr h="424735">
                <a:tc>
                  <a:txBody>
                    <a:bodyPr/>
                    <a:lstStyle/>
                    <a:p>
                      <a:pPr algn="l">
                        <a:spcBef>
                          <a:spcPts val="600"/>
                        </a:spcBef>
                        <a:spcAft>
                          <a:spcPts val="0"/>
                        </a:spcAft>
                      </a:pPr>
                      <a:r>
                        <a:rPr lang="tr-TR" sz="1900" b="0" dirty="0">
                          <a:solidFill>
                            <a:schemeClr val="tx1"/>
                          </a:solidFill>
                          <a:effectLst/>
                          <a:latin typeface="+mn-lt"/>
                        </a:rPr>
                        <a:t>Ki-kare testi (</a:t>
                      </a:r>
                      <a:r>
                        <a:rPr lang="el-GR" sz="1900" b="0" kern="1200" dirty="0">
                          <a:solidFill>
                            <a:schemeClr val="tx1"/>
                          </a:solidFill>
                          <a:effectLst/>
                          <a:latin typeface="+mn-lt"/>
                          <a:ea typeface="+mn-ea"/>
                          <a:cs typeface="+mn-cs"/>
                        </a:rPr>
                        <a:t>φ</a:t>
                      </a:r>
                      <a:r>
                        <a:rPr lang="tr-TR" sz="1900" b="0" kern="1200" dirty="0">
                          <a:solidFill>
                            <a:schemeClr val="tx1"/>
                          </a:solidFill>
                          <a:effectLst/>
                          <a:latin typeface="+mn-lt"/>
                          <a:ea typeface="+mn-ea"/>
                          <a:cs typeface="+mn-cs"/>
                        </a:rPr>
                        <a:t>)</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.1</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.3</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.5</a:t>
                      </a:r>
                      <a:endParaRPr lang="tr-TR" sz="1900" dirty="0">
                        <a:solidFill>
                          <a:schemeClr val="tx1"/>
                        </a:solidFill>
                        <a:effectLst/>
                        <a:latin typeface="+mn-lt"/>
                        <a:ea typeface="Times New Roman"/>
                        <a:cs typeface="Times New Roman"/>
                      </a:endParaRPr>
                    </a:p>
                  </a:txBody>
                  <a:tcPr marT="0" marB="0" anchor="ctr"/>
                </a:tc>
                <a:extLst>
                  <a:ext uri="{0D108BD9-81ED-4DB2-BD59-A6C34878D82A}">
                    <a16:rowId xmlns:a16="http://schemas.microsoft.com/office/drawing/2014/main" xmlns="" val="10004"/>
                  </a:ext>
                </a:extLst>
              </a:tr>
              <a:tr h="424735">
                <a:tc>
                  <a:txBody>
                    <a:bodyPr/>
                    <a:lstStyle/>
                    <a:p>
                      <a:pPr algn="l">
                        <a:spcBef>
                          <a:spcPts val="600"/>
                        </a:spcBef>
                        <a:spcAft>
                          <a:spcPts val="0"/>
                        </a:spcAft>
                      </a:pPr>
                      <a:r>
                        <a:rPr lang="tr-TR" sz="1900" b="0" dirty="0" err="1">
                          <a:solidFill>
                            <a:schemeClr val="tx1"/>
                          </a:solidFill>
                          <a:effectLst/>
                          <a:latin typeface="+mn-lt"/>
                        </a:rPr>
                        <a:t>Pearson</a:t>
                      </a:r>
                      <a:r>
                        <a:rPr lang="tr-TR" sz="1900" b="0" dirty="0">
                          <a:solidFill>
                            <a:schemeClr val="tx1"/>
                          </a:solidFill>
                          <a:effectLst/>
                          <a:latin typeface="+mn-lt"/>
                        </a:rPr>
                        <a:t> korelasyon katsayısı (</a:t>
                      </a:r>
                      <a:r>
                        <a:rPr lang="tr-TR" sz="1900" b="0" i="1" dirty="0">
                          <a:solidFill>
                            <a:schemeClr val="tx1"/>
                          </a:solidFill>
                          <a:effectLst/>
                          <a:latin typeface="+mn-lt"/>
                        </a:rPr>
                        <a:t>r</a:t>
                      </a:r>
                      <a:r>
                        <a:rPr lang="tr-TR" sz="1900" b="0" dirty="0">
                          <a:solidFill>
                            <a:schemeClr val="tx1"/>
                          </a:solidFill>
                          <a:effectLst/>
                          <a:latin typeface="+mn-lt"/>
                        </a:rPr>
                        <a:t>)</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.1</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.3</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.5</a:t>
                      </a:r>
                    </a:p>
                  </a:txBody>
                  <a:tcPr marT="0" marB="0" anchor="ctr"/>
                </a:tc>
                <a:extLst>
                  <a:ext uri="{0D108BD9-81ED-4DB2-BD59-A6C34878D82A}">
                    <a16:rowId xmlns:a16="http://schemas.microsoft.com/office/drawing/2014/main" xmlns="" val="10005"/>
                  </a:ext>
                </a:extLst>
              </a:tr>
              <a:tr h="424735">
                <a:tc>
                  <a:txBody>
                    <a:bodyPr/>
                    <a:lstStyle/>
                    <a:p>
                      <a:pPr algn="l">
                        <a:spcBef>
                          <a:spcPts val="600"/>
                        </a:spcBef>
                        <a:spcAft>
                          <a:spcPts val="0"/>
                        </a:spcAft>
                      </a:pPr>
                      <a:r>
                        <a:rPr lang="tr-TR" sz="1900" b="0" dirty="0">
                          <a:solidFill>
                            <a:schemeClr val="tx1"/>
                          </a:solidFill>
                          <a:effectLst/>
                          <a:latin typeface="+mn-lt"/>
                        </a:rPr>
                        <a:t>Bir çok ortalama arasındaki fark (f)</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.1</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.25</a:t>
                      </a:r>
                      <a:endParaRPr lang="tr-TR" sz="190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rPr>
                        <a:t>.4</a:t>
                      </a:r>
                      <a:endParaRPr lang="tr-TR" sz="1900" dirty="0">
                        <a:solidFill>
                          <a:schemeClr val="tx1"/>
                        </a:solidFill>
                        <a:effectLst/>
                        <a:latin typeface="+mn-lt"/>
                        <a:ea typeface="Times New Roman"/>
                        <a:cs typeface="Times New Roman"/>
                      </a:endParaRPr>
                    </a:p>
                  </a:txBody>
                  <a:tcPr marT="0" marB="0" anchor="ctr"/>
                </a:tc>
                <a:extLst>
                  <a:ext uri="{0D108BD9-81ED-4DB2-BD59-A6C34878D82A}">
                    <a16:rowId xmlns:a16="http://schemas.microsoft.com/office/drawing/2014/main" xmlns="" val="3232457118"/>
                  </a:ext>
                </a:extLst>
              </a:tr>
              <a:tr h="424735">
                <a:tc>
                  <a:txBody>
                    <a:bodyPr/>
                    <a:lstStyle/>
                    <a:p>
                      <a:pPr algn="l">
                        <a:spcBef>
                          <a:spcPts val="600"/>
                        </a:spcBef>
                        <a:spcAft>
                          <a:spcPts val="0"/>
                        </a:spcAft>
                      </a:pPr>
                      <a:r>
                        <a:rPr lang="tr-TR" sz="1900" b="0" dirty="0">
                          <a:solidFill>
                            <a:schemeClr val="tx1"/>
                          </a:solidFill>
                          <a:effectLst/>
                          <a:latin typeface="+mn-lt"/>
                          <a:ea typeface="Times New Roman"/>
                          <a:cs typeface="Times New Roman"/>
                        </a:rPr>
                        <a:t>Tek değişkenli analiz (</a:t>
                      </a:r>
                      <a:r>
                        <a:rPr lang="el-GR" sz="1900" b="0" kern="1200" dirty="0">
                          <a:solidFill>
                            <a:schemeClr val="tx1"/>
                          </a:solidFill>
                          <a:effectLst/>
                          <a:latin typeface="+mn-lt"/>
                          <a:ea typeface="+mn-ea"/>
                          <a:cs typeface="+mn-cs"/>
                        </a:rPr>
                        <a:t>η</a:t>
                      </a:r>
                      <a:r>
                        <a:rPr lang="tr-TR" sz="1100" b="0" kern="1200" dirty="0">
                          <a:solidFill>
                            <a:schemeClr val="tx1"/>
                          </a:solidFill>
                          <a:effectLst/>
                          <a:latin typeface="+mn-lt"/>
                          <a:ea typeface="+mn-ea"/>
                          <a:cs typeface="+mn-cs"/>
                        </a:rPr>
                        <a:t>2</a:t>
                      </a:r>
                      <a:r>
                        <a:rPr lang="tr-TR" sz="1900" b="0" kern="1200" dirty="0">
                          <a:solidFill>
                            <a:schemeClr val="tx1"/>
                          </a:solidFill>
                          <a:effectLst/>
                          <a:latin typeface="+mn-lt"/>
                          <a:ea typeface="+mn-ea"/>
                          <a:cs typeface="+mn-cs"/>
                        </a:rPr>
                        <a:t>)</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ea typeface="Times New Roman"/>
                          <a:cs typeface="Times New Roman"/>
                        </a:rPr>
                        <a:t>.02</a:t>
                      </a:r>
                    </a:p>
                  </a:txBody>
                  <a:tcPr marT="0" marB="0" anchor="ctr"/>
                </a:tc>
                <a:tc>
                  <a:txBody>
                    <a:bodyPr/>
                    <a:lstStyle/>
                    <a:p>
                      <a:pPr algn="ctr">
                        <a:spcBef>
                          <a:spcPts val="600"/>
                        </a:spcBef>
                        <a:spcAft>
                          <a:spcPts val="0"/>
                        </a:spcAft>
                      </a:pPr>
                      <a:r>
                        <a:rPr lang="tr-TR" sz="1900" dirty="0">
                          <a:solidFill>
                            <a:schemeClr val="tx1"/>
                          </a:solidFill>
                          <a:effectLst/>
                          <a:latin typeface="+mn-lt"/>
                          <a:ea typeface="Times New Roman"/>
                          <a:cs typeface="Times New Roman"/>
                        </a:rPr>
                        <a:t>.13</a:t>
                      </a:r>
                    </a:p>
                  </a:txBody>
                  <a:tcPr marT="0" marB="0" anchor="ctr"/>
                </a:tc>
                <a:tc>
                  <a:txBody>
                    <a:bodyPr/>
                    <a:lstStyle/>
                    <a:p>
                      <a:pPr algn="ctr">
                        <a:spcBef>
                          <a:spcPts val="600"/>
                        </a:spcBef>
                        <a:spcAft>
                          <a:spcPts val="0"/>
                        </a:spcAft>
                      </a:pPr>
                      <a:r>
                        <a:rPr lang="tr-TR" sz="1900" dirty="0">
                          <a:solidFill>
                            <a:schemeClr val="tx1"/>
                          </a:solidFill>
                          <a:effectLst/>
                          <a:latin typeface="+mn-lt"/>
                        </a:rPr>
                        <a:t>.26</a:t>
                      </a:r>
                    </a:p>
                  </a:txBody>
                  <a:tcPr marT="0" marB="0" anchor="ctr"/>
                </a:tc>
                <a:extLst>
                  <a:ext uri="{0D108BD9-81ED-4DB2-BD59-A6C34878D82A}">
                    <a16:rowId xmlns:a16="http://schemas.microsoft.com/office/drawing/2014/main" xmlns="" val="2817001425"/>
                  </a:ext>
                </a:extLst>
              </a:tr>
              <a:tr h="424735">
                <a:tc>
                  <a:txBody>
                    <a:bodyPr/>
                    <a:lstStyle/>
                    <a:p>
                      <a:pPr algn="l">
                        <a:spcBef>
                          <a:spcPts val="600"/>
                        </a:spcBef>
                        <a:spcAft>
                          <a:spcPts val="0"/>
                        </a:spcAft>
                      </a:pPr>
                      <a:r>
                        <a:rPr lang="tr-TR" sz="1900" b="0" dirty="0">
                          <a:solidFill>
                            <a:schemeClr val="tx1"/>
                          </a:solidFill>
                          <a:effectLst/>
                          <a:latin typeface="+mn-lt"/>
                          <a:ea typeface="Times New Roman"/>
                          <a:cs typeface="Times New Roman"/>
                        </a:rPr>
                        <a:t>Çok değişkenli analiz (</a:t>
                      </a:r>
                      <a:r>
                        <a:rPr lang="tr-TR" sz="1900" b="0" dirty="0" err="1">
                          <a:solidFill>
                            <a:schemeClr val="tx1"/>
                          </a:solidFill>
                          <a:effectLst/>
                          <a:latin typeface="+mn-lt"/>
                          <a:ea typeface="Times New Roman"/>
                          <a:cs typeface="Times New Roman"/>
                        </a:rPr>
                        <a:t>Partial</a:t>
                      </a:r>
                      <a:r>
                        <a:rPr lang="tr-TR" sz="1900" b="0" dirty="0">
                          <a:solidFill>
                            <a:schemeClr val="tx1"/>
                          </a:solidFill>
                          <a:effectLst/>
                          <a:latin typeface="+mn-lt"/>
                          <a:ea typeface="Times New Roman"/>
                          <a:cs typeface="Times New Roman"/>
                        </a:rPr>
                        <a:t> </a:t>
                      </a:r>
                      <a:r>
                        <a:rPr lang="el-GR" sz="1900" b="0" kern="1200" dirty="0">
                          <a:solidFill>
                            <a:schemeClr val="tx1"/>
                          </a:solidFill>
                          <a:effectLst/>
                          <a:latin typeface="+mn-lt"/>
                          <a:ea typeface="+mn-ea"/>
                          <a:cs typeface="+mn-cs"/>
                        </a:rPr>
                        <a:t>η</a:t>
                      </a:r>
                      <a:r>
                        <a:rPr lang="tr-TR" sz="1100" b="0" kern="1200" dirty="0">
                          <a:solidFill>
                            <a:schemeClr val="tx1"/>
                          </a:solidFill>
                          <a:effectLst/>
                          <a:latin typeface="+mn-lt"/>
                          <a:ea typeface="+mn-ea"/>
                          <a:cs typeface="+mn-cs"/>
                        </a:rPr>
                        <a:t>2</a:t>
                      </a:r>
                      <a:r>
                        <a:rPr lang="tr-TR" sz="1900" b="0" kern="1200" dirty="0">
                          <a:solidFill>
                            <a:schemeClr val="tx1"/>
                          </a:solidFill>
                          <a:effectLst/>
                          <a:latin typeface="+mn-lt"/>
                          <a:ea typeface="+mn-ea"/>
                          <a:cs typeface="+mn-cs"/>
                        </a:rPr>
                        <a:t>)</a:t>
                      </a:r>
                      <a:endParaRPr lang="tr-TR" sz="1900" b="0" dirty="0">
                        <a:solidFill>
                          <a:schemeClr val="tx1"/>
                        </a:solidFill>
                        <a:effectLst/>
                        <a:latin typeface="+mn-lt"/>
                        <a:ea typeface="Times New Roman"/>
                        <a:cs typeface="Times New Roman"/>
                      </a:endParaRPr>
                    </a:p>
                  </a:txBody>
                  <a:tcPr marT="0" marB="0" anchor="ctr"/>
                </a:tc>
                <a:tc>
                  <a:txBody>
                    <a:bodyPr/>
                    <a:lstStyle/>
                    <a:p>
                      <a:pPr algn="ctr">
                        <a:spcBef>
                          <a:spcPts val="600"/>
                        </a:spcBef>
                        <a:spcAft>
                          <a:spcPts val="0"/>
                        </a:spcAft>
                      </a:pPr>
                      <a:r>
                        <a:rPr lang="tr-TR" sz="1900" dirty="0">
                          <a:solidFill>
                            <a:schemeClr val="tx1"/>
                          </a:solidFill>
                          <a:effectLst/>
                          <a:latin typeface="+mn-lt"/>
                          <a:ea typeface="Times New Roman"/>
                          <a:cs typeface="Times New Roman"/>
                        </a:rPr>
                        <a:t>.01</a:t>
                      </a:r>
                    </a:p>
                  </a:txBody>
                  <a:tcPr marT="0" marB="0" anchor="ctr"/>
                </a:tc>
                <a:tc>
                  <a:txBody>
                    <a:bodyPr/>
                    <a:lstStyle/>
                    <a:p>
                      <a:pPr algn="ctr">
                        <a:spcBef>
                          <a:spcPts val="600"/>
                        </a:spcBef>
                        <a:spcAft>
                          <a:spcPts val="0"/>
                        </a:spcAft>
                      </a:pPr>
                      <a:r>
                        <a:rPr lang="tr-TR" sz="1900" dirty="0">
                          <a:solidFill>
                            <a:schemeClr val="tx1"/>
                          </a:solidFill>
                          <a:effectLst/>
                          <a:latin typeface="+mn-lt"/>
                          <a:ea typeface="Times New Roman"/>
                          <a:cs typeface="Times New Roman"/>
                        </a:rPr>
                        <a:t>.06</a:t>
                      </a:r>
                    </a:p>
                  </a:txBody>
                  <a:tcPr marT="0" marB="0" anchor="ctr"/>
                </a:tc>
                <a:tc>
                  <a:txBody>
                    <a:bodyPr/>
                    <a:lstStyle/>
                    <a:p>
                      <a:pPr algn="ctr">
                        <a:spcBef>
                          <a:spcPts val="600"/>
                        </a:spcBef>
                        <a:spcAft>
                          <a:spcPts val="0"/>
                        </a:spcAft>
                      </a:pPr>
                      <a:r>
                        <a:rPr lang="tr-TR" sz="1900" dirty="0">
                          <a:solidFill>
                            <a:schemeClr val="tx1"/>
                          </a:solidFill>
                          <a:effectLst/>
                          <a:latin typeface="+mn-lt"/>
                        </a:rPr>
                        <a:t>.14</a:t>
                      </a:r>
                    </a:p>
                  </a:txBody>
                  <a:tcPr marT="0" marB="0" anchor="ctr"/>
                </a:tc>
                <a:extLst>
                  <a:ext uri="{0D108BD9-81ED-4DB2-BD59-A6C34878D82A}">
                    <a16:rowId xmlns:a16="http://schemas.microsoft.com/office/drawing/2014/main" xmlns="" val="1496385903"/>
                  </a:ext>
                </a:extLst>
              </a:tr>
            </a:tbl>
          </a:graphicData>
        </a:graphic>
      </p:graphicFrame>
    </p:spTree>
    <p:extLst>
      <p:ext uri="{BB962C8B-B14F-4D97-AF65-F5344CB8AC3E}">
        <p14:creationId xmlns:p14="http://schemas.microsoft.com/office/powerpoint/2010/main" val="415924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2" name="Slayt Numarası Yer Tutucusu 1"/>
          <p:cNvSpPr>
            <a:spLocks noGrp="1"/>
          </p:cNvSpPr>
          <p:nvPr>
            <p:ph type="sldNum" idx="12"/>
          </p:nvPr>
        </p:nvSpPr>
        <p:spPr>
          <a:xfrm>
            <a:off x="11460400" y="6333200"/>
            <a:ext cx="731600" cy="524800"/>
          </a:xfrm>
        </p:spPr>
        <p:txBody>
          <a:bodyPr/>
          <a:lstStyle/>
          <a:p>
            <a:fld id="{00000000-1234-1234-1234-123412341234}" type="slidenum">
              <a:rPr lang="tr" smtClean="0"/>
              <a:pPr/>
              <a:t>36</a:t>
            </a:fld>
            <a:endParaRPr lang="tr" dirty="0"/>
          </a:p>
        </p:txBody>
      </p:sp>
      <p:graphicFrame>
        <p:nvGraphicFramePr>
          <p:cNvPr id="134" name="Google Shape;134;p26"/>
          <p:cNvGraphicFramePr/>
          <p:nvPr>
            <p:extLst>
              <p:ext uri="{D42A27DB-BD31-4B8C-83A1-F6EECF244321}">
                <p14:modId xmlns:p14="http://schemas.microsoft.com/office/powerpoint/2010/main" val="3113339103"/>
              </p:ext>
            </p:extLst>
          </p:nvPr>
        </p:nvGraphicFramePr>
        <p:xfrm>
          <a:off x="1393608" y="1552820"/>
          <a:ext cx="9404784" cy="4020400"/>
        </p:xfrm>
        <a:graphic>
          <a:graphicData uri="http://schemas.openxmlformats.org/drawingml/2006/table">
            <a:tbl>
              <a:tblPr>
                <a:tableStyleId>{BC89EF96-8CEA-46FF-86C4-4CE0E7609802}</a:tableStyleId>
              </a:tblPr>
              <a:tblGrid>
                <a:gridCol w="5339631">
                  <a:extLst>
                    <a:ext uri="{9D8B030D-6E8A-4147-A177-3AD203B41FA5}">
                      <a16:colId xmlns:a16="http://schemas.microsoft.com/office/drawing/2014/main" xmlns="" val="20000"/>
                    </a:ext>
                  </a:extLst>
                </a:gridCol>
                <a:gridCol w="4065153">
                  <a:extLst>
                    <a:ext uri="{9D8B030D-6E8A-4147-A177-3AD203B41FA5}">
                      <a16:colId xmlns:a16="http://schemas.microsoft.com/office/drawing/2014/main" xmlns="" val="20001"/>
                    </a:ext>
                  </a:extLst>
                </a:gridCol>
              </a:tblGrid>
              <a:tr h="1005100">
                <a:tc>
                  <a:txBody>
                    <a:bodyPr/>
                    <a:lstStyle/>
                    <a:p>
                      <a:pPr marL="0" lvl="0" indent="0">
                        <a:spcBef>
                          <a:spcPts val="0"/>
                        </a:spcBef>
                        <a:spcAft>
                          <a:spcPts val="0"/>
                        </a:spcAft>
                        <a:buNone/>
                      </a:pPr>
                      <a:r>
                        <a:rPr lang="tr" sz="2000" dirty="0">
                          <a:solidFill>
                            <a:schemeClr val="tx1"/>
                          </a:solidFill>
                        </a:rPr>
                        <a:t>↑ Örneklem sayısı </a:t>
                      </a:r>
                      <a:endParaRPr sz="2000" dirty="0">
                        <a:solidFill>
                          <a:schemeClr val="tx1"/>
                        </a:solidFill>
                      </a:endParaRPr>
                    </a:p>
                  </a:txBody>
                  <a:tcPr marL="121900" marR="121900" marT="121900" marB="121900" anchor="ctr"/>
                </a:tc>
                <a:tc rowSpan="4">
                  <a:txBody>
                    <a:bodyPr/>
                    <a:lstStyle/>
                    <a:p>
                      <a:pPr marL="0" lvl="0" indent="0" algn="ctr">
                        <a:spcBef>
                          <a:spcPts val="0"/>
                        </a:spcBef>
                        <a:spcAft>
                          <a:spcPts val="0"/>
                        </a:spcAft>
                        <a:buNone/>
                      </a:pPr>
                      <a:r>
                        <a:rPr lang="tr" sz="2400" dirty="0">
                          <a:solidFill>
                            <a:schemeClr val="tx1"/>
                          </a:solidFill>
                        </a:rPr>
                        <a:t>↑ Güç </a:t>
                      </a:r>
                    </a:p>
                    <a:p>
                      <a:pPr marL="0" lvl="0" indent="0" algn="ctr">
                        <a:spcBef>
                          <a:spcPts val="0"/>
                        </a:spcBef>
                        <a:spcAft>
                          <a:spcPts val="0"/>
                        </a:spcAft>
                        <a:buNone/>
                      </a:pPr>
                      <a:endParaRPr sz="2400" dirty="0">
                        <a:solidFill>
                          <a:schemeClr val="tx1"/>
                        </a:solidFill>
                      </a:endParaRPr>
                    </a:p>
                    <a:p>
                      <a:pPr marL="0" lvl="0" indent="0" algn="ctr" rtl="0">
                        <a:lnSpc>
                          <a:spcPct val="90000"/>
                        </a:lnSpc>
                        <a:spcBef>
                          <a:spcPts val="1000"/>
                        </a:spcBef>
                        <a:spcAft>
                          <a:spcPts val="0"/>
                        </a:spcAft>
                        <a:buClr>
                          <a:schemeClr val="dk1"/>
                        </a:buClr>
                        <a:buSzPts val="1100"/>
                        <a:buFont typeface="Arial"/>
                        <a:buNone/>
                      </a:pPr>
                      <a:r>
                        <a:rPr lang="tr" sz="2400" dirty="0">
                          <a:solidFill>
                            <a:schemeClr val="tx1"/>
                          </a:solidFill>
                        </a:rPr>
                        <a:t>↓ β, Tip 2 hata olasılığı</a:t>
                      </a:r>
                    </a:p>
                    <a:p>
                      <a:pPr marL="0" lvl="0" indent="0" algn="ctr" rtl="0">
                        <a:lnSpc>
                          <a:spcPct val="90000"/>
                        </a:lnSpc>
                        <a:spcBef>
                          <a:spcPts val="1000"/>
                        </a:spcBef>
                        <a:spcAft>
                          <a:spcPts val="0"/>
                        </a:spcAft>
                        <a:buClr>
                          <a:schemeClr val="dk1"/>
                        </a:buClr>
                        <a:buSzPts val="1100"/>
                        <a:buFont typeface="Arial"/>
                        <a:buNone/>
                      </a:pPr>
                      <a:r>
                        <a:rPr lang="tr-TR" sz="2400" dirty="0">
                          <a:solidFill>
                            <a:schemeClr val="tx1"/>
                          </a:solidFill>
                        </a:rPr>
                        <a:t>G</a:t>
                      </a:r>
                      <a:r>
                        <a:rPr lang="tr" sz="2400" dirty="0">
                          <a:solidFill>
                            <a:schemeClr val="tx1"/>
                          </a:solidFill>
                        </a:rPr>
                        <a:t>erçekte etki varken yok deme olasılığı</a:t>
                      </a:r>
                      <a:endParaRPr sz="2400" dirty="0">
                        <a:solidFill>
                          <a:schemeClr val="tx1"/>
                        </a:solidFill>
                      </a:endParaRPr>
                    </a:p>
                  </a:txBody>
                  <a:tcPr marL="121900" marR="121900" marT="121900" marB="121900" anchor="ctr"/>
                </a:tc>
                <a:extLst>
                  <a:ext uri="{0D108BD9-81ED-4DB2-BD59-A6C34878D82A}">
                    <a16:rowId xmlns:a16="http://schemas.microsoft.com/office/drawing/2014/main" xmlns="" val="10000"/>
                  </a:ext>
                </a:extLst>
              </a:tr>
              <a:tr h="1005100">
                <a:tc>
                  <a:txBody>
                    <a:bodyPr/>
                    <a:lstStyle/>
                    <a:p>
                      <a:pPr marL="0" lvl="0" indent="0" rtl="0">
                        <a:spcBef>
                          <a:spcPts val="0"/>
                        </a:spcBef>
                        <a:spcAft>
                          <a:spcPts val="0"/>
                        </a:spcAft>
                        <a:buNone/>
                      </a:pPr>
                      <a:r>
                        <a:rPr lang="tr" sz="2000" dirty="0">
                          <a:solidFill>
                            <a:schemeClr val="tx1"/>
                          </a:solidFill>
                        </a:rPr>
                        <a:t> ↑ Gruplar arası fark/ilişki (↑ Etki büyüklüğü)</a:t>
                      </a:r>
                      <a:endParaRPr sz="2000" dirty="0">
                        <a:solidFill>
                          <a:schemeClr val="tx1"/>
                        </a:solidFill>
                      </a:endParaRPr>
                    </a:p>
                  </a:txBody>
                  <a:tcPr marL="121900" marR="121900" marT="121900" marB="121900" anchor="ctr"/>
                </a:tc>
                <a:tc vMerge="1">
                  <a:txBody>
                    <a:bodyPr/>
                    <a:lstStyle/>
                    <a:p>
                      <a:endParaRPr lang="tr-TR"/>
                    </a:p>
                  </a:txBody>
                  <a:tcPr/>
                </a:tc>
                <a:extLst>
                  <a:ext uri="{0D108BD9-81ED-4DB2-BD59-A6C34878D82A}">
                    <a16:rowId xmlns:a16="http://schemas.microsoft.com/office/drawing/2014/main" xmlns="" val="10001"/>
                  </a:ext>
                </a:extLst>
              </a:tr>
              <a:tr h="1005100">
                <a:tc>
                  <a:txBody>
                    <a:bodyPr/>
                    <a:lstStyle/>
                    <a:p>
                      <a:pPr marL="0" lvl="0" indent="0">
                        <a:spcBef>
                          <a:spcPts val="0"/>
                        </a:spcBef>
                        <a:spcAft>
                          <a:spcPts val="0"/>
                        </a:spcAft>
                        <a:buClr>
                          <a:schemeClr val="dk1"/>
                        </a:buClr>
                        <a:buSzPts val="1100"/>
                        <a:buFont typeface="Arial"/>
                        <a:buNone/>
                      </a:pPr>
                      <a:r>
                        <a:rPr lang="tr" sz="2000" dirty="0">
                          <a:solidFill>
                            <a:schemeClr val="tx1"/>
                          </a:solidFill>
                        </a:rPr>
                        <a:t>↑ Tip 1 Hata (</a:t>
                      </a:r>
                      <a:r>
                        <a:rPr lang="tr" sz="2000" dirty="0">
                          <a:solidFill>
                            <a:schemeClr val="tx1"/>
                          </a:solidFill>
                          <a:sym typeface="Calibri"/>
                        </a:rPr>
                        <a:t>α)</a:t>
                      </a:r>
                      <a:endParaRPr sz="2000" dirty="0">
                        <a:solidFill>
                          <a:schemeClr val="tx1"/>
                        </a:solidFill>
                      </a:endParaRPr>
                    </a:p>
                  </a:txBody>
                  <a:tcPr marL="121900" marR="121900" marT="121900" marB="121900" anchor="ctr"/>
                </a:tc>
                <a:tc vMerge="1">
                  <a:txBody>
                    <a:bodyPr/>
                    <a:lstStyle/>
                    <a:p>
                      <a:endParaRPr lang="tr-TR"/>
                    </a:p>
                  </a:txBody>
                  <a:tcPr/>
                </a:tc>
                <a:extLst>
                  <a:ext uri="{0D108BD9-81ED-4DB2-BD59-A6C34878D82A}">
                    <a16:rowId xmlns:a16="http://schemas.microsoft.com/office/drawing/2014/main" xmlns="" val="10002"/>
                  </a:ext>
                </a:extLst>
              </a:tr>
              <a:tr h="1005100">
                <a:tc>
                  <a:txBody>
                    <a:bodyPr/>
                    <a:lstStyle/>
                    <a:p>
                      <a:pPr marL="0" lvl="0" indent="0">
                        <a:spcBef>
                          <a:spcPts val="0"/>
                        </a:spcBef>
                        <a:spcAft>
                          <a:spcPts val="0"/>
                        </a:spcAft>
                        <a:buNone/>
                      </a:pPr>
                      <a:r>
                        <a:rPr lang="tr" sz="2000" dirty="0">
                          <a:solidFill>
                            <a:schemeClr val="tx1"/>
                          </a:solidFill>
                        </a:rPr>
                        <a:t>↑ Bulguların kesinliği (↓Standart sapma)</a:t>
                      </a:r>
                      <a:endParaRPr sz="2000" dirty="0">
                        <a:solidFill>
                          <a:schemeClr val="tx1"/>
                        </a:solidFill>
                      </a:endParaRPr>
                    </a:p>
                  </a:txBody>
                  <a:tcPr marL="121900" marR="121900" marT="121900" marB="121900" anchor="ctr"/>
                </a:tc>
                <a:tc vMerge="1">
                  <a:txBody>
                    <a:bodyPr/>
                    <a:lstStyle/>
                    <a:p>
                      <a:endParaRPr lang="tr-TR"/>
                    </a:p>
                  </a:txBody>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a:t>Power analizi tipleri</a:t>
            </a:r>
            <a:endParaRPr/>
          </a:p>
        </p:txBody>
      </p:sp>
      <p:sp>
        <p:nvSpPr>
          <p:cNvPr id="291" name="Google Shape;291;p49"/>
          <p:cNvSpPr txBox="1">
            <a:spLocks noGrp="1"/>
          </p:cNvSpPr>
          <p:nvPr>
            <p:ph type="body" idx="1"/>
          </p:nvPr>
        </p:nvSpPr>
        <p:spPr>
          <a:xfrm>
            <a:off x="655168" y="2089789"/>
            <a:ext cx="10881664" cy="4555200"/>
          </a:xfrm>
          <a:prstGeom prst="rect">
            <a:avLst/>
          </a:prstGeom>
        </p:spPr>
        <p:txBody>
          <a:bodyPr spcFirstLastPara="1" vert="horz" wrap="square" lIns="121900" tIns="121900" rIns="121900" bIns="121900" rtlCol="0" anchor="t" anchorCtr="0">
            <a:noAutofit/>
          </a:bodyPr>
          <a:lstStyle/>
          <a:p>
            <a:r>
              <a:rPr lang="tr" dirty="0">
                <a:solidFill>
                  <a:schemeClr val="tx1"/>
                </a:solidFill>
              </a:rPr>
              <a:t>Priori: </a:t>
            </a:r>
            <a:r>
              <a:rPr lang="tr" b="1" dirty="0">
                <a:solidFill>
                  <a:schemeClr val="tx1"/>
                </a:solidFill>
              </a:rPr>
              <a:t>n hesaplanır</a:t>
            </a:r>
            <a:r>
              <a:rPr lang="tr" dirty="0">
                <a:solidFill>
                  <a:schemeClr val="tx1"/>
                </a:solidFill>
              </a:rPr>
              <a:t>- α, β ve effect size verilir</a:t>
            </a:r>
            <a:endParaRPr dirty="0">
              <a:solidFill>
                <a:schemeClr val="tx1"/>
              </a:solidFill>
            </a:endParaRPr>
          </a:p>
          <a:p>
            <a:pPr>
              <a:spcBef>
                <a:spcPts val="2133"/>
              </a:spcBef>
            </a:pPr>
            <a:r>
              <a:rPr lang="tr" dirty="0">
                <a:solidFill>
                  <a:schemeClr val="tx1"/>
                </a:solidFill>
              </a:rPr>
              <a:t>Compromise: </a:t>
            </a:r>
            <a:r>
              <a:rPr lang="tr" b="1" dirty="0">
                <a:solidFill>
                  <a:schemeClr val="tx1"/>
                </a:solidFill>
              </a:rPr>
              <a:t>α ve β hesaplanır</a:t>
            </a:r>
            <a:r>
              <a:rPr lang="tr" dirty="0">
                <a:solidFill>
                  <a:schemeClr val="tx1"/>
                </a:solidFill>
              </a:rPr>
              <a:t>-β /α, n, effect size verilir</a:t>
            </a:r>
            <a:endParaRPr dirty="0">
              <a:solidFill>
                <a:schemeClr val="tx1"/>
              </a:solidFill>
            </a:endParaRPr>
          </a:p>
          <a:p>
            <a:pPr>
              <a:spcBef>
                <a:spcPts val="2133"/>
              </a:spcBef>
            </a:pPr>
            <a:r>
              <a:rPr lang="tr" dirty="0">
                <a:solidFill>
                  <a:schemeClr val="tx1"/>
                </a:solidFill>
              </a:rPr>
              <a:t>Criterion: </a:t>
            </a:r>
            <a:r>
              <a:rPr lang="tr" b="1" dirty="0">
                <a:solidFill>
                  <a:schemeClr val="tx1"/>
                </a:solidFill>
              </a:rPr>
              <a:t>α hesaplanır</a:t>
            </a:r>
            <a:r>
              <a:rPr lang="tr" dirty="0">
                <a:solidFill>
                  <a:schemeClr val="tx1"/>
                </a:solidFill>
              </a:rPr>
              <a:t>- Power, effect size, n verilir</a:t>
            </a:r>
            <a:endParaRPr dirty="0">
              <a:solidFill>
                <a:schemeClr val="tx1"/>
              </a:solidFill>
            </a:endParaRPr>
          </a:p>
          <a:p>
            <a:pPr>
              <a:spcBef>
                <a:spcPts val="2133"/>
              </a:spcBef>
            </a:pPr>
            <a:r>
              <a:rPr lang="tr" dirty="0">
                <a:solidFill>
                  <a:schemeClr val="tx1"/>
                </a:solidFill>
              </a:rPr>
              <a:t>Post hoc: </a:t>
            </a:r>
            <a:r>
              <a:rPr lang="tr" b="1" dirty="0">
                <a:solidFill>
                  <a:schemeClr val="tx1"/>
                </a:solidFill>
              </a:rPr>
              <a:t>Power hesaplanır</a:t>
            </a:r>
            <a:r>
              <a:rPr lang="tr" dirty="0">
                <a:solidFill>
                  <a:schemeClr val="tx1"/>
                </a:solidFill>
              </a:rPr>
              <a:t>-α, n ve effect size verilir</a:t>
            </a:r>
            <a:endParaRPr dirty="0">
              <a:solidFill>
                <a:schemeClr val="tx1"/>
              </a:solidFill>
            </a:endParaRPr>
          </a:p>
          <a:p>
            <a:pPr>
              <a:spcBef>
                <a:spcPts val="2133"/>
              </a:spcBef>
            </a:pPr>
            <a:r>
              <a:rPr lang="tr" dirty="0">
                <a:solidFill>
                  <a:schemeClr val="tx1"/>
                </a:solidFill>
              </a:rPr>
              <a:t>Sensitivity: </a:t>
            </a:r>
            <a:r>
              <a:rPr lang="tr" b="1" dirty="0">
                <a:solidFill>
                  <a:schemeClr val="tx1"/>
                </a:solidFill>
              </a:rPr>
              <a:t>Effect size hesaplanır</a:t>
            </a:r>
            <a:r>
              <a:rPr lang="tr" dirty="0">
                <a:solidFill>
                  <a:schemeClr val="tx1"/>
                </a:solidFill>
              </a:rPr>
              <a:t>-α, power ve n verilir</a:t>
            </a:r>
            <a:endParaRPr sz="1600" dirty="0">
              <a:solidFill>
                <a:schemeClr val="tx1"/>
              </a:solidFill>
              <a:latin typeface="Times New Roman"/>
              <a:ea typeface="Times New Roman"/>
              <a:cs typeface="Times New Roman"/>
              <a:sym typeface="Times New Roman"/>
            </a:endParaRPr>
          </a:p>
          <a:p>
            <a:pPr marL="0" indent="0">
              <a:spcBef>
                <a:spcPts val="2133"/>
              </a:spcBef>
              <a:buClr>
                <a:schemeClr val="dk1"/>
              </a:buClr>
              <a:buSzPts val="1100"/>
              <a:buNone/>
            </a:pPr>
            <a:endParaRPr sz="1600" dirty="0">
              <a:solidFill>
                <a:schemeClr val="tx1"/>
              </a:solidFill>
            </a:endParaRPr>
          </a:p>
          <a:p>
            <a:pPr marL="0" indent="0">
              <a:spcBef>
                <a:spcPts val="2133"/>
              </a:spcBef>
              <a:spcAft>
                <a:spcPts val="2133"/>
              </a:spcAft>
              <a:buNone/>
            </a:pP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37</a:t>
            </a:fld>
            <a:endParaRPr lang="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22"/>
        <p:cNvGrpSpPr/>
        <p:nvPr/>
      </p:nvGrpSpPr>
      <p:grpSpPr>
        <a:xfrm>
          <a:off x="0" y="0"/>
          <a:ext cx="0" cy="0"/>
          <a:chOff x="0" y="0"/>
          <a:chExt cx="0" cy="0"/>
        </a:xfrm>
      </p:grpSpPr>
      <p:sp>
        <p:nvSpPr>
          <p:cNvPr id="423" name="Google Shape;423;p7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a:t>Post hoc power: Neden mantıksız?</a:t>
            </a:r>
            <a:endParaRPr/>
          </a:p>
        </p:txBody>
      </p:sp>
      <p:sp>
        <p:nvSpPr>
          <p:cNvPr id="424" name="Google Shape;424;p70"/>
          <p:cNvSpPr txBox="1">
            <a:spLocks noGrp="1"/>
          </p:cNvSpPr>
          <p:nvPr>
            <p:ph type="body" idx="1"/>
          </p:nvPr>
        </p:nvSpPr>
        <p:spPr>
          <a:xfrm>
            <a:off x="875070" y="1536633"/>
            <a:ext cx="10569679" cy="5074000"/>
          </a:xfrm>
          <a:prstGeom prst="rect">
            <a:avLst/>
          </a:prstGeom>
        </p:spPr>
        <p:txBody>
          <a:bodyPr spcFirstLastPara="1" vert="horz" wrap="square" lIns="121900" tIns="121900" rIns="121900" bIns="121900" rtlCol="0" anchor="t" anchorCtr="0">
            <a:noAutofit/>
          </a:bodyPr>
          <a:lstStyle/>
          <a:p>
            <a:pPr marL="0" indent="0">
              <a:spcBef>
                <a:spcPts val="2133"/>
              </a:spcBef>
              <a:buNone/>
            </a:pPr>
            <a:r>
              <a:rPr lang="tr" dirty="0">
                <a:solidFill>
                  <a:schemeClr val="tx1"/>
                </a:solidFill>
              </a:rPr>
              <a:t>p=0.70 ve güç=0.10	vs	p=0.08 ve güç=0.70</a:t>
            </a:r>
          </a:p>
          <a:p>
            <a:pPr marL="0" indent="0">
              <a:spcBef>
                <a:spcPts val="2133"/>
              </a:spcBef>
              <a:buNone/>
            </a:pPr>
            <a:r>
              <a:rPr lang="tr-TR" dirty="0">
                <a:solidFill>
                  <a:schemeClr val="tx1"/>
                </a:solidFill>
              </a:rPr>
              <a:t>Esprisi nerede?</a:t>
            </a:r>
            <a:endParaRPr dirty="0">
              <a:solidFill>
                <a:schemeClr val="tx1"/>
              </a:solidFill>
            </a:endParaRPr>
          </a:p>
          <a:p>
            <a:pPr marL="0" indent="0">
              <a:spcBef>
                <a:spcPts val="2133"/>
              </a:spcBef>
              <a:buNone/>
            </a:pPr>
            <a:r>
              <a:rPr lang="tr" dirty="0">
                <a:solidFill>
                  <a:schemeClr val="tx1"/>
                </a:solidFill>
              </a:rPr>
              <a:t>Post-hoc power düşükse mevcut çalışma tasarımıyla elde edilen etkinin tespit edilemeyecek kadar küçük olduğunu gösterir. </a:t>
            </a:r>
            <a:endParaRPr lang="tr-TR" dirty="0">
              <a:solidFill>
                <a:schemeClr val="tx1"/>
              </a:solidFill>
            </a:endParaRPr>
          </a:p>
          <a:p>
            <a:pPr marL="0" indent="0">
              <a:spcBef>
                <a:spcPts val="2133"/>
              </a:spcBef>
              <a:buNone/>
            </a:pPr>
            <a:r>
              <a:rPr lang="tr-TR" dirty="0">
                <a:solidFill>
                  <a:schemeClr val="tx1"/>
                </a:solidFill>
              </a:rPr>
              <a:t>Anlamlı/anlamlı değil kalıbına kilitler.</a:t>
            </a:r>
          </a:p>
          <a:p>
            <a:pPr marL="0" indent="0">
              <a:spcBef>
                <a:spcPts val="2133"/>
              </a:spcBef>
              <a:buNone/>
            </a:pPr>
            <a:r>
              <a:rPr lang="tr" dirty="0">
                <a:solidFill>
                  <a:schemeClr val="tx1"/>
                </a:solidFill>
              </a:rPr>
              <a:t>Güven aralığı ve EB sunma, H0 desteğinde otopsi yapmaktan daha iyi bir stratejidir.</a:t>
            </a: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38</a:t>
            </a:fld>
            <a:endParaRPr lang="t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a:t>Nerede yapacağız? Kim yapacak?</a:t>
            </a:r>
            <a:endParaRPr/>
          </a:p>
        </p:txBody>
      </p:sp>
      <p:sp>
        <p:nvSpPr>
          <p:cNvPr id="443" name="Google Shape;443;p73"/>
          <p:cNvSpPr txBox="1">
            <a:spLocks noGrp="1"/>
          </p:cNvSpPr>
          <p:nvPr>
            <p:ph type="body" idx="1"/>
          </p:nvPr>
        </p:nvSpPr>
        <p:spPr>
          <a:xfrm>
            <a:off x="757084" y="1830144"/>
            <a:ext cx="11019316" cy="4555200"/>
          </a:xfrm>
          <a:prstGeom prst="rect">
            <a:avLst/>
          </a:prstGeom>
        </p:spPr>
        <p:txBody>
          <a:bodyPr spcFirstLastPara="1" vert="horz" wrap="square" lIns="121900" tIns="121900" rIns="121900" bIns="121900" rtlCol="0" anchor="t" anchorCtr="0">
            <a:noAutofit/>
          </a:bodyPr>
          <a:lstStyle/>
          <a:p>
            <a:pPr>
              <a:lnSpc>
                <a:spcPct val="150000"/>
              </a:lnSpc>
            </a:pPr>
            <a:r>
              <a:rPr lang="tr" dirty="0">
                <a:solidFill>
                  <a:schemeClr val="tx1"/>
                </a:solidFill>
              </a:rPr>
              <a:t>G*Power: Ücretsiz</a:t>
            </a:r>
          </a:p>
          <a:p>
            <a:pPr>
              <a:lnSpc>
                <a:spcPct val="150000"/>
              </a:lnSpc>
            </a:pPr>
            <a:r>
              <a:rPr lang="tr" dirty="0">
                <a:solidFill>
                  <a:schemeClr val="tx1"/>
                </a:solidFill>
              </a:rPr>
              <a:t>PASS: Ücretli fakat oldukça kapsamlı</a:t>
            </a:r>
          </a:p>
          <a:p>
            <a:pPr>
              <a:lnSpc>
                <a:spcPct val="150000"/>
              </a:lnSpc>
            </a:pPr>
            <a:r>
              <a:rPr lang="tr" dirty="0">
                <a:solidFill>
                  <a:schemeClr val="tx1"/>
                </a:solidFill>
              </a:rPr>
              <a:t>EB için çevirim içi hesaplayıcılar veya formüller</a:t>
            </a:r>
          </a:p>
          <a:p>
            <a:pPr>
              <a:lnSpc>
                <a:spcPct val="150000"/>
              </a:lnSpc>
            </a:pPr>
            <a:r>
              <a:rPr lang="tr" dirty="0">
                <a:solidFill>
                  <a:schemeClr val="tx1"/>
                </a:solidFill>
              </a:rPr>
              <a:t>t testi, iki oran testi ve korelasyon nispeten kolaydır.</a:t>
            </a:r>
          </a:p>
          <a:p>
            <a:pPr>
              <a:lnSpc>
                <a:spcPct val="150000"/>
              </a:lnSpc>
            </a:pPr>
            <a:r>
              <a:rPr lang="tr" dirty="0">
                <a:solidFill>
                  <a:schemeClr val="tx1"/>
                </a:solidFill>
              </a:rPr>
              <a:t>Diğer testler istatistik alt yapısı gerektirebilir. (Ör: Regresyon modelleri)</a:t>
            </a: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39</a:t>
            </a:fld>
            <a:endParaRPr lang="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F6E1D2-6F14-450C-ABAC-3BDCF83EA56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6623027-A127-4F3C-B1B6-691A0C7E9846}"/>
              </a:ext>
            </a:extLst>
          </p:cNvPr>
          <p:cNvSpPr>
            <a:spLocks noGrp="1"/>
          </p:cNvSpPr>
          <p:nvPr>
            <p:ph idx="1"/>
          </p:nvPr>
        </p:nvSpPr>
        <p:spPr/>
        <p:txBody>
          <a:bodyPr/>
          <a:lstStyle/>
          <a:p>
            <a:endParaRPr lang="tr-TR" dirty="0"/>
          </a:p>
        </p:txBody>
      </p:sp>
      <p:pic>
        <p:nvPicPr>
          <p:cNvPr id="7" name="Resim 6">
            <a:extLst>
              <a:ext uri="{FF2B5EF4-FFF2-40B4-BE49-F238E27FC236}">
                <a16:creationId xmlns:a16="http://schemas.microsoft.com/office/drawing/2014/main" xmlns="" id="{461D5625-8464-4DBC-979C-45DC5E628906}"/>
              </a:ext>
            </a:extLst>
          </p:cNvPr>
          <p:cNvPicPr>
            <a:picLocks noChangeAspect="1"/>
          </p:cNvPicPr>
          <p:nvPr/>
        </p:nvPicPr>
        <p:blipFill>
          <a:blip r:embed="rId2"/>
          <a:stretch>
            <a:fillRect/>
          </a:stretch>
        </p:blipFill>
        <p:spPr>
          <a:xfrm>
            <a:off x="2942565" y="105444"/>
            <a:ext cx="5670857" cy="3774651"/>
          </a:xfrm>
          <a:prstGeom prst="rect">
            <a:avLst/>
          </a:prstGeom>
        </p:spPr>
      </p:pic>
      <p:pic>
        <p:nvPicPr>
          <p:cNvPr id="9" name="Resim 8">
            <a:extLst>
              <a:ext uri="{FF2B5EF4-FFF2-40B4-BE49-F238E27FC236}">
                <a16:creationId xmlns:a16="http://schemas.microsoft.com/office/drawing/2014/main" xmlns="" id="{BDFC2976-87D7-474A-9BBD-E77477C3E493}"/>
              </a:ext>
            </a:extLst>
          </p:cNvPr>
          <p:cNvPicPr>
            <a:picLocks noChangeAspect="1"/>
          </p:cNvPicPr>
          <p:nvPr/>
        </p:nvPicPr>
        <p:blipFill rotWithShape="1">
          <a:blip r:embed="rId3"/>
          <a:srcRect l="43519" t="33415" r="30556" b="5324"/>
          <a:stretch/>
        </p:blipFill>
        <p:spPr>
          <a:xfrm>
            <a:off x="5665104" y="3861010"/>
            <a:ext cx="2229371" cy="2963123"/>
          </a:xfrm>
          <a:prstGeom prst="rect">
            <a:avLst/>
          </a:prstGeom>
        </p:spPr>
      </p:pic>
      <p:sp>
        <p:nvSpPr>
          <p:cNvPr id="10" name="Metin kutusu 9">
            <a:extLst>
              <a:ext uri="{FF2B5EF4-FFF2-40B4-BE49-F238E27FC236}">
                <a16:creationId xmlns:a16="http://schemas.microsoft.com/office/drawing/2014/main" xmlns="" id="{6724F278-12A4-4B3F-B215-346A013F260F}"/>
              </a:ext>
            </a:extLst>
          </p:cNvPr>
          <p:cNvSpPr txBox="1"/>
          <p:nvPr/>
        </p:nvSpPr>
        <p:spPr>
          <a:xfrm>
            <a:off x="1185333" y="4659197"/>
            <a:ext cx="3296356" cy="369332"/>
          </a:xfrm>
          <a:prstGeom prst="rect">
            <a:avLst/>
          </a:prstGeom>
          <a:noFill/>
        </p:spPr>
        <p:txBody>
          <a:bodyPr wrap="square" rtlCol="0">
            <a:spAutoFit/>
          </a:bodyPr>
          <a:lstStyle/>
          <a:p>
            <a:r>
              <a:rPr lang="tr-TR" dirty="0"/>
              <a:t>https://www.goodreports.org/</a:t>
            </a:r>
          </a:p>
        </p:txBody>
      </p:sp>
      <p:sp>
        <p:nvSpPr>
          <p:cNvPr id="11" name="Alt Bilgi Yer Tutucusu 10">
            <a:extLst>
              <a:ext uri="{FF2B5EF4-FFF2-40B4-BE49-F238E27FC236}">
                <a16:creationId xmlns:a16="http://schemas.microsoft.com/office/drawing/2014/main" xmlns="" id="{1495D184-D0FD-4166-B0AD-36F3EFFEDE04}"/>
              </a:ext>
            </a:extLst>
          </p:cNvPr>
          <p:cNvSpPr>
            <a:spLocks noGrp="1"/>
          </p:cNvSpPr>
          <p:nvPr>
            <p:ph type="ftr" sz="quarter" idx="11"/>
          </p:nvPr>
        </p:nvSpPr>
        <p:spPr>
          <a:xfrm>
            <a:off x="2246435" y="6387431"/>
            <a:ext cx="4114800" cy="365125"/>
          </a:xfrm>
        </p:spPr>
        <p:txBody>
          <a:bodyPr/>
          <a:lstStyle/>
          <a:p>
            <a:r>
              <a:rPr lang="en-US" dirty="0"/>
              <a:t>Dr. Deniz Özel | AKİDUAM</a:t>
            </a:r>
          </a:p>
        </p:txBody>
      </p:sp>
      <p:sp>
        <p:nvSpPr>
          <p:cNvPr id="12" name="Slayt Numarası Yer Tutucusu 11">
            <a:extLst>
              <a:ext uri="{FF2B5EF4-FFF2-40B4-BE49-F238E27FC236}">
                <a16:creationId xmlns:a16="http://schemas.microsoft.com/office/drawing/2014/main" xmlns="" id="{99E81DFF-7A9D-4900-BC69-2DBDB7C9A51E}"/>
              </a:ext>
            </a:extLst>
          </p:cNvPr>
          <p:cNvSpPr>
            <a:spLocks noGrp="1"/>
          </p:cNvSpPr>
          <p:nvPr>
            <p:ph type="sldNum" sz="quarter" idx="12"/>
          </p:nvPr>
        </p:nvSpPr>
        <p:spPr/>
        <p:txBody>
          <a:bodyPr/>
          <a:lstStyle/>
          <a:p>
            <a:fld id="{73B850FF-6169-4056-8077-06FFA93A5366}" type="slidenum">
              <a:rPr lang="en-US" smtClean="0"/>
              <a:t>4</a:t>
            </a:fld>
            <a:endParaRPr lang="en-US"/>
          </a:p>
        </p:txBody>
      </p:sp>
    </p:spTree>
    <p:extLst>
      <p:ext uri="{BB962C8B-B14F-4D97-AF65-F5344CB8AC3E}">
        <p14:creationId xmlns:p14="http://schemas.microsoft.com/office/powerpoint/2010/main" val="133196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6"/>
          <p:cNvSpPr txBox="1">
            <a:spLocks noGrp="1"/>
          </p:cNvSpPr>
          <p:nvPr>
            <p:ph type="title"/>
          </p:nvPr>
        </p:nvSpPr>
        <p:spPr/>
        <p:txBody>
          <a:bodyPr>
            <a:normAutofit fontScale="90000"/>
          </a:bodyPr>
          <a:lstStyle/>
          <a:p>
            <a:pPr lvl="0"/>
            <a:r>
              <a:rPr lang="tr-TR"/>
              <a:t>GÜCÜ NASIL ARTIRABİLİRİM?</a:t>
            </a:r>
          </a:p>
          <a:p>
            <a:pPr lvl="0"/>
            <a:endParaRPr lang="tr-TR"/>
          </a:p>
        </p:txBody>
      </p:sp>
      <p:sp>
        <p:nvSpPr>
          <p:cNvPr id="463" name="Google Shape;463;p76"/>
          <p:cNvSpPr txBox="1">
            <a:spLocks noGrp="1"/>
          </p:cNvSpPr>
          <p:nvPr>
            <p:ph type="body" idx="1"/>
          </p:nvPr>
        </p:nvSpPr>
        <p:spPr>
          <a:xfrm>
            <a:off x="873457" y="1536633"/>
            <a:ext cx="10902943" cy="4555200"/>
          </a:xfrm>
        </p:spPr>
        <p:txBody>
          <a:bodyPr/>
          <a:lstStyle/>
          <a:p>
            <a:pPr lvl="0">
              <a:lnSpc>
                <a:spcPct val="150000"/>
              </a:lnSpc>
            </a:pPr>
            <a:r>
              <a:rPr lang="tr-TR" sz="3600" dirty="0">
                <a:solidFill>
                  <a:schemeClr val="tx1"/>
                </a:solidFill>
              </a:rPr>
              <a:t>Örneklemi artır.</a:t>
            </a:r>
          </a:p>
          <a:p>
            <a:pPr lvl="0">
              <a:lnSpc>
                <a:spcPct val="150000"/>
              </a:lnSpc>
            </a:pPr>
            <a:r>
              <a:rPr lang="tr-TR" sz="3600" dirty="0">
                <a:solidFill>
                  <a:schemeClr val="tx1"/>
                </a:solidFill>
              </a:rPr>
              <a:t>Etki büyüklüğü yüksek hipotez kur (fark/ilişki yüksek olsun)</a:t>
            </a:r>
          </a:p>
          <a:p>
            <a:pPr>
              <a:lnSpc>
                <a:spcPct val="150000"/>
              </a:lnSpc>
            </a:pPr>
            <a:r>
              <a:rPr lang="tr-TR" sz="3600" dirty="0">
                <a:solidFill>
                  <a:schemeClr val="tx1"/>
                </a:solidFill>
              </a:rPr>
              <a:t>Alfayı artır.</a:t>
            </a:r>
          </a:p>
          <a:p>
            <a:pPr marL="152396" indent="0">
              <a:lnSpc>
                <a:spcPct val="150000"/>
              </a:lnSpc>
              <a:buNone/>
            </a:pPr>
            <a:endParaRPr lang="tr-TR" dirty="0">
              <a:solidFill>
                <a:schemeClr val="tx1"/>
              </a:solidFill>
            </a:endParaRPr>
          </a:p>
        </p:txBody>
      </p:sp>
      <p:sp>
        <p:nvSpPr>
          <p:cNvPr id="2" name="Slayt Numarası Yer Tutucusu 1"/>
          <p:cNvSpPr>
            <a:spLocks noGrp="1"/>
          </p:cNvSpPr>
          <p:nvPr>
            <p:ph type="sldNum" idx="12"/>
          </p:nvPr>
        </p:nvSpPr>
        <p:spPr/>
        <p:txBody>
          <a:bodyPr/>
          <a:lstStyle/>
          <a:p>
            <a:pPr lvl="0"/>
            <a:fld id="{00000000-1234-1234-1234-123412341234}" type="slidenum">
              <a:rPr lang="tr" smtClean="0"/>
              <a:pPr lvl="0"/>
              <a:t>40</a:t>
            </a:fld>
            <a:endParaRPr lang="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0424E9-40A9-4BD6-AAFB-94D97C651893}"/>
              </a:ext>
            </a:extLst>
          </p:cNvPr>
          <p:cNvSpPr>
            <a:spLocks noGrp="1"/>
          </p:cNvSpPr>
          <p:nvPr>
            <p:ph type="title"/>
          </p:nvPr>
        </p:nvSpPr>
        <p:spPr/>
        <p:txBody>
          <a:bodyPr>
            <a:normAutofit fontScale="90000"/>
          </a:bodyPr>
          <a:lstStyle/>
          <a:p>
            <a:endParaRPr lang="tr-TR"/>
          </a:p>
        </p:txBody>
      </p:sp>
      <p:sp>
        <p:nvSpPr>
          <p:cNvPr id="3" name="Metin Yer Tutucusu 2">
            <a:extLst>
              <a:ext uri="{FF2B5EF4-FFF2-40B4-BE49-F238E27FC236}">
                <a16:creationId xmlns:a16="http://schemas.microsoft.com/office/drawing/2014/main" xmlns="" id="{19510250-5497-4AA2-ACCF-FB0061A96752}"/>
              </a:ext>
            </a:extLst>
          </p:cNvPr>
          <p:cNvSpPr>
            <a:spLocks noGrp="1"/>
          </p:cNvSpPr>
          <p:nvPr>
            <p:ph type="body" idx="1"/>
          </p:nvPr>
        </p:nvSpPr>
        <p:spPr>
          <a:xfrm>
            <a:off x="415600" y="1536632"/>
            <a:ext cx="11360800" cy="5010923"/>
          </a:xfrm>
        </p:spPr>
        <p:txBody>
          <a:bodyPr>
            <a:normAutofit fontScale="85000" lnSpcReduction="10000"/>
          </a:bodyPr>
          <a:lstStyle/>
          <a:p>
            <a:pPr marL="152396" indent="0">
              <a:buNone/>
            </a:pPr>
            <a:r>
              <a:rPr lang="tr-TR" sz="2100" dirty="0">
                <a:solidFill>
                  <a:schemeClr val="tx1"/>
                </a:solidFill>
                <a:effectLst/>
                <a:ea typeface="Calibri" panose="020F0502020204030204" pitchFamily="34" charset="0"/>
              </a:rPr>
              <a:t>İki grupta </a:t>
            </a:r>
            <a:r>
              <a:rPr lang="tr-TR" sz="2100" b="1" dirty="0">
                <a:solidFill>
                  <a:schemeClr val="tx1"/>
                </a:solidFill>
                <a:effectLst/>
                <a:ea typeface="Calibri" panose="020F0502020204030204" pitchFamily="34" charset="0"/>
              </a:rPr>
              <a:t>en az %25 </a:t>
            </a:r>
            <a:r>
              <a:rPr lang="tr-TR" sz="2100" dirty="0">
                <a:solidFill>
                  <a:schemeClr val="tx1"/>
                </a:solidFill>
                <a:effectLst/>
                <a:ea typeface="Calibri" panose="020F0502020204030204" pitchFamily="34" charset="0"/>
              </a:rPr>
              <a:t>oranında bir farkın klinik olarak anlamlı bulunacağı öngörüldüğünde (%90 ile %65), %80 güç ve 0,05 hata payı ile çalışmaya dahil edilmesi gereken minimum örneklem sayısı her grup için 43 olarak hesaplanmıştır. </a:t>
            </a:r>
            <a:r>
              <a:rPr lang="tr-TR" sz="1600" dirty="0">
                <a:solidFill>
                  <a:schemeClr val="tx1"/>
                </a:solidFill>
                <a:effectLst/>
                <a:ea typeface="Calibri" panose="020F0502020204030204" pitchFamily="34" charset="0"/>
              </a:rPr>
              <a:t>(</a:t>
            </a:r>
            <a:r>
              <a:rPr lang="tr-TR" sz="1600" dirty="0" err="1">
                <a:solidFill>
                  <a:schemeClr val="tx1"/>
                </a:solidFill>
                <a:effectLst/>
                <a:ea typeface="Calibri" panose="020F0502020204030204" pitchFamily="34" charset="0"/>
              </a:rPr>
              <a:t>GPower</a:t>
            </a:r>
            <a:r>
              <a:rPr lang="tr-TR" sz="1600" dirty="0">
                <a:solidFill>
                  <a:schemeClr val="tx1"/>
                </a:solidFill>
                <a:effectLst/>
                <a:ea typeface="Calibri" panose="020F0502020204030204" pitchFamily="34" charset="0"/>
              </a:rPr>
              <a:t> İçin Referans: Faul, F., </a:t>
            </a:r>
            <a:r>
              <a:rPr lang="tr-TR" sz="1600" dirty="0" err="1">
                <a:solidFill>
                  <a:schemeClr val="tx1"/>
                </a:solidFill>
                <a:effectLst/>
                <a:ea typeface="Calibri" panose="020F0502020204030204" pitchFamily="34" charset="0"/>
              </a:rPr>
              <a:t>Erdfelder</a:t>
            </a:r>
            <a:r>
              <a:rPr lang="tr-TR" sz="1600" dirty="0">
                <a:solidFill>
                  <a:schemeClr val="tx1"/>
                </a:solidFill>
                <a:effectLst/>
                <a:ea typeface="Calibri" panose="020F0502020204030204" pitchFamily="34" charset="0"/>
              </a:rPr>
              <a:t>, E., </a:t>
            </a:r>
            <a:r>
              <a:rPr lang="tr-TR" sz="1600" dirty="0" err="1">
                <a:solidFill>
                  <a:schemeClr val="tx1"/>
                </a:solidFill>
                <a:effectLst/>
                <a:ea typeface="Calibri" panose="020F0502020204030204" pitchFamily="34" charset="0"/>
              </a:rPr>
              <a:t>Lang</a:t>
            </a:r>
            <a:r>
              <a:rPr lang="tr-TR" sz="1600" dirty="0">
                <a:solidFill>
                  <a:schemeClr val="tx1"/>
                </a:solidFill>
                <a:effectLst/>
                <a:ea typeface="Calibri" panose="020F0502020204030204" pitchFamily="34" charset="0"/>
              </a:rPr>
              <a:t>, A.-G., &amp; </a:t>
            </a:r>
            <a:r>
              <a:rPr lang="tr-TR" sz="1600" dirty="0" err="1">
                <a:solidFill>
                  <a:schemeClr val="tx1"/>
                </a:solidFill>
                <a:effectLst/>
                <a:ea typeface="Calibri" panose="020F0502020204030204" pitchFamily="34" charset="0"/>
              </a:rPr>
              <a:t>Buchner</a:t>
            </a:r>
            <a:r>
              <a:rPr lang="tr-TR" sz="1600" dirty="0">
                <a:solidFill>
                  <a:schemeClr val="tx1"/>
                </a:solidFill>
                <a:effectLst/>
                <a:ea typeface="Calibri" panose="020F0502020204030204" pitchFamily="34" charset="0"/>
              </a:rPr>
              <a:t>, A. (2007). G*</a:t>
            </a:r>
            <a:r>
              <a:rPr lang="tr-TR" sz="1600" dirty="0" err="1">
                <a:solidFill>
                  <a:schemeClr val="tx1"/>
                </a:solidFill>
                <a:effectLst/>
                <a:ea typeface="Calibri" panose="020F0502020204030204" pitchFamily="34" charset="0"/>
              </a:rPr>
              <a:t>Power</a:t>
            </a:r>
            <a:r>
              <a:rPr lang="tr-TR" sz="1600" dirty="0">
                <a:solidFill>
                  <a:schemeClr val="tx1"/>
                </a:solidFill>
                <a:effectLst/>
                <a:ea typeface="Calibri" panose="020F0502020204030204" pitchFamily="34" charset="0"/>
              </a:rPr>
              <a:t> 3: A </a:t>
            </a:r>
            <a:r>
              <a:rPr lang="tr-TR" sz="1600" dirty="0" err="1">
                <a:solidFill>
                  <a:schemeClr val="tx1"/>
                </a:solidFill>
                <a:effectLst/>
                <a:ea typeface="Calibri" panose="020F0502020204030204" pitchFamily="34" charset="0"/>
              </a:rPr>
              <a:t>flexible</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statistical</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power</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analysis</a:t>
            </a:r>
            <a:r>
              <a:rPr lang="tr-TR" sz="1600" dirty="0">
                <a:solidFill>
                  <a:schemeClr val="tx1"/>
                </a:solidFill>
                <a:effectLst/>
                <a:ea typeface="Calibri" panose="020F0502020204030204" pitchFamily="34" charset="0"/>
              </a:rPr>
              <a:t> program </a:t>
            </a:r>
            <a:r>
              <a:rPr lang="tr-TR" sz="1600" dirty="0" err="1">
                <a:solidFill>
                  <a:schemeClr val="tx1"/>
                </a:solidFill>
                <a:effectLst/>
                <a:ea typeface="Calibri" panose="020F0502020204030204" pitchFamily="34" charset="0"/>
              </a:rPr>
              <a:t>for</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the</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social</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behavioral</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and</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biomedical</a:t>
            </a:r>
            <a:r>
              <a:rPr lang="tr-TR" sz="1600" dirty="0">
                <a:solidFill>
                  <a:schemeClr val="tx1"/>
                </a:solidFill>
                <a:effectLst/>
                <a:ea typeface="Calibri" panose="020F0502020204030204" pitchFamily="34" charset="0"/>
              </a:rPr>
              <a:t> </a:t>
            </a:r>
            <a:r>
              <a:rPr lang="tr-TR" sz="1600" dirty="0" err="1">
                <a:solidFill>
                  <a:schemeClr val="tx1"/>
                </a:solidFill>
                <a:effectLst/>
                <a:ea typeface="Calibri" panose="020F0502020204030204" pitchFamily="34" charset="0"/>
              </a:rPr>
              <a:t>sciences</a:t>
            </a:r>
            <a:r>
              <a:rPr lang="tr-TR" sz="1600" dirty="0">
                <a:solidFill>
                  <a:schemeClr val="tx1"/>
                </a:solidFill>
                <a:effectLst/>
                <a:ea typeface="Calibri" panose="020F0502020204030204" pitchFamily="34" charset="0"/>
              </a:rPr>
              <a:t>. </a:t>
            </a:r>
            <a:r>
              <a:rPr lang="tr-TR" sz="1600" i="1" dirty="0" err="1">
                <a:solidFill>
                  <a:schemeClr val="tx1"/>
                </a:solidFill>
                <a:effectLst/>
                <a:ea typeface="Calibri" panose="020F0502020204030204" pitchFamily="34" charset="0"/>
              </a:rPr>
              <a:t>Behavior</a:t>
            </a:r>
            <a:r>
              <a:rPr lang="tr-TR" sz="1600" i="1" dirty="0">
                <a:solidFill>
                  <a:schemeClr val="tx1"/>
                </a:solidFill>
                <a:effectLst/>
                <a:ea typeface="Calibri" panose="020F0502020204030204" pitchFamily="34" charset="0"/>
              </a:rPr>
              <a:t> </a:t>
            </a:r>
            <a:r>
              <a:rPr lang="tr-TR" sz="1600" i="1" dirty="0" err="1">
                <a:solidFill>
                  <a:schemeClr val="tx1"/>
                </a:solidFill>
                <a:effectLst/>
                <a:ea typeface="Calibri" panose="020F0502020204030204" pitchFamily="34" charset="0"/>
              </a:rPr>
              <a:t>Research</a:t>
            </a:r>
            <a:r>
              <a:rPr lang="tr-TR" sz="1600" i="1" dirty="0">
                <a:solidFill>
                  <a:schemeClr val="tx1"/>
                </a:solidFill>
                <a:effectLst/>
                <a:ea typeface="Calibri" panose="020F0502020204030204" pitchFamily="34" charset="0"/>
              </a:rPr>
              <a:t> </a:t>
            </a:r>
            <a:r>
              <a:rPr lang="tr-TR" sz="1600" i="1" dirty="0" err="1">
                <a:solidFill>
                  <a:schemeClr val="tx1"/>
                </a:solidFill>
                <a:effectLst/>
                <a:ea typeface="Calibri" panose="020F0502020204030204" pitchFamily="34" charset="0"/>
              </a:rPr>
              <a:t>Methods</a:t>
            </a:r>
            <a:r>
              <a:rPr lang="tr-TR" sz="1600" dirty="0">
                <a:solidFill>
                  <a:schemeClr val="tx1"/>
                </a:solidFill>
                <a:effectLst/>
                <a:ea typeface="Calibri" panose="020F0502020204030204" pitchFamily="34" charset="0"/>
              </a:rPr>
              <a:t>, </a:t>
            </a:r>
            <a:r>
              <a:rPr lang="tr-TR" sz="1600" i="1" dirty="0">
                <a:solidFill>
                  <a:schemeClr val="tx1"/>
                </a:solidFill>
                <a:effectLst/>
                <a:ea typeface="Calibri" panose="020F0502020204030204" pitchFamily="34" charset="0"/>
              </a:rPr>
              <a:t>39</a:t>
            </a:r>
            <a:r>
              <a:rPr lang="tr-TR" sz="1600" dirty="0">
                <a:solidFill>
                  <a:schemeClr val="tx1"/>
                </a:solidFill>
                <a:effectLst/>
                <a:ea typeface="Calibri" panose="020F0502020204030204" pitchFamily="34" charset="0"/>
              </a:rPr>
              <a:t>, 175-191.)</a:t>
            </a:r>
          </a:p>
          <a:p>
            <a:pPr marL="152396" indent="0">
              <a:buNone/>
            </a:pP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FF"/>
                </a:solidFill>
                <a:effectLst/>
                <a:latin typeface="Lucida Sans Unicode" panose="020B0602030504020204" pitchFamily="34" charset="0"/>
                <a:ea typeface="Calibri" panose="020F0502020204030204" pitchFamily="34" charset="0"/>
              </a:rPr>
              <a:t>3]</a:t>
            </a:r>
            <a:r>
              <a:rPr lang="tr-TR" sz="1800" i="1" dirty="0">
                <a:solidFill>
                  <a:srgbClr val="0000FF"/>
                </a:solidFill>
                <a:effectLst/>
                <a:latin typeface="Lucida Sans Unicode" panose="020B0602030504020204" pitchFamily="34" charset="0"/>
                <a:ea typeface="Calibri" panose="020F0502020204030204" pitchFamily="34" charset="0"/>
              </a:rPr>
              <a:t> -- </a:t>
            </a:r>
            <a:r>
              <a:rPr lang="tr-TR" sz="1800" i="1" dirty="0" err="1">
                <a:solidFill>
                  <a:srgbClr val="0000FF"/>
                </a:solidFill>
                <a:effectLst/>
                <a:latin typeface="Lucida Sans Unicode" panose="020B0602030504020204" pitchFamily="34" charset="0"/>
                <a:ea typeface="Calibri" panose="020F0502020204030204" pitchFamily="34" charset="0"/>
              </a:rPr>
              <a:t>Thursday</a:t>
            </a:r>
            <a:r>
              <a:rPr lang="tr-TR" sz="1800" i="1" dirty="0">
                <a:solidFill>
                  <a:srgbClr val="0000FF"/>
                </a:solidFill>
                <a:effectLst/>
                <a:latin typeface="Lucida Sans Unicode" panose="020B0602030504020204" pitchFamily="34" charset="0"/>
                <a:ea typeface="Calibri" panose="020F0502020204030204" pitchFamily="34" charset="0"/>
              </a:rPr>
              <a:t>, </a:t>
            </a:r>
            <a:r>
              <a:rPr lang="tr-TR" sz="1800" i="1" dirty="0" err="1">
                <a:solidFill>
                  <a:srgbClr val="0000FF"/>
                </a:solidFill>
                <a:effectLst/>
                <a:latin typeface="Lucida Sans Unicode" panose="020B0602030504020204" pitchFamily="34" charset="0"/>
                <a:ea typeface="Calibri" panose="020F0502020204030204" pitchFamily="34" charset="0"/>
              </a:rPr>
              <a:t>September</a:t>
            </a:r>
            <a:r>
              <a:rPr lang="tr-TR" sz="1800" i="1" dirty="0">
                <a:solidFill>
                  <a:srgbClr val="0000FF"/>
                </a:solidFill>
                <a:effectLst/>
                <a:latin typeface="Lucida Sans Unicode" panose="020B0602030504020204" pitchFamily="34" charset="0"/>
                <a:ea typeface="Calibri" panose="020F0502020204030204" pitchFamily="34" charset="0"/>
              </a:rPr>
              <a:t> 03, 2020 -- 15:38:41</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a:solidFill>
                  <a:srgbClr val="000000"/>
                </a:solidFill>
                <a:effectLst/>
                <a:latin typeface="Lucida Sans Unicode" panose="020B0602030504020204" pitchFamily="34" charset="0"/>
                <a:ea typeface="Calibri" panose="020F0502020204030204" pitchFamily="34" charset="0"/>
              </a:rPr>
              <a:t>z </a:t>
            </a:r>
            <a:r>
              <a:rPr lang="tr-TR" sz="1800" b="1" dirty="0" err="1">
                <a:solidFill>
                  <a:srgbClr val="000000"/>
                </a:solidFill>
                <a:effectLst/>
                <a:latin typeface="Lucida Sans Unicode" panose="020B0602030504020204" pitchFamily="34" charset="0"/>
                <a:ea typeface="Calibri" panose="020F0502020204030204" pitchFamily="34" charset="0"/>
              </a:rPr>
              <a:t>tests</a:t>
            </a:r>
            <a:r>
              <a:rPr lang="tr-TR" sz="1800" b="1" dirty="0">
                <a:solidFill>
                  <a:srgbClr val="000000"/>
                </a:solidFill>
                <a:effectLst/>
                <a:latin typeface="Lucida Sans Unicode" panose="020B0602030504020204" pitchFamily="34" charset="0"/>
                <a:ea typeface="Calibri" panose="020F0502020204030204" pitchFamily="34" charset="0"/>
              </a:rPr>
              <a:t> - </a:t>
            </a:r>
            <a:r>
              <a:rPr lang="tr-TR" sz="1800" dirty="0" err="1">
                <a:solidFill>
                  <a:srgbClr val="000000"/>
                </a:solidFill>
                <a:effectLst/>
                <a:latin typeface="Lucida Sans Unicode" panose="020B0602030504020204" pitchFamily="34" charset="0"/>
                <a:ea typeface="Calibri" panose="020F0502020204030204" pitchFamily="34" charset="0"/>
              </a:rPr>
              <a:t>Proportions</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Difference</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between</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two</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independent</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proportions</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a:solidFill>
                  <a:srgbClr val="000000"/>
                </a:solidFill>
                <a:effectLst/>
                <a:latin typeface="Lucida Sans Unicode" panose="020B0602030504020204" pitchFamily="34" charset="0"/>
                <a:ea typeface="Calibri" panose="020F0502020204030204" pitchFamily="34" charset="0"/>
              </a:rPr>
              <a:t>Analysis:      </a:t>
            </a:r>
            <a:r>
              <a:rPr lang="tr-TR" sz="1800" dirty="0">
                <a:solidFill>
                  <a:srgbClr val="000000"/>
                </a:solidFill>
                <a:effectLst/>
                <a:latin typeface="Lucida Sans Unicode" panose="020B0602030504020204" pitchFamily="34" charset="0"/>
                <a:ea typeface="Calibri" panose="020F0502020204030204" pitchFamily="34" charset="0"/>
              </a:rPr>
              <a:t>A </a:t>
            </a:r>
            <a:r>
              <a:rPr lang="tr-TR" sz="1800" dirty="0" err="1">
                <a:solidFill>
                  <a:srgbClr val="000000"/>
                </a:solidFill>
                <a:effectLst/>
                <a:latin typeface="Lucida Sans Unicode" panose="020B0602030504020204" pitchFamily="34" charset="0"/>
                <a:ea typeface="Calibri" panose="020F0502020204030204" pitchFamily="34" charset="0"/>
              </a:rPr>
              <a:t>priori</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Compute</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required</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sample</a:t>
            </a:r>
            <a:r>
              <a:rPr lang="tr-TR" sz="1800" dirty="0">
                <a:solidFill>
                  <a:srgbClr val="000000"/>
                </a:solidFill>
                <a:effectLst/>
                <a:latin typeface="Lucida Sans Unicode" panose="020B0602030504020204" pitchFamily="34" charset="0"/>
                <a:ea typeface="Calibri" panose="020F0502020204030204" pitchFamily="34" charset="0"/>
              </a:rPr>
              <a:t> size </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err="1">
                <a:solidFill>
                  <a:srgbClr val="000000"/>
                </a:solidFill>
                <a:effectLst/>
                <a:latin typeface="Lucida Sans Unicode" panose="020B0602030504020204" pitchFamily="34" charset="0"/>
                <a:ea typeface="Calibri" panose="020F0502020204030204" pitchFamily="34" charset="0"/>
              </a:rPr>
              <a:t>Input</a:t>
            </a:r>
            <a:r>
              <a:rPr lang="tr-TR" sz="1800" b="1" dirty="0">
                <a:solidFill>
                  <a:srgbClr val="000000"/>
                </a:solidFill>
                <a:effectLst/>
                <a:latin typeface="Lucida Sans Unicode" panose="020B0602030504020204" pitchFamily="34" charset="0"/>
                <a:ea typeface="Calibri" panose="020F0502020204030204" pitchFamily="34" charset="0"/>
              </a:rPr>
              <a:t>:</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Tail</a:t>
            </a:r>
            <a:r>
              <a:rPr lang="tr-TR" sz="1800" dirty="0">
                <a:solidFill>
                  <a:srgbClr val="000000"/>
                </a:solidFill>
                <a:effectLst/>
                <a:latin typeface="Lucida Sans Unicode" panose="020B0602030504020204" pitchFamily="34" charset="0"/>
                <a:ea typeface="Calibri" panose="020F0502020204030204" pitchFamily="34" charset="0"/>
              </a:rPr>
              <a:t>(s)                                                 =   </a:t>
            </a:r>
            <a:r>
              <a:rPr lang="tr-TR" sz="1800" dirty="0" err="1">
                <a:solidFill>
                  <a:srgbClr val="000000"/>
                </a:solidFill>
                <a:effectLst/>
                <a:latin typeface="Lucida Sans Unicode" panose="020B0602030504020204" pitchFamily="34" charset="0"/>
                <a:ea typeface="Calibri" panose="020F0502020204030204" pitchFamily="34" charset="0"/>
              </a:rPr>
              <a:t>Two</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FF0000"/>
                </a:solidFill>
                <a:effectLst/>
                <a:latin typeface="Lucida Sans Unicode" panose="020B0602030504020204" pitchFamily="34" charset="0"/>
                <a:ea typeface="Calibri" panose="020F0502020204030204" pitchFamily="34" charset="0"/>
              </a:rPr>
              <a:t>                        </a:t>
            </a:r>
            <a:r>
              <a:rPr lang="tr-TR" sz="1800" dirty="0" err="1">
                <a:solidFill>
                  <a:srgbClr val="FF0000"/>
                </a:solidFill>
                <a:effectLst/>
                <a:latin typeface="Lucida Sans Unicode" panose="020B0602030504020204" pitchFamily="34" charset="0"/>
                <a:ea typeface="Calibri" panose="020F0502020204030204" pitchFamily="34" charset="0"/>
              </a:rPr>
              <a:t>Proportion</a:t>
            </a:r>
            <a:r>
              <a:rPr lang="tr-TR" sz="1800" dirty="0">
                <a:solidFill>
                  <a:srgbClr val="FF0000"/>
                </a:solidFill>
                <a:effectLst/>
                <a:latin typeface="Lucida Sans Unicode" panose="020B0602030504020204" pitchFamily="34" charset="0"/>
                <a:ea typeface="Calibri" panose="020F0502020204030204" pitchFamily="34" charset="0"/>
              </a:rPr>
              <a:t> p2                                   =   0.65</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FF0000"/>
                </a:solidFill>
                <a:effectLst/>
                <a:latin typeface="Lucida Sans Unicode" panose="020B0602030504020204" pitchFamily="34" charset="0"/>
                <a:ea typeface="Calibri" panose="020F0502020204030204" pitchFamily="34" charset="0"/>
              </a:rPr>
              <a:t>                        </a:t>
            </a:r>
            <a:r>
              <a:rPr lang="tr-TR" sz="1800" dirty="0" err="1">
                <a:solidFill>
                  <a:srgbClr val="FF0000"/>
                </a:solidFill>
                <a:effectLst/>
                <a:latin typeface="Lucida Sans Unicode" panose="020B0602030504020204" pitchFamily="34" charset="0"/>
                <a:ea typeface="Calibri" panose="020F0502020204030204" pitchFamily="34" charset="0"/>
              </a:rPr>
              <a:t>Proportion</a:t>
            </a:r>
            <a:r>
              <a:rPr lang="tr-TR" sz="1800" dirty="0">
                <a:solidFill>
                  <a:srgbClr val="FF0000"/>
                </a:solidFill>
                <a:effectLst/>
                <a:latin typeface="Lucida Sans Unicode" panose="020B0602030504020204" pitchFamily="34" charset="0"/>
                <a:ea typeface="Calibri" panose="020F0502020204030204" pitchFamily="34" charset="0"/>
              </a:rPr>
              <a:t> p1                                   =   0.90</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α </a:t>
            </a:r>
            <a:r>
              <a:rPr lang="tr-TR" sz="1800" dirty="0" err="1">
                <a:solidFill>
                  <a:srgbClr val="000000"/>
                </a:solidFill>
                <a:effectLst/>
                <a:latin typeface="Lucida Sans Unicode" panose="020B0602030504020204" pitchFamily="34" charset="0"/>
                <a:ea typeface="Calibri" panose="020F0502020204030204" pitchFamily="34" charset="0"/>
              </a:rPr>
              <a:t>err</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prob</a:t>
            </a:r>
            <a:r>
              <a:rPr lang="tr-TR" sz="1800" dirty="0">
                <a:solidFill>
                  <a:srgbClr val="000000"/>
                </a:solidFill>
                <a:effectLst/>
                <a:latin typeface="Lucida Sans Unicode" panose="020B0602030504020204" pitchFamily="34" charset="0"/>
                <a:ea typeface="Calibri" panose="020F0502020204030204" pitchFamily="34" charset="0"/>
              </a:rPr>
              <a:t>                                         =   0.05</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Power</a:t>
            </a:r>
            <a:r>
              <a:rPr lang="tr-TR" sz="1800" dirty="0">
                <a:solidFill>
                  <a:srgbClr val="000000"/>
                </a:solidFill>
                <a:effectLst/>
                <a:latin typeface="Lucida Sans Unicode" panose="020B0602030504020204" pitchFamily="34" charset="0"/>
                <a:ea typeface="Calibri" panose="020F0502020204030204" pitchFamily="34" charset="0"/>
              </a:rPr>
              <a:t> (1-β </a:t>
            </a:r>
            <a:r>
              <a:rPr lang="tr-TR" sz="1800" dirty="0" err="1">
                <a:solidFill>
                  <a:srgbClr val="000000"/>
                </a:solidFill>
                <a:effectLst/>
                <a:latin typeface="Lucida Sans Unicode" panose="020B0602030504020204" pitchFamily="34" charset="0"/>
                <a:ea typeface="Calibri" panose="020F0502020204030204" pitchFamily="34" charset="0"/>
              </a:rPr>
              <a:t>err</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prob</a:t>
            </a:r>
            <a:r>
              <a:rPr lang="tr-TR" sz="1800" dirty="0">
                <a:solidFill>
                  <a:srgbClr val="000000"/>
                </a:solidFill>
                <a:effectLst/>
                <a:latin typeface="Lucida Sans Unicode" panose="020B0602030504020204" pitchFamily="34" charset="0"/>
                <a:ea typeface="Calibri" panose="020F0502020204030204" pitchFamily="34" charset="0"/>
              </a:rPr>
              <a:t>)                       =   0.80</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Allocation</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ratio</a:t>
            </a:r>
            <a:r>
              <a:rPr lang="tr-TR" sz="1800" dirty="0">
                <a:solidFill>
                  <a:srgbClr val="000000"/>
                </a:solidFill>
                <a:effectLst/>
                <a:latin typeface="Lucida Sans Unicode" panose="020B0602030504020204" pitchFamily="34" charset="0"/>
                <a:ea typeface="Calibri" panose="020F0502020204030204" pitchFamily="34" charset="0"/>
              </a:rPr>
              <a:t> N2/N1                     =   1</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err="1">
                <a:solidFill>
                  <a:srgbClr val="000000"/>
                </a:solidFill>
                <a:effectLst/>
                <a:latin typeface="Lucida Sans Unicode" panose="020B0602030504020204" pitchFamily="34" charset="0"/>
                <a:ea typeface="Calibri" panose="020F0502020204030204" pitchFamily="34" charset="0"/>
              </a:rPr>
              <a:t>Output</a:t>
            </a:r>
            <a:r>
              <a:rPr lang="tr-TR" sz="1800" b="1" dirty="0">
                <a:solidFill>
                  <a:srgbClr val="000000"/>
                </a:solidFill>
                <a:effectLst/>
                <a:latin typeface="Lucida Sans Unicode" panose="020B0602030504020204" pitchFamily="34" charset="0"/>
                <a:ea typeface="Calibri" panose="020F0502020204030204" pitchFamily="34" charset="0"/>
              </a:rPr>
              <a:t>:</a:t>
            </a:r>
            <a:r>
              <a:rPr lang="tr-TR" sz="1800" dirty="0">
                <a:solidFill>
                  <a:srgbClr val="000000"/>
                </a:solidFill>
                <a:effectLst/>
                <a:latin typeface="Lucida Sans Unicode" panose="020B0602030504020204" pitchFamily="34" charset="0"/>
                <a:ea typeface="Calibri" panose="020F0502020204030204" pitchFamily="34" charset="0"/>
              </a:rPr>
              <a:t>          Critical z                                            =   -1.9599640</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FF0000"/>
                </a:solidFill>
                <a:effectLst/>
                <a:latin typeface="Lucida Sans Unicode" panose="020B0602030504020204" pitchFamily="34" charset="0"/>
                <a:ea typeface="Calibri" panose="020F0502020204030204" pitchFamily="34" charset="0"/>
              </a:rPr>
              <a:t>                        </a:t>
            </a:r>
            <a:r>
              <a:rPr lang="tr-TR" sz="1800" dirty="0" err="1">
                <a:solidFill>
                  <a:srgbClr val="FF0000"/>
                </a:solidFill>
                <a:effectLst/>
                <a:latin typeface="Lucida Sans Unicode" panose="020B0602030504020204" pitchFamily="34" charset="0"/>
                <a:ea typeface="Calibri" panose="020F0502020204030204" pitchFamily="34" charset="0"/>
              </a:rPr>
              <a:t>Sample</a:t>
            </a:r>
            <a:r>
              <a:rPr lang="tr-TR" sz="1800" dirty="0">
                <a:solidFill>
                  <a:srgbClr val="FF0000"/>
                </a:solidFill>
                <a:effectLst/>
                <a:latin typeface="Lucida Sans Unicode" panose="020B0602030504020204" pitchFamily="34" charset="0"/>
                <a:ea typeface="Calibri" panose="020F0502020204030204" pitchFamily="34" charset="0"/>
              </a:rPr>
              <a:t> size </a:t>
            </a:r>
            <a:r>
              <a:rPr lang="tr-TR" sz="1800" dirty="0" err="1">
                <a:solidFill>
                  <a:srgbClr val="FF0000"/>
                </a:solidFill>
                <a:effectLst/>
                <a:latin typeface="Lucida Sans Unicode" panose="020B0602030504020204" pitchFamily="34" charset="0"/>
                <a:ea typeface="Calibri" panose="020F0502020204030204" pitchFamily="34" charset="0"/>
              </a:rPr>
              <a:t>group</a:t>
            </a:r>
            <a:r>
              <a:rPr lang="tr-TR" sz="1800" dirty="0">
                <a:solidFill>
                  <a:srgbClr val="FF0000"/>
                </a:solidFill>
                <a:effectLst/>
                <a:latin typeface="Lucida Sans Unicode" panose="020B0602030504020204" pitchFamily="34" charset="0"/>
                <a:ea typeface="Calibri" panose="020F0502020204030204" pitchFamily="34" charset="0"/>
              </a:rPr>
              <a:t> 1                        =   43</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FF0000"/>
                </a:solidFill>
                <a:effectLst/>
                <a:latin typeface="Lucida Sans Unicode" panose="020B0602030504020204" pitchFamily="34" charset="0"/>
                <a:ea typeface="Calibri" panose="020F0502020204030204" pitchFamily="34" charset="0"/>
              </a:rPr>
              <a:t>                        </a:t>
            </a:r>
            <a:r>
              <a:rPr lang="tr-TR" sz="1800" dirty="0" err="1">
                <a:solidFill>
                  <a:srgbClr val="FF0000"/>
                </a:solidFill>
                <a:effectLst/>
                <a:latin typeface="Lucida Sans Unicode" panose="020B0602030504020204" pitchFamily="34" charset="0"/>
                <a:ea typeface="Calibri" panose="020F0502020204030204" pitchFamily="34" charset="0"/>
              </a:rPr>
              <a:t>Sample</a:t>
            </a:r>
            <a:r>
              <a:rPr lang="tr-TR" sz="1800" dirty="0">
                <a:solidFill>
                  <a:srgbClr val="FF0000"/>
                </a:solidFill>
                <a:effectLst/>
                <a:latin typeface="Lucida Sans Unicode" panose="020B0602030504020204" pitchFamily="34" charset="0"/>
                <a:ea typeface="Calibri" panose="020F0502020204030204" pitchFamily="34" charset="0"/>
              </a:rPr>
              <a:t> size </a:t>
            </a:r>
            <a:r>
              <a:rPr lang="tr-TR" sz="1800" dirty="0" err="1">
                <a:solidFill>
                  <a:srgbClr val="FF0000"/>
                </a:solidFill>
                <a:effectLst/>
                <a:latin typeface="Lucida Sans Unicode" panose="020B0602030504020204" pitchFamily="34" charset="0"/>
                <a:ea typeface="Calibri" panose="020F0502020204030204" pitchFamily="34" charset="0"/>
              </a:rPr>
              <a:t>group</a:t>
            </a:r>
            <a:r>
              <a:rPr lang="tr-TR" sz="1800" dirty="0">
                <a:solidFill>
                  <a:srgbClr val="FF0000"/>
                </a:solidFill>
                <a:effectLst/>
                <a:latin typeface="Lucida Sans Unicode" panose="020B0602030504020204" pitchFamily="34" charset="0"/>
                <a:ea typeface="Calibri" panose="020F0502020204030204" pitchFamily="34" charset="0"/>
              </a:rPr>
              <a:t> 2                        =   43</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Total </a:t>
            </a:r>
            <a:r>
              <a:rPr lang="tr-TR" sz="1800" dirty="0" err="1">
                <a:solidFill>
                  <a:srgbClr val="000000"/>
                </a:solidFill>
                <a:effectLst/>
                <a:latin typeface="Lucida Sans Unicode" panose="020B0602030504020204" pitchFamily="34" charset="0"/>
                <a:ea typeface="Calibri" panose="020F0502020204030204" pitchFamily="34" charset="0"/>
              </a:rPr>
              <a:t>sample</a:t>
            </a:r>
            <a:r>
              <a:rPr lang="tr-TR" sz="1800" dirty="0">
                <a:solidFill>
                  <a:srgbClr val="000000"/>
                </a:solidFill>
                <a:effectLst/>
                <a:latin typeface="Lucida Sans Unicode" panose="020B0602030504020204" pitchFamily="34" charset="0"/>
                <a:ea typeface="Calibri" panose="020F0502020204030204" pitchFamily="34" charset="0"/>
              </a:rPr>
              <a:t> size                             =   86</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Actual</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power</a:t>
            </a:r>
            <a:r>
              <a:rPr lang="tr-TR" sz="1800" dirty="0">
                <a:solidFill>
                  <a:srgbClr val="000000"/>
                </a:solidFill>
                <a:effectLst/>
                <a:latin typeface="Lucida Sans Unicode" panose="020B0602030504020204" pitchFamily="34" charset="0"/>
                <a:ea typeface="Calibri" panose="020F0502020204030204" pitchFamily="34" charset="0"/>
              </a:rPr>
              <a:t>                                    =   0.8037904</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effectLst/>
                <a:latin typeface="Calibri" panose="020F0502020204030204" pitchFamily="34" charset="0"/>
                <a:ea typeface="Calibri" panose="020F0502020204030204" pitchFamily="34" charset="0"/>
              </a:rPr>
              <a:t> </a:t>
            </a:r>
          </a:p>
          <a:p>
            <a:endParaRPr lang="tr-TR" dirty="0"/>
          </a:p>
        </p:txBody>
      </p:sp>
      <p:sp>
        <p:nvSpPr>
          <p:cNvPr id="4" name="Slayt Numarası Yer Tutucusu 3">
            <a:extLst>
              <a:ext uri="{FF2B5EF4-FFF2-40B4-BE49-F238E27FC236}">
                <a16:creationId xmlns:a16="http://schemas.microsoft.com/office/drawing/2014/main" xmlns="" id="{06AE3DAB-FA62-4CE2-ABBE-7AC3AAAB5C27}"/>
              </a:ext>
            </a:extLst>
          </p:cNvPr>
          <p:cNvSpPr>
            <a:spLocks noGrp="1"/>
          </p:cNvSpPr>
          <p:nvPr>
            <p:ph type="sldNum" idx="12"/>
          </p:nvPr>
        </p:nvSpPr>
        <p:spPr/>
        <p:txBody>
          <a:bodyPr/>
          <a:lstStyle/>
          <a:p>
            <a:fld id="{00000000-1234-1234-1234-123412341234}" type="slidenum">
              <a:rPr lang="tr" smtClean="0"/>
              <a:pPr/>
              <a:t>41</a:t>
            </a:fld>
            <a:endParaRPr lang="tr"/>
          </a:p>
        </p:txBody>
      </p:sp>
    </p:spTree>
    <p:extLst>
      <p:ext uri="{BB962C8B-B14F-4D97-AF65-F5344CB8AC3E}">
        <p14:creationId xmlns:p14="http://schemas.microsoft.com/office/powerpoint/2010/main" val="132362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A5BAC4-3589-4716-91EC-151330D16924}"/>
              </a:ext>
            </a:extLst>
          </p:cNvPr>
          <p:cNvSpPr>
            <a:spLocks noGrp="1"/>
          </p:cNvSpPr>
          <p:nvPr>
            <p:ph type="title"/>
          </p:nvPr>
        </p:nvSpPr>
        <p:spPr/>
        <p:txBody>
          <a:bodyPr>
            <a:normAutofit fontScale="90000"/>
          </a:bodyPr>
          <a:lstStyle/>
          <a:p>
            <a:endParaRPr lang="tr-TR"/>
          </a:p>
        </p:txBody>
      </p:sp>
      <p:sp>
        <p:nvSpPr>
          <p:cNvPr id="3" name="Metin Yer Tutucusu 2">
            <a:extLst>
              <a:ext uri="{FF2B5EF4-FFF2-40B4-BE49-F238E27FC236}">
                <a16:creationId xmlns:a16="http://schemas.microsoft.com/office/drawing/2014/main" xmlns="" id="{E5318A2C-2807-4D69-A34E-E32237BA121E}"/>
              </a:ext>
            </a:extLst>
          </p:cNvPr>
          <p:cNvSpPr>
            <a:spLocks noGrp="1"/>
          </p:cNvSpPr>
          <p:nvPr>
            <p:ph type="body" idx="1"/>
          </p:nvPr>
        </p:nvSpPr>
        <p:spPr/>
        <p:txBody>
          <a:bodyPr/>
          <a:lstStyle/>
          <a:p>
            <a:pPr marL="152396" indent="0">
              <a:buNone/>
            </a:pPr>
            <a:r>
              <a:rPr lang="tr-TR" sz="2400" dirty="0">
                <a:solidFill>
                  <a:schemeClr val="tx1"/>
                </a:solidFill>
                <a:effectLst/>
                <a:ea typeface="Calibri" panose="020F0502020204030204" pitchFamily="34" charset="0"/>
                <a:cs typeface="Calibri" panose="020F0502020204030204" pitchFamily="34" charset="0"/>
              </a:rPr>
              <a:t>Duran ve Barlas’ın (x) çalışmasında sunulan deney ve kontrol gruplarının self </a:t>
            </a:r>
            <a:r>
              <a:rPr lang="tr-TR" sz="2400" dirty="0" err="1">
                <a:solidFill>
                  <a:schemeClr val="tx1"/>
                </a:solidFill>
                <a:effectLst/>
                <a:ea typeface="Calibri" panose="020F0502020204030204" pitchFamily="34" charset="0"/>
                <a:cs typeface="Calibri" panose="020F0502020204030204" pitchFamily="34" charset="0"/>
              </a:rPr>
              <a:t>compassion</a:t>
            </a:r>
            <a:r>
              <a:rPr lang="tr-TR" sz="2400" dirty="0">
                <a:solidFill>
                  <a:schemeClr val="tx1"/>
                </a:solidFill>
                <a:effectLst/>
                <a:ea typeface="Calibri" panose="020F0502020204030204" pitchFamily="34" charset="0"/>
                <a:cs typeface="Calibri" panose="020F0502020204030204" pitchFamily="34" charset="0"/>
              </a:rPr>
              <a:t> </a:t>
            </a:r>
            <a:r>
              <a:rPr lang="tr-TR" sz="2400" dirty="0" err="1">
                <a:solidFill>
                  <a:schemeClr val="tx1"/>
                </a:solidFill>
                <a:effectLst/>
                <a:ea typeface="Calibri" panose="020F0502020204030204" pitchFamily="34" charset="0"/>
                <a:cs typeface="Calibri" panose="020F0502020204030204" pitchFamily="34" charset="0"/>
              </a:rPr>
              <a:t>scale</a:t>
            </a:r>
            <a:r>
              <a:rPr lang="tr-TR" sz="2400" dirty="0">
                <a:solidFill>
                  <a:schemeClr val="tx1"/>
                </a:solidFill>
                <a:effectLst/>
                <a:ea typeface="Calibri" panose="020F0502020204030204" pitchFamily="34" charset="0"/>
                <a:cs typeface="Calibri" panose="020F0502020204030204" pitchFamily="34" charset="0"/>
              </a:rPr>
              <a:t> karşılaştırılmasında (bağımsız örneklem t testi ile) bulunan 1,12 etki büyüklüğü (</a:t>
            </a:r>
            <a:r>
              <a:rPr lang="tr-TR" sz="2400" dirty="0" err="1">
                <a:solidFill>
                  <a:schemeClr val="tx1"/>
                </a:solidFill>
                <a:effectLst/>
                <a:ea typeface="Calibri" panose="020F0502020204030204" pitchFamily="34" charset="0"/>
                <a:cs typeface="Calibri" panose="020F0502020204030204" pitchFamily="34" charset="0"/>
              </a:rPr>
              <a:t>Cohen’s</a:t>
            </a:r>
            <a:r>
              <a:rPr lang="tr-TR" sz="2400" dirty="0">
                <a:solidFill>
                  <a:schemeClr val="tx1"/>
                </a:solidFill>
                <a:effectLst/>
                <a:ea typeface="Calibri" panose="020F0502020204030204" pitchFamily="34" charset="0"/>
                <a:cs typeface="Calibri" panose="020F0502020204030204" pitchFamily="34" charset="0"/>
              </a:rPr>
              <a:t> d), 0,05 hata payı, 0,80 güç ile çalışmaya dahil edilmesi minimum örneklem sayısı her grup için 14 olarak bulunmuştur. Araştırmanın örneklem sayısı </a:t>
            </a:r>
            <a:r>
              <a:rPr lang="tr-TR" sz="2400" dirty="0" err="1">
                <a:solidFill>
                  <a:schemeClr val="tx1"/>
                </a:solidFill>
                <a:effectLst/>
                <a:ea typeface="Calibri" panose="020F0502020204030204" pitchFamily="34" charset="0"/>
                <a:cs typeface="Calibri" panose="020F0502020204030204" pitchFamily="34" charset="0"/>
              </a:rPr>
              <a:t>tahminlemesi</a:t>
            </a:r>
            <a:r>
              <a:rPr lang="tr-TR" sz="2400" dirty="0">
                <a:solidFill>
                  <a:schemeClr val="tx1"/>
                </a:solidFill>
                <a:effectLst/>
                <a:ea typeface="Calibri" panose="020F0502020204030204" pitchFamily="34" charset="0"/>
                <a:cs typeface="Calibri" panose="020F0502020204030204" pitchFamily="34" charset="0"/>
              </a:rPr>
              <a:t> G*</a:t>
            </a:r>
            <a:r>
              <a:rPr lang="tr-TR" sz="2400" dirty="0" err="1">
                <a:solidFill>
                  <a:schemeClr val="tx1"/>
                </a:solidFill>
                <a:effectLst/>
                <a:ea typeface="Calibri" panose="020F0502020204030204" pitchFamily="34" charset="0"/>
                <a:cs typeface="Calibri" panose="020F0502020204030204" pitchFamily="34" charset="0"/>
              </a:rPr>
              <a:t>Power</a:t>
            </a:r>
            <a:r>
              <a:rPr lang="tr-TR" sz="2400" dirty="0">
                <a:solidFill>
                  <a:schemeClr val="tx1"/>
                </a:solidFill>
                <a:effectLst/>
                <a:ea typeface="Calibri" panose="020F0502020204030204" pitchFamily="34" charset="0"/>
                <a:cs typeface="Calibri" panose="020F0502020204030204" pitchFamily="34" charset="0"/>
              </a:rPr>
              <a:t> 3.1.9.2 programından yararlanılarak yapılmıştır (y).</a:t>
            </a:r>
          </a:p>
          <a:p>
            <a:pPr marL="152396" indent="0">
              <a:buNone/>
            </a:pP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p>
          <a:p>
            <a:pPr marL="152396" indent="0">
              <a:buNone/>
            </a:pP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(x) referans makale</a:t>
            </a:r>
          </a:p>
          <a:p>
            <a:pPr marL="152396" indent="0">
              <a:buNone/>
            </a:pP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p>
          <a:p>
            <a:pPr marL="152396" indent="0">
              <a:buNone/>
            </a:pP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(y) Faul, F.,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Erdfelder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E.,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Lang</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A.-G., &amp;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Buchner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 (2007). G*</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Power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3: A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flexible</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statistical</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power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analysis</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program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for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the</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social</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behavioral</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and</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biomedical</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sciences</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Behavior</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Research</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a:t>
            </a:r>
            <a:r>
              <a:rPr lang="tr-TR" sz="1800" dirty="0" err="1">
                <a:solidFill>
                  <a:schemeClr val="tx1"/>
                </a:solidFill>
                <a:effectLst/>
                <a:latin typeface="Garamond" panose="02020404030301010803" pitchFamily="18" charset="0"/>
                <a:ea typeface="Calibri" panose="020F0502020204030204" pitchFamily="34" charset="0"/>
                <a:cs typeface="Calibri" panose="020F0502020204030204" pitchFamily="34" charset="0"/>
              </a:rPr>
              <a:t>Methods</a:t>
            </a:r>
            <a:r>
              <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rPr>
              <a:t>, 39, 175-191.</a:t>
            </a:r>
            <a:endParaRPr lang="tr-TR" sz="1800" dirty="0">
              <a:solidFill>
                <a:schemeClr val="tx1"/>
              </a:solidFill>
              <a:effectLst/>
              <a:latin typeface="Calibri" panose="020F0502020204030204" pitchFamily="34" charset="0"/>
              <a:ea typeface="Calibri" panose="020F0502020204030204" pitchFamily="34" charset="0"/>
            </a:endParaRPr>
          </a:p>
          <a:p>
            <a:endParaRPr lang="tr-TR" dirty="0">
              <a:solidFill>
                <a:schemeClr val="tx1"/>
              </a:solidFill>
            </a:endParaRPr>
          </a:p>
        </p:txBody>
      </p:sp>
      <p:sp>
        <p:nvSpPr>
          <p:cNvPr id="4" name="Slayt Numarası Yer Tutucusu 3">
            <a:extLst>
              <a:ext uri="{FF2B5EF4-FFF2-40B4-BE49-F238E27FC236}">
                <a16:creationId xmlns:a16="http://schemas.microsoft.com/office/drawing/2014/main" xmlns="" id="{68501C03-B1EC-49BF-99BE-186F81AA8F1C}"/>
              </a:ext>
            </a:extLst>
          </p:cNvPr>
          <p:cNvSpPr>
            <a:spLocks noGrp="1"/>
          </p:cNvSpPr>
          <p:nvPr>
            <p:ph type="sldNum" idx="12"/>
          </p:nvPr>
        </p:nvSpPr>
        <p:spPr/>
        <p:txBody>
          <a:bodyPr/>
          <a:lstStyle/>
          <a:p>
            <a:fld id="{00000000-1234-1234-1234-123412341234}" type="slidenum">
              <a:rPr lang="tr" smtClean="0"/>
              <a:pPr/>
              <a:t>42</a:t>
            </a:fld>
            <a:endParaRPr lang="tr"/>
          </a:p>
        </p:txBody>
      </p:sp>
    </p:spTree>
    <p:extLst>
      <p:ext uri="{BB962C8B-B14F-4D97-AF65-F5344CB8AC3E}">
        <p14:creationId xmlns:p14="http://schemas.microsoft.com/office/powerpoint/2010/main" val="56052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8A89C6-B4F2-492A-803A-05AF86A7E4B9}"/>
              </a:ext>
            </a:extLst>
          </p:cNvPr>
          <p:cNvSpPr>
            <a:spLocks noGrp="1"/>
          </p:cNvSpPr>
          <p:nvPr>
            <p:ph type="title"/>
          </p:nvPr>
        </p:nvSpPr>
        <p:spPr/>
        <p:txBody>
          <a:bodyPr>
            <a:normAutofit fontScale="90000"/>
          </a:bodyPr>
          <a:lstStyle/>
          <a:p>
            <a:endParaRPr lang="tr-TR"/>
          </a:p>
        </p:txBody>
      </p:sp>
      <p:sp>
        <p:nvSpPr>
          <p:cNvPr id="3" name="Metin Yer Tutucusu 2">
            <a:extLst>
              <a:ext uri="{FF2B5EF4-FFF2-40B4-BE49-F238E27FC236}">
                <a16:creationId xmlns:a16="http://schemas.microsoft.com/office/drawing/2014/main" xmlns="" id="{5D653446-9318-475B-8A81-3B04B0AD86A7}"/>
              </a:ext>
            </a:extLst>
          </p:cNvPr>
          <p:cNvSpPr>
            <a:spLocks noGrp="1"/>
          </p:cNvSpPr>
          <p:nvPr>
            <p:ph type="body" idx="1"/>
          </p:nvPr>
        </p:nvSpPr>
        <p:spPr>
          <a:xfrm>
            <a:off x="415600" y="1536632"/>
            <a:ext cx="11360800" cy="5089945"/>
          </a:xfrm>
        </p:spPr>
        <p:txBody>
          <a:bodyPr>
            <a:normAutofit fontScale="85000" lnSpcReduction="20000"/>
          </a:bodyPr>
          <a:lstStyle/>
          <a:p>
            <a:pPr marL="152396" indent="0">
              <a:lnSpc>
                <a:spcPct val="120000"/>
              </a:lnSpc>
              <a:buNone/>
            </a:pPr>
            <a:r>
              <a:rPr lang="tr-TR" sz="2100" dirty="0">
                <a:solidFill>
                  <a:schemeClr val="tx1"/>
                </a:solidFill>
                <a:effectLst/>
                <a:ea typeface="Calibri" panose="020F0502020204030204" pitchFamily="34" charset="0"/>
                <a:cs typeface="Calibri" panose="020F0502020204030204" pitchFamily="34" charset="0"/>
              </a:rPr>
              <a:t>Referans çalışmadaki sonuçlar kullanılarak (x) egzersiz grubunun girişim öncesi </a:t>
            </a:r>
            <a:r>
              <a:rPr lang="tr-TR" sz="2100" dirty="0" err="1">
                <a:solidFill>
                  <a:schemeClr val="tx1"/>
                </a:solidFill>
                <a:effectLst/>
                <a:ea typeface="Calibri" panose="020F0502020204030204" pitchFamily="34" charset="0"/>
                <a:cs typeface="Calibri" panose="020F0502020204030204" pitchFamily="34" charset="0"/>
              </a:rPr>
              <a:t>Dvit</a:t>
            </a:r>
            <a:r>
              <a:rPr lang="tr-TR" sz="2100" dirty="0">
                <a:solidFill>
                  <a:schemeClr val="tx1"/>
                </a:solidFill>
                <a:effectLst/>
                <a:ea typeface="Calibri" panose="020F0502020204030204" pitchFamily="34" charset="0"/>
                <a:cs typeface="Calibri" panose="020F0502020204030204" pitchFamily="34" charset="0"/>
              </a:rPr>
              <a:t> düzeyi ile girişim sonrası  </a:t>
            </a:r>
            <a:r>
              <a:rPr lang="tr-TR" sz="2100" dirty="0" err="1">
                <a:solidFill>
                  <a:schemeClr val="tx1"/>
                </a:solidFill>
                <a:effectLst/>
                <a:ea typeface="Calibri" panose="020F0502020204030204" pitchFamily="34" charset="0"/>
                <a:cs typeface="Calibri" panose="020F0502020204030204" pitchFamily="34" charset="0"/>
              </a:rPr>
              <a:t>Dvit</a:t>
            </a:r>
            <a:r>
              <a:rPr lang="tr-TR" sz="2100" dirty="0">
                <a:solidFill>
                  <a:schemeClr val="tx1"/>
                </a:solidFill>
                <a:effectLst/>
                <a:ea typeface="Calibri" panose="020F0502020204030204" pitchFamily="34" charset="0"/>
                <a:cs typeface="Calibri" panose="020F0502020204030204" pitchFamily="34" charset="0"/>
              </a:rPr>
              <a:t> düzeyi arasındaki fark için eşli t testine göre hesaplanan 0,62 etki büyüklüğü (</a:t>
            </a:r>
            <a:r>
              <a:rPr lang="tr-TR" sz="2100" dirty="0" err="1">
                <a:solidFill>
                  <a:schemeClr val="tx1"/>
                </a:solidFill>
                <a:effectLst/>
                <a:ea typeface="Calibri" panose="020F0502020204030204" pitchFamily="34" charset="0"/>
                <a:cs typeface="Calibri" panose="020F0502020204030204" pitchFamily="34" charset="0"/>
              </a:rPr>
              <a:t>Cohen’s</a:t>
            </a:r>
            <a:r>
              <a:rPr lang="tr-TR" sz="2100" dirty="0">
                <a:solidFill>
                  <a:schemeClr val="tx1"/>
                </a:solidFill>
                <a:effectLst/>
                <a:ea typeface="Calibri" panose="020F0502020204030204" pitchFamily="34" charset="0"/>
                <a:cs typeface="Calibri" panose="020F0502020204030204" pitchFamily="34" charset="0"/>
              </a:rPr>
              <a:t> d=0,62), 0,05 hata payı (α=0,05) ve 0,80 güç ile çalışmaya dahil edilmesi planlanan minimum örneklem sayısı toplam </a:t>
            </a:r>
            <a:r>
              <a:rPr lang="tr-TR" sz="2100" dirty="0">
                <a:solidFill>
                  <a:schemeClr val="tx1"/>
                </a:solidFill>
                <a:effectLst/>
                <a:highlight>
                  <a:srgbClr val="FFFF00"/>
                </a:highlight>
                <a:ea typeface="Calibri" panose="020F0502020204030204" pitchFamily="34" charset="0"/>
                <a:cs typeface="Calibri" panose="020F0502020204030204" pitchFamily="34" charset="0"/>
              </a:rPr>
              <a:t>n=23</a:t>
            </a:r>
            <a:r>
              <a:rPr lang="tr-TR" sz="2100" dirty="0">
                <a:solidFill>
                  <a:schemeClr val="tx1"/>
                </a:solidFill>
                <a:effectLst/>
                <a:ea typeface="Calibri" panose="020F0502020204030204" pitchFamily="34" charset="0"/>
                <a:cs typeface="Calibri" panose="020F0502020204030204" pitchFamily="34" charset="0"/>
              </a:rPr>
              <a:t> olarak hesaplanmıştır. (Dilerseniz 0,90 güç ile toplam </a:t>
            </a:r>
            <a:r>
              <a:rPr lang="tr-TR" sz="2100" dirty="0">
                <a:solidFill>
                  <a:schemeClr val="tx1"/>
                </a:solidFill>
                <a:effectLst/>
                <a:highlight>
                  <a:srgbClr val="FFFF00"/>
                </a:highlight>
                <a:ea typeface="Calibri" panose="020F0502020204030204" pitchFamily="34" charset="0"/>
                <a:cs typeface="Calibri" panose="020F0502020204030204" pitchFamily="34" charset="0"/>
              </a:rPr>
              <a:t>n=30</a:t>
            </a:r>
            <a:r>
              <a:rPr lang="tr-TR" sz="2100" dirty="0">
                <a:solidFill>
                  <a:schemeClr val="tx1"/>
                </a:solidFill>
                <a:effectLst/>
                <a:ea typeface="Calibri" panose="020F0502020204030204" pitchFamily="34" charset="0"/>
                <a:cs typeface="Calibri" panose="020F0502020204030204" pitchFamily="34" charset="0"/>
              </a:rPr>
              <a:t> olarak da alabilirsiniz)  Araştırmanın örneklem sayısı </a:t>
            </a:r>
            <a:r>
              <a:rPr lang="tr-TR" sz="2100" dirty="0" err="1">
                <a:solidFill>
                  <a:schemeClr val="tx1"/>
                </a:solidFill>
                <a:effectLst/>
                <a:ea typeface="Calibri" panose="020F0502020204030204" pitchFamily="34" charset="0"/>
                <a:cs typeface="Calibri" panose="020F0502020204030204" pitchFamily="34" charset="0"/>
              </a:rPr>
              <a:t>tahminlemesi</a:t>
            </a:r>
            <a:r>
              <a:rPr lang="tr-TR" sz="2100" dirty="0">
                <a:solidFill>
                  <a:schemeClr val="tx1"/>
                </a:solidFill>
                <a:effectLst/>
                <a:ea typeface="Calibri" panose="020F0502020204030204" pitchFamily="34" charset="0"/>
                <a:cs typeface="Calibri" panose="020F0502020204030204" pitchFamily="34" charset="0"/>
              </a:rPr>
              <a:t> G*</a:t>
            </a:r>
            <a:r>
              <a:rPr lang="tr-TR" sz="2100" dirty="0" err="1">
                <a:solidFill>
                  <a:schemeClr val="tx1"/>
                </a:solidFill>
                <a:effectLst/>
                <a:ea typeface="Calibri" panose="020F0502020204030204" pitchFamily="34" charset="0"/>
                <a:cs typeface="Calibri" panose="020F0502020204030204" pitchFamily="34" charset="0"/>
              </a:rPr>
              <a:t>Power</a:t>
            </a:r>
            <a:r>
              <a:rPr lang="tr-TR" sz="2100" dirty="0">
                <a:solidFill>
                  <a:schemeClr val="tx1"/>
                </a:solidFill>
                <a:effectLst/>
                <a:ea typeface="Calibri" panose="020F0502020204030204" pitchFamily="34" charset="0"/>
                <a:cs typeface="Calibri" panose="020F0502020204030204" pitchFamily="34" charset="0"/>
              </a:rPr>
              <a:t> 3.1.9.2 programından yararlanılarak yapılmıştır (y).</a:t>
            </a:r>
          </a:p>
          <a:p>
            <a:endParaRPr lang="tr-TR" sz="1800" dirty="0">
              <a:solidFill>
                <a:schemeClr val="tx1"/>
              </a:solidFill>
              <a:effectLst/>
              <a:latin typeface="Garamond" panose="02020404030301010803" pitchFamily="18" charset="0"/>
              <a:ea typeface="Calibri" panose="020F0502020204030204" pitchFamily="34" charset="0"/>
              <a:cs typeface="Calibri" panose="020F0502020204030204" pitchFamily="34" charset="0"/>
            </a:endParaRPr>
          </a:p>
          <a:p>
            <a:pPr marL="152396" indent="0">
              <a:buNone/>
            </a:pPr>
            <a:r>
              <a:rPr lang="tr-TR" sz="1800" dirty="0">
                <a:effectLst/>
                <a:latin typeface="Garamond" panose="02020404030301010803" pitchFamily="18" charset="0"/>
                <a:ea typeface="Calibri" panose="020F0502020204030204" pitchFamily="34" charset="0"/>
                <a:cs typeface="Calibri" panose="020F0502020204030204" pitchFamily="34" charset="0"/>
              </a:rPr>
              <a:t>(x) referans makale</a:t>
            </a:r>
          </a:p>
          <a:p>
            <a:pPr marL="152396" indent="0">
              <a:buNone/>
            </a:pPr>
            <a:r>
              <a:rPr lang="tr-TR" sz="1800" dirty="0">
                <a:effectLst/>
                <a:latin typeface="Garamond" panose="02020404030301010803" pitchFamily="18" charset="0"/>
                <a:ea typeface="Calibri" panose="020F0502020204030204" pitchFamily="34" charset="0"/>
                <a:cs typeface="Calibri" panose="020F0502020204030204" pitchFamily="34" charset="0"/>
              </a:rPr>
              <a:t> </a:t>
            </a:r>
          </a:p>
          <a:p>
            <a:pPr marL="152396" indent="0">
              <a:buNone/>
            </a:pPr>
            <a:r>
              <a:rPr lang="tr-TR" sz="1800" dirty="0">
                <a:effectLst/>
                <a:latin typeface="Garamond" panose="02020404030301010803" pitchFamily="18" charset="0"/>
                <a:ea typeface="Calibri" panose="020F0502020204030204" pitchFamily="34" charset="0"/>
                <a:cs typeface="Calibri" panose="020F0502020204030204" pitchFamily="34" charset="0"/>
              </a:rPr>
              <a:t>(y) Faul, F., </a:t>
            </a:r>
            <a:r>
              <a:rPr lang="tr-TR" sz="1800" dirty="0" err="1">
                <a:effectLst/>
                <a:latin typeface="Garamond" panose="02020404030301010803" pitchFamily="18" charset="0"/>
                <a:ea typeface="Calibri" panose="020F0502020204030204" pitchFamily="34" charset="0"/>
                <a:cs typeface="Calibri" panose="020F0502020204030204" pitchFamily="34" charset="0"/>
              </a:rPr>
              <a:t>Erdfelder</a:t>
            </a:r>
            <a:r>
              <a:rPr lang="tr-TR" sz="1800" dirty="0">
                <a:effectLst/>
                <a:latin typeface="Garamond" panose="02020404030301010803" pitchFamily="18" charset="0"/>
                <a:ea typeface="Calibri" panose="020F0502020204030204" pitchFamily="34" charset="0"/>
                <a:cs typeface="Calibri" panose="020F0502020204030204" pitchFamily="34" charset="0"/>
              </a:rPr>
              <a:t>, E., </a:t>
            </a:r>
            <a:r>
              <a:rPr lang="tr-TR" sz="1800" dirty="0" err="1">
                <a:effectLst/>
                <a:latin typeface="Garamond" panose="02020404030301010803" pitchFamily="18" charset="0"/>
                <a:ea typeface="Calibri" panose="020F0502020204030204" pitchFamily="34" charset="0"/>
                <a:cs typeface="Calibri" panose="020F0502020204030204" pitchFamily="34" charset="0"/>
              </a:rPr>
              <a:t>Lang</a:t>
            </a:r>
            <a:r>
              <a:rPr lang="tr-TR" sz="1800" dirty="0">
                <a:effectLst/>
                <a:latin typeface="Garamond" panose="02020404030301010803" pitchFamily="18" charset="0"/>
                <a:ea typeface="Calibri" panose="020F0502020204030204" pitchFamily="34" charset="0"/>
                <a:cs typeface="Calibri" panose="020F0502020204030204" pitchFamily="34" charset="0"/>
              </a:rPr>
              <a:t>, A.-G., &amp; </a:t>
            </a:r>
            <a:r>
              <a:rPr lang="tr-TR" sz="1800" dirty="0" err="1">
                <a:effectLst/>
                <a:latin typeface="Garamond" panose="02020404030301010803" pitchFamily="18" charset="0"/>
                <a:ea typeface="Calibri" panose="020F0502020204030204" pitchFamily="34" charset="0"/>
                <a:cs typeface="Calibri" panose="020F0502020204030204" pitchFamily="34" charset="0"/>
              </a:rPr>
              <a:t>Buchner</a:t>
            </a:r>
            <a:r>
              <a:rPr lang="tr-TR" sz="1800" dirty="0">
                <a:effectLst/>
                <a:latin typeface="Garamond" panose="02020404030301010803" pitchFamily="18" charset="0"/>
                <a:ea typeface="Calibri" panose="020F0502020204030204" pitchFamily="34" charset="0"/>
                <a:cs typeface="Calibri" panose="020F0502020204030204" pitchFamily="34" charset="0"/>
              </a:rPr>
              <a:t>, A. (2007). G*</a:t>
            </a:r>
            <a:r>
              <a:rPr lang="tr-TR" sz="1800" dirty="0" err="1">
                <a:effectLst/>
                <a:latin typeface="Garamond" panose="02020404030301010803" pitchFamily="18" charset="0"/>
                <a:ea typeface="Calibri" panose="020F0502020204030204" pitchFamily="34" charset="0"/>
                <a:cs typeface="Calibri" panose="020F0502020204030204" pitchFamily="34" charset="0"/>
              </a:rPr>
              <a:t>Power</a:t>
            </a:r>
            <a:r>
              <a:rPr lang="tr-TR" sz="1800" dirty="0">
                <a:effectLst/>
                <a:latin typeface="Garamond" panose="02020404030301010803" pitchFamily="18" charset="0"/>
                <a:ea typeface="Calibri" panose="020F0502020204030204" pitchFamily="34" charset="0"/>
                <a:cs typeface="Calibri" panose="020F0502020204030204" pitchFamily="34" charset="0"/>
              </a:rPr>
              <a:t> 3: A </a:t>
            </a:r>
            <a:r>
              <a:rPr lang="tr-TR" sz="1800" dirty="0" err="1">
                <a:effectLst/>
                <a:latin typeface="Garamond" panose="02020404030301010803" pitchFamily="18" charset="0"/>
                <a:ea typeface="Calibri" panose="020F0502020204030204" pitchFamily="34" charset="0"/>
                <a:cs typeface="Calibri" panose="020F0502020204030204" pitchFamily="34" charset="0"/>
              </a:rPr>
              <a:t>flexible</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statistical</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power</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analysis</a:t>
            </a:r>
            <a:r>
              <a:rPr lang="tr-TR" sz="1800" dirty="0">
                <a:effectLst/>
                <a:latin typeface="Garamond" panose="02020404030301010803" pitchFamily="18" charset="0"/>
                <a:ea typeface="Calibri" panose="020F0502020204030204" pitchFamily="34" charset="0"/>
                <a:cs typeface="Calibri" panose="020F0502020204030204" pitchFamily="34" charset="0"/>
              </a:rPr>
              <a:t> program </a:t>
            </a:r>
            <a:r>
              <a:rPr lang="tr-TR" sz="1800" dirty="0" err="1">
                <a:effectLst/>
                <a:latin typeface="Garamond" panose="02020404030301010803" pitchFamily="18" charset="0"/>
                <a:ea typeface="Calibri" panose="020F0502020204030204" pitchFamily="34" charset="0"/>
                <a:cs typeface="Calibri" panose="020F0502020204030204" pitchFamily="34" charset="0"/>
              </a:rPr>
              <a:t>for</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the</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social</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behavioral</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and</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biomedical</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sciences</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Behavior</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Research</a:t>
            </a:r>
            <a:r>
              <a:rPr lang="tr-TR" sz="1800" dirty="0">
                <a:effectLst/>
                <a:latin typeface="Garamond" panose="02020404030301010803" pitchFamily="18" charset="0"/>
                <a:ea typeface="Calibri" panose="020F0502020204030204" pitchFamily="34" charset="0"/>
                <a:cs typeface="Calibri" panose="020F0502020204030204" pitchFamily="34" charset="0"/>
              </a:rPr>
              <a:t> </a:t>
            </a:r>
            <a:r>
              <a:rPr lang="tr-TR" sz="1800" dirty="0" err="1">
                <a:effectLst/>
                <a:latin typeface="Garamond" panose="02020404030301010803" pitchFamily="18" charset="0"/>
                <a:ea typeface="Calibri" panose="020F0502020204030204" pitchFamily="34" charset="0"/>
                <a:cs typeface="Calibri" panose="020F0502020204030204" pitchFamily="34" charset="0"/>
              </a:rPr>
              <a:t>Methods</a:t>
            </a:r>
            <a:r>
              <a:rPr lang="tr-TR" sz="1800" dirty="0">
                <a:effectLst/>
                <a:latin typeface="Garamond" panose="02020404030301010803" pitchFamily="18" charset="0"/>
                <a:ea typeface="Calibri" panose="020F0502020204030204" pitchFamily="34" charset="0"/>
                <a:cs typeface="Calibri" panose="020F0502020204030204" pitchFamily="34" charset="0"/>
              </a:rPr>
              <a:t>, 39, 175-191.</a:t>
            </a:r>
          </a:p>
          <a:p>
            <a:pPr marL="152396" indent="0">
              <a:buNone/>
            </a:pPr>
            <a:endParaRPr lang="tr-TR" sz="1800" dirty="0">
              <a:effectLst/>
              <a:latin typeface="Garamond" panose="02020404030301010803" pitchFamily="18" charset="0"/>
              <a:ea typeface="Calibri" panose="020F0502020204030204" pitchFamily="34" charset="0"/>
              <a:cs typeface="Calibri" panose="020F0502020204030204" pitchFamily="34" charset="0"/>
            </a:endParaRPr>
          </a:p>
          <a:p>
            <a:pPr marL="152396" indent="0">
              <a:buNone/>
            </a:pPr>
            <a:r>
              <a:rPr lang="tr-TR" sz="1800" b="1" dirty="0">
                <a:solidFill>
                  <a:srgbClr val="000000"/>
                </a:solidFill>
                <a:effectLst/>
                <a:latin typeface="Lucida Sans Unicode" panose="020B0602030504020204" pitchFamily="34" charset="0"/>
                <a:ea typeface="Calibri" panose="020F0502020204030204" pitchFamily="34" charset="0"/>
              </a:rPr>
              <a:t>t </a:t>
            </a:r>
            <a:r>
              <a:rPr lang="tr-TR" sz="1800" b="1" dirty="0" err="1">
                <a:solidFill>
                  <a:srgbClr val="000000"/>
                </a:solidFill>
                <a:effectLst/>
                <a:latin typeface="Lucida Sans Unicode" panose="020B0602030504020204" pitchFamily="34" charset="0"/>
                <a:ea typeface="Calibri" panose="020F0502020204030204" pitchFamily="34" charset="0"/>
              </a:rPr>
              <a:t>tests</a:t>
            </a:r>
            <a:r>
              <a:rPr lang="tr-TR" sz="1800" b="1" dirty="0">
                <a:solidFill>
                  <a:srgbClr val="000000"/>
                </a:solidFill>
                <a:effectLst/>
                <a:latin typeface="Lucida Sans Unicode" panose="020B0602030504020204" pitchFamily="34" charset="0"/>
                <a:ea typeface="Calibri" panose="020F0502020204030204" pitchFamily="34" charset="0"/>
              </a:rPr>
              <a:t> - </a:t>
            </a:r>
            <a:r>
              <a:rPr lang="tr-TR" sz="1800" dirty="0" err="1">
                <a:solidFill>
                  <a:srgbClr val="000000"/>
                </a:solidFill>
                <a:effectLst/>
                <a:latin typeface="Lucida Sans Unicode" panose="020B0602030504020204" pitchFamily="34" charset="0"/>
                <a:ea typeface="Calibri" panose="020F0502020204030204" pitchFamily="34" charset="0"/>
              </a:rPr>
              <a:t>Means</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Difference</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between</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two</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dependent</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means</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matched</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pairs</a:t>
            </a:r>
            <a:r>
              <a:rPr lang="tr-TR" sz="1800" dirty="0">
                <a:solidFill>
                  <a:srgbClr val="000000"/>
                </a:solidFill>
                <a:effectLst/>
                <a:latin typeface="Lucida Sans Unicode" panose="020B0602030504020204" pitchFamily="34" charset="0"/>
                <a:ea typeface="Calibri" panose="020F0502020204030204" pitchFamily="34" charset="0"/>
              </a:rPr>
              <a:t>)</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a:solidFill>
                  <a:srgbClr val="000000"/>
                </a:solidFill>
                <a:effectLst/>
                <a:latin typeface="Lucida Sans Unicode" panose="020B0602030504020204" pitchFamily="34" charset="0"/>
                <a:ea typeface="Calibri" panose="020F0502020204030204" pitchFamily="34" charset="0"/>
              </a:rPr>
              <a:t>Analysis:     </a:t>
            </a:r>
            <a:r>
              <a:rPr lang="tr-TR" sz="1800" dirty="0">
                <a:solidFill>
                  <a:srgbClr val="000000"/>
                </a:solidFill>
                <a:effectLst/>
                <a:latin typeface="Lucida Sans Unicode" panose="020B0602030504020204" pitchFamily="34" charset="0"/>
                <a:ea typeface="Calibri" panose="020F0502020204030204" pitchFamily="34" charset="0"/>
              </a:rPr>
              <a:t>A </a:t>
            </a:r>
            <a:r>
              <a:rPr lang="tr-TR" sz="1800" dirty="0" err="1">
                <a:solidFill>
                  <a:srgbClr val="000000"/>
                </a:solidFill>
                <a:effectLst/>
                <a:latin typeface="Lucida Sans Unicode" panose="020B0602030504020204" pitchFamily="34" charset="0"/>
                <a:ea typeface="Calibri" panose="020F0502020204030204" pitchFamily="34" charset="0"/>
              </a:rPr>
              <a:t>priori</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Compute</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required</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sample</a:t>
            </a:r>
            <a:r>
              <a:rPr lang="tr-TR" sz="1800" dirty="0">
                <a:solidFill>
                  <a:srgbClr val="000000"/>
                </a:solidFill>
                <a:effectLst/>
                <a:latin typeface="Lucida Sans Unicode" panose="020B0602030504020204" pitchFamily="34" charset="0"/>
                <a:ea typeface="Calibri" panose="020F0502020204030204" pitchFamily="34" charset="0"/>
              </a:rPr>
              <a:t> size </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err="1">
                <a:solidFill>
                  <a:srgbClr val="000000"/>
                </a:solidFill>
                <a:effectLst/>
                <a:latin typeface="Lucida Sans Unicode" panose="020B0602030504020204" pitchFamily="34" charset="0"/>
                <a:ea typeface="Calibri" panose="020F0502020204030204" pitchFamily="34" charset="0"/>
              </a:rPr>
              <a:t>Input</a:t>
            </a:r>
            <a:r>
              <a:rPr lang="tr-TR" sz="1800" b="1" dirty="0">
                <a:solidFill>
                  <a:srgbClr val="000000"/>
                </a:solidFill>
                <a:effectLst/>
                <a:latin typeface="Lucida Sans Unicode" panose="020B0602030504020204" pitchFamily="34" charset="0"/>
                <a:ea typeface="Calibri" panose="020F0502020204030204" pitchFamily="34" charset="0"/>
              </a:rPr>
              <a:t>:</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Tail</a:t>
            </a:r>
            <a:r>
              <a:rPr lang="tr-TR" sz="1800" dirty="0">
                <a:solidFill>
                  <a:srgbClr val="000000"/>
                </a:solidFill>
                <a:effectLst/>
                <a:latin typeface="Lucida Sans Unicode" panose="020B0602030504020204" pitchFamily="34" charset="0"/>
                <a:ea typeface="Calibri" panose="020F0502020204030204" pitchFamily="34" charset="0"/>
              </a:rPr>
              <a:t>(s)                                       =  </a:t>
            </a:r>
            <a:r>
              <a:rPr lang="tr-TR" sz="1800" dirty="0" err="1">
                <a:solidFill>
                  <a:srgbClr val="000000"/>
                </a:solidFill>
                <a:effectLst/>
                <a:latin typeface="Lucida Sans Unicode" panose="020B0602030504020204" pitchFamily="34" charset="0"/>
                <a:ea typeface="Calibri" panose="020F0502020204030204" pitchFamily="34" charset="0"/>
              </a:rPr>
              <a:t>Two</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Effect</a:t>
            </a:r>
            <a:r>
              <a:rPr lang="tr-TR" sz="1800" dirty="0">
                <a:solidFill>
                  <a:srgbClr val="000000"/>
                </a:solidFill>
                <a:effectLst/>
                <a:latin typeface="Lucida Sans Unicode" panose="020B0602030504020204" pitchFamily="34" charset="0"/>
                <a:ea typeface="Calibri" panose="020F0502020204030204" pitchFamily="34" charset="0"/>
              </a:rPr>
              <a:t> size </a:t>
            </a:r>
            <a:r>
              <a:rPr lang="tr-TR" sz="1800" dirty="0" err="1">
                <a:solidFill>
                  <a:srgbClr val="000000"/>
                </a:solidFill>
                <a:effectLst/>
                <a:latin typeface="Lucida Sans Unicode" panose="020B0602030504020204" pitchFamily="34" charset="0"/>
                <a:ea typeface="Calibri" panose="020F0502020204030204" pitchFamily="34" charset="0"/>
              </a:rPr>
              <a:t>dz</a:t>
            </a:r>
            <a:r>
              <a:rPr lang="tr-TR" sz="1800" dirty="0">
                <a:solidFill>
                  <a:srgbClr val="000000"/>
                </a:solidFill>
                <a:effectLst/>
                <a:latin typeface="Lucida Sans Unicode" panose="020B0602030504020204" pitchFamily="34" charset="0"/>
                <a:ea typeface="Calibri" panose="020F0502020204030204" pitchFamily="34" charset="0"/>
              </a:rPr>
              <a:t>                             =  0.6168046</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α </a:t>
            </a:r>
            <a:r>
              <a:rPr lang="tr-TR" sz="1800" dirty="0" err="1">
                <a:solidFill>
                  <a:srgbClr val="000000"/>
                </a:solidFill>
                <a:effectLst/>
                <a:latin typeface="Lucida Sans Unicode" panose="020B0602030504020204" pitchFamily="34" charset="0"/>
                <a:ea typeface="Calibri" panose="020F0502020204030204" pitchFamily="34" charset="0"/>
              </a:rPr>
              <a:t>err</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prob</a:t>
            </a:r>
            <a:r>
              <a:rPr lang="tr-TR" sz="1800" dirty="0">
                <a:solidFill>
                  <a:srgbClr val="000000"/>
                </a:solidFill>
                <a:effectLst/>
                <a:latin typeface="Lucida Sans Unicode" panose="020B0602030504020204" pitchFamily="34" charset="0"/>
                <a:ea typeface="Calibri" panose="020F0502020204030204" pitchFamily="34" charset="0"/>
              </a:rPr>
              <a:t>                                 =  0.05</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Power</a:t>
            </a:r>
            <a:r>
              <a:rPr lang="tr-TR" sz="1800" dirty="0">
                <a:solidFill>
                  <a:srgbClr val="000000"/>
                </a:solidFill>
                <a:effectLst/>
                <a:latin typeface="Lucida Sans Unicode" panose="020B0602030504020204" pitchFamily="34" charset="0"/>
                <a:ea typeface="Calibri" panose="020F0502020204030204" pitchFamily="34" charset="0"/>
              </a:rPr>
              <a:t> (1-β </a:t>
            </a:r>
            <a:r>
              <a:rPr lang="tr-TR" sz="1800" dirty="0" err="1">
                <a:solidFill>
                  <a:srgbClr val="000000"/>
                </a:solidFill>
                <a:effectLst/>
                <a:latin typeface="Lucida Sans Unicode" panose="020B0602030504020204" pitchFamily="34" charset="0"/>
                <a:ea typeface="Calibri" panose="020F0502020204030204" pitchFamily="34" charset="0"/>
              </a:rPr>
              <a:t>err</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prob</a:t>
            </a:r>
            <a:r>
              <a:rPr lang="tr-TR" sz="1800" dirty="0">
                <a:solidFill>
                  <a:srgbClr val="000000"/>
                </a:solidFill>
                <a:effectLst/>
                <a:latin typeface="Lucida Sans Unicode" panose="020B0602030504020204" pitchFamily="34" charset="0"/>
                <a:ea typeface="Calibri" panose="020F0502020204030204" pitchFamily="34" charset="0"/>
              </a:rPr>
              <a:t>)                   =  0.90</a:t>
            </a:r>
            <a:endParaRPr lang="tr-TR" sz="1800" dirty="0">
              <a:effectLst/>
              <a:latin typeface="Calibri" panose="020F0502020204030204" pitchFamily="34" charset="0"/>
              <a:ea typeface="Calibri" panose="020F0502020204030204" pitchFamily="34" charset="0"/>
            </a:endParaRPr>
          </a:p>
          <a:p>
            <a:pPr marL="152396" indent="0">
              <a:buNone/>
            </a:pPr>
            <a:r>
              <a:rPr lang="tr-TR" sz="1800" b="1" dirty="0" err="1">
                <a:solidFill>
                  <a:srgbClr val="000000"/>
                </a:solidFill>
                <a:effectLst/>
                <a:latin typeface="Lucida Sans Unicode" panose="020B0602030504020204" pitchFamily="34" charset="0"/>
                <a:ea typeface="Calibri" panose="020F0502020204030204" pitchFamily="34" charset="0"/>
              </a:rPr>
              <a:t>Output</a:t>
            </a:r>
            <a:r>
              <a:rPr lang="tr-TR" sz="1800" b="1" dirty="0">
                <a:solidFill>
                  <a:srgbClr val="000000"/>
                </a:solidFill>
                <a:effectLst/>
                <a:latin typeface="Lucida Sans Unicode" panose="020B0602030504020204" pitchFamily="34" charset="0"/>
                <a:ea typeface="Calibri" panose="020F0502020204030204" pitchFamily="34" charset="0"/>
              </a:rPr>
              <a:t>:</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Noncentrality</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parameter</a:t>
            </a:r>
            <a:r>
              <a:rPr lang="tr-TR" sz="1800" dirty="0">
                <a:solidFill>
                  <a:srgbClr val="000000"/>
                </a:solidFill>
                <a:effectLst/>
                <a:latin typeface="Lucida Sans Unicode" panose="020B0602030504020204" pitchFamily="34" charset="0"/>
                <a:ea typeface="Calibri" panose="020F0502020204030204" pitchFamily="34" charset="0"/>
              </a:rPr>
              <a:t> δ           =  3.3783779</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Critical t                                    =  2.0452296</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Df</a:t>
            </a:r>
            <a:r>
              <a:rPr lang="tr-TR" sz="1800" dirty="0">
                <a:solidFill>
                  <a:srgbClr val="000000"/>
                </a:solidFill>
                <a:effectLst/>
                <a:latin typeface="Lucida Sans Unicode" panose="020B0602030504020204" pitchFamily="34" charset="0"/>
                <a:ea typeface="Calibri" panose="020F0502020204030204" pitchFamily="34" charset="0"/>
              </a:rPr>
              <a:t>                                            =  29</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Total </a:t>
            </a:r>
            <a:r>
              <a:rPr lang="tr-TR" sz="1800" dirty="0" err="1">
                <a:solidFill>
                  <a:srgbClr val="000000"/>
                </a:solidFill>
                <a:effectLst/>
                <a:latin typeface="Lucida Sans Unicode" panose="020B0602030504020204" pitchFamily="34" charset="0"/>
                <a:ea typeface="Calibri" panose="020F0502020204030204" pitchFamily="34" charset="0"/>
              </a:rPr>
              <a:t>sample</a:t>
            </a:r>
            <a:r>
              <a:rPr lang="tr-TR" sz="1800" dirty="0">
                <a:solidFill>
                  <a:srgbClr val="000000"/>
                </a:solidFill>
                <a:effectLst/>
                <a:latin typeface="Lucida Sans Unicode" panose="020B0602030504020204" pitchFamily="34" charset="0"/>
                <a:ea typeface="Calibri" panose="020F0502020204030204" pitchFamily="34" charset="0"/>
              </a:rPr>
              <a:t> size                       =  30</a:t>
            </a:r>
            <a:endParaRPr lang="tr-TR" sz="1800" dirty="0">
              <a:effectLst/>
              <a:latin typeface="Calibri" panose="020F0502020204030204" pitchFamily="34" charset="0"/>
              <a:ea typeface="Calibri" panose="020F0502020204030204" pitchFamily="34" charset="0"/>
            </a:endParaRPr>
          </a:p>
          <a:p>
            <a:pPr marL="152396" indent="0">
              <a:buNone/>
            </a:pP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Actual</a:t>
            </a:r>
            <a:r>
              <a:rPr lang="tr-TR" sz="1800" dirty="0">
                <a:solidFill>
                  <a:srgbClr val="000000"/>
                </a:solidFill>
                <a:effectLst/>
                <a:latin typeface="Lucida Sans Unicode" panose="020B0602030504020204" pitchFamily="34" charset="0"/>
                <a:ea typeface="Calibri" panose="020F0502020204030204" pitchFamily="34" charset="0"/>
              </a:rPr>
              <a:t> </a:t>
            </a:r>
            <a:r>
              <a:rPr lang="tr-TR" sz="1800" dirty="0" err="1">
                <a:solidFill>
                  <a:srgbClr val="000000"/>
                </a:solidFill>
                <a:effectLst/>
                <a:latin typeface="Lucida Sans Unicode" panose="020B0602030504020204" pitchFamily="34" charset="0"/>
                <a:ea typeface="Calibri" panose="020F0502020204030204" pitchFamily="34" charset="0"/>
              </a:rPr>
              <a:t>power</a:t>
            </a:r>
            <a:r>
              <a:rPr lang="tr-TR" sz="1800" dirty="0">
                <a:solidFill>
                  <a:srgbClr val="000000"/>
                </a:solidFill>
                <a:effectLst/>
                <a:latin typeface="Lucida Sans Unicode" panose="020B0602030504020204" pitchFamily="34" charset="0"/>
                <a:ea typeface="Calibri" panose="020F0502020204030204" pitchFamily="34" charset="0"/>
              </a:rPr>
              <a:t>                             =  0.9039845</a:t>
            </a:r>
            <a:endParaRPr lang="tr-TR" sz="1800" dirty="0">
              <a:effectLst/>
              <a:latin typeface="Calibri" panose="020F0502020204030204" pitchFamily="34" charset="0"/>
              <a:ea typeface="Calibri" panose="020F0502020204030204" pitchFamily="34" charset="0"/>
            </a:endParaRPr>
          </a:p>
          <a:p>
            <a:pPr marL="152396" indent="0">
              <a:buNone/>
            </a:pPr>
            <a:endParaRPr lang="tr-TR" dirty="0"/>
          </a:p>
        </p:txBody>
      </p:sp>
      <p:sp>
        <p:nvSpPr>
          <p:cNvPr id="4" name="Slayt Numarası Yer Tutucusu 3">
            <a:extLst>
              <a:ext uri="{FF2B5EF4-FFF2-40B4-BE49-F238E27FC236}">
                <a16:creationId xmlns:a16="http://schemas.microsoft.com/office/drawing/2014/main" xmlns="" id="{AE112219-F4EE-4103-8E8D-B30F72024BDE}"/>
              </a:ext>
            </a:extLst>
          </p:cNvPr>
          <p:cNvSpPr>
            <a:spLocks noGrp="1"/>
          </p:cNvSpPr>
          <p:nvPr>
            <p:ph type="sldNum" idx="12"/>
          </p:nvPr>
        </p:nvSpPr>
        <p:spPr/>
        <p:txBody>
          <a:bodyPr/>
          <a:lstStyle/>
          <a:p>
            <a:fld id="{00000000-1234-1234-1234-123412341234}" type="slidenum">
              <a:rPr lang="tr" smtClean="0"/>
              <a:pPr/>
              <a:t>43</a:t>
            </a:fld>
            <a:endParaRPr lang="tr"/>
          </a:p>
        </p:txBody>
      </p:sp>
    </p:spTree>
    <p:extLst>
      <p:ext uri="{BB962C8B-B14F-4D97-AF65-F5344CB8AC3E}">
        <p14:creationId xmlns:p14="http://schemas.microsoft.com/office/powerpoint/2010/main" val="3170236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D96476-80B0-40B3-BBFA-4F6CEC655B98}"/>
              </a:ext>
            </a:extLst>
          </p:cNvPr>
          <p:cNvSpPr>
            <a:spLocks noGrp="1"/>
          </p:cNvSpPr>
          <p:nvPr>
            <p:ph type="title"/>
          </p:nvPr>
        </p:nvSpPr>
        <p:spPr/>
        <p:txBody>
          <a:bodyPr/>
          <a:lstStyle/>
          <a:p>
            <a:r>
              <a:rPr lang="tr-TR" dirty="0"/>
              <a:t>Kutsal 384 </a:t>
            </a:r>
            <a:r>
              <a:rPr lang="tr-TR" dirty="0">
                <a:sym typeface="Wingdings" panose="05000000000000000000" pitchFamily="2" charset="2"/>
              </a:rPr>
              <a:t> Tanımlayıcı araştırmalar</a:t>
            </a:r>
            <a:endParaRPr lang="tr-TR" dirty="0"/>
          </a:p>
        </p:txBody>
      </p:sp>
      <p:pic>
        <p:nvPicPr>
          <p:cNvPr id="4" name="Resim 3">
            <a:extLst>
              <a:ext uri="{FF2B5EF4-FFF2-40B4-BE49-F238E27FC236}">
                <a16:creationId xmlns:a16="http://schemas.microsoft.com/office/drawing/2014/main" xmlns="" id="{57EF4D13-B681-4E60-B106-B536B8D7664F}"/>
              </a:ext>
            </a:extLst>
          </p:cNvPr>
          <p:cNvPicPr>
            <a:picLocks noChangeAspect="1"/>
          </p:cNvPicPr>
          <p:nvPr/>
        </p:nvPicPr>
        <p:blipFill>
          <a:blip r:embed="rId2"/>
          <a:stretch>
            <a:fillRect/>
          </a:stretch>
        </p:blipFill>
        <p:spPr>
          <a:xfrm>
            <a:off x="1030844" y="1891552"/>
            <a:ext cx="9552572" cy="4033308"/>
          </a:xfrm>
          <a:prstGeom prst="rect">
            <a:avLst/>
          </a:prstGeom>
        </p:spPr>
      </p:pic>
      <p:sp>
        <p:nvSpPr>
          <p:cNvPr id="5" name="Metin kutusu 4">
            <a:extLst>
              <a:ext uri="{FF2B5EF4-FFF2-40B4-BE49-F238E27FC236}">
                <a16:creationId xmlns:a16="http://schemas.microsoft.com/office/drawing/2014/main" xmlns="" id="{3283B8AD-45E0-4EA7-93BD-B41141BA78CB}"/>
              </a:ext>
            </a:extLst>
          </p:cNvPr>
          <p:cNvSpPr txBox="1"/>
          <p:nvPr/>
        </p:nvSpPr>
        <p:spPr>
          <a:xfrm>
            <a:off x="1002622" y="6377827"/>
            <a:ext cx="3631641" cy="307777"/>
          </a:xfrm>
          <a:prstGeom prst="rect">
            <a:avLst/>
          </a:prstGeom>
          <a:noFill/>
        </p:spPr>
        <p:txBody>
          <a:bodyPr wrap="square">
            <a:spAutoFit/>
          </a:bodyPr>
          <a:lstStyle/>
          <a:p>
            <a:r>
              <a:rPr lang="tr-TR" sz="1400" dirty="0"/>
              <a:t>https://riskcalc.org/samplesize/</a:t>
            </a:r>
          </a:p>
        </p:txBody>
      </p:sp>
      <p:sp>
        <p:nvSpPr>
          <p:cNvPr id="7" name="Metin kutusu 6">
            <a:extLst>
              <a:ext uri="{FF2B5EF4-FFF2-40B4-BE49-F238E27FC236}">
                <a16:creationId xmlns:a16="http://schemas.microsoft.com/office/drawing/2014/main" xmlns="" id="{CD7E514A-E857-48E3-B40F-F88D8EB5C1E7}"/>
              </a:ext>
            </a:extLst>
          </p:cNvPr>
          <p:cNvSpPr txBox="1"/>
          <p:nvPr/>
        </p:nvSpPr>
        <p:spPr>
          <a:xfrm>
            <a:off x="1002622" y="6102616"/>
            <a:ext cx="6101644" cy="307777"/>
          </a:xfrm>
          <a:prstGeom prst="rect">
            <a:avLst/>
          </a:prstGeom>
          <a:noFill/>
        </p:spPr>
        <p:txBody>
          <a:bodyPr wrap="square">
            <a:spAutoFit/>
          </a:bodyPr>
          <a:lstStyle/>
          <a:p>
            <a:r>
              <a:rPr lang="tr-TR" sz="1400" dirty="0"/>
              <a:t>http://sampsize.sourceforge.net/iface/</a:t>
            </a:r>
          </a:p>
        </p:txBody>
      </p:sp>
      <p:sp>
        <p:nvSpPr>
          <p:cNvPr id="8" name="Alt Bilgi Yer Tutucusu 7">
            <a:extLst>
              <a:ext uri="{FF2B5EF4-FFF2-40B4-BE49-F238E27FC236}">
                <a16:creationId xmlns:a16="http://schemas.microsoft.com/office/drawing/2014/main" xmlns="" id="{117A1B6E-4EA2-454A-ACA4-3414F56F76EB}"/>
              </a:ext>
            </a:extLst>
          </p:cNvPr>
          <p:cNvSpPr>
            <a:spLocks noGrp="1"/>
          </p:cNvSpPr>
          <p:nvPr>
            <p:ph type="ftr" sz="quarter" idx="11"/>
          </p:nvPr>
        </p:nvSpPr>
        <p:spPr/>
        <p:txBody>
          <a:bodyPr/>
          <a:lstStyle/>
          <a:p>
            <a:r>
              <a:rPr lang="en-US"/>
              <a:t>Dr. Deniz Özel | AKİDUAM</a:t>
            </a:r>
          </a:p>
        </p:txBody>
      </p:sp>
      <p:sp>
        <p:nvSpPr>
          <p:cNvPr id="9" name="Slayt Numarası Yer Tutucusu 8">
            <a:extLst>
              <a:ext uri="{FF2B5EF4-FFF2-40B4-BE49-F238E27FC236}">
                <a16:creationId xmlns:a16="http://schemas.microsoft.com/office/drawing/2014/main" xmlns="" id="{A5C81BDC-923B-40EE-8731-7C0ADC3B7A9F}"/>
              </a:ext>
            </a:extLst>
          </p:cNvPr>
          <p:cNvSpPr>
            <a:spLocks noGrp="1"/>
          </p:cNvSpPr>
          <p:nvPr>
            <p:ph type="sldNum" sz="quarter" idx="12"/>
          </p:nvPr>
        </p:nvSpPr>
        <p:spPr/>
        <p:txBody>
          <a:bodyPr/>
          <a:lstStyle/>
          <a:p>
            <a:fld id="{73B850FF-6169-4056-8077-06FFA93A5366}" type="slidenum">
              <a:rPr lang="en-US" smtClean="0"/>
              <a:t>44</a:t>
            </a:fld>
            <a:endParaRPr lang="en-US"/>
          </a:p>
        </p:txBody>
      </p:sp>
    </p:spTree>
    <p:extLst>
      <p:ext uri="{BB962C8B-B14F-4D97-AF65-F5344CB8AC3E}">
        <p14:creationId xmlns:p14="http://schemas.microsoft.com/office/powerpoint/2010/main" val="4004296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TR" dirty="0"/>
              <a:t>Başarı için</a:t>
            </a:r>
            <a:endParaRPr dirty="0"/>
          </a:p>
        </p:txBody>
      </p:sp>
      <p:sp>
        <p:nvSpPr>
          <p:cNvPr id="518" name="Google Shape;518;p85"/>
          <p:cNvSpPr txBox="1">
            <a:spLocks noGrp="1"/>
          </p:cNvSpPr>
          <p:nvPr>
            <p:ph type="body" idx="1"/>
          </p:nvPr>
        </p:nvSpPr>
        <p:spPr>
          <a:xfrm>
            <a:off x="757083" y="1536633"/>
            <a:ext cx="11019316" cy="4555200"/>
          </a:xfrm>
          <a:prstGeom prst="rect">
            <a:avLst/>
          </a:prstGeom>
        </p:spPr>
        <p:txBody>
          <a:bodyPr spcFirstLastPara="1" vert="horz" wrap="square" lIns="121900" tIns="121900" rIns="121900" bIns="121900" rtlCol="0" anchor="t" anchorCtr="0">
            <a:noAutofit/>
          </a:bodyPr>
          <a:lstStyle/>
          <a:p>
            <a:pPr>
              <a:buClr>
                <a:schemeClr val="accent2"/>
              </a:buClr>
              <a:buChar char="+"/>
            </a:pPr>
            <a:r>
              <a:rPr lang="tr" dirty="0">
                <a:solidFill>
                  <a:schemeClr val="tx1"/>
                </a:solidFill>
              </a:rPr>
              <a:t>İyi belirlenmiş bilimsel amaçlar</a:t>
            </a:r>
            <a:endParaRPr dirty="0">
              <a:solidFill>
                <a:schemeClr val="tx1"/>
              </a:solidFill>
            </a:endParaRPr>
          </a:p>
          <a:p>
            <a:pPr>
              <a:spcBef>
                <a:spcPts val="2133"/>
              </a:spcBef>
              <a:buClr>
                <a:schemeClr val="accent2"/>
              </a:buClr>
              <a:buChar char="+"/>
            </a:pPr>
            <a:r>
              <a:rPr lang="tr" dirty="0">
                <a:solidFill>
                  <a:schemeClr val="tx1"/>
                </a:solidFill>
              </a:rPr>
              <a:t>İyi bir literatür taraması</a:t>
            </a:r>
            <a:endParaRPr dirty="0">
              <a:solidFill>
                <a:schemeClr val="tx1"/>
              </a:solidFill>
            </a:endParaRPr>
          </a:p>
          <a:p>
            <a:pPr>
              <a:spcBef>
                <a:spcPts val="2133"/>
              </a:spcBef>
              <a:buClr>
                <a:schemeClr val="accent2"/>
              </a:buClr>
              <a:buChar char="+"/>
            </a:pPr>
            <a:r>
              <a:rPr lang="tr" dirty="0">
                <a:solidFill>
                  <a:schemeClr val="tx1"/>
                </a:solidFill>
              </a:rPr>
              <a:t>Çalışmadan önce belirlenmiş uygun net nicel bilgiler elde etme</a:t>
            </a:r>
            <a:endParaRPr dirty="0">
              <a:solidFill>
                <a:schemeClr val="tx1"/>
              </a:solidFill>
            </a:endParaRPr>
          </a:p>
          <a:p>
            <a:pPr>
              <a:spcBef>
                <a:spcPts val="2133"/>
              </a:spcBef>
              <a:buClr>
                <a:schemeClr val="accent2"/>
              </a:buClr>
              <a:buChar char="+"/>
            </a:pPr>
            <a:r>
              <a:rPr lang="tr" dirty="0">
                <a:solidFill>
                  <a:schemeClr val="tx1"/>
                </a:solidFill>
              </a:rPr>
              <a:t>İstatistikçi ve konuyla ilgili uzmanların dürüst iş birliği</a:t>
            </a:r>
          </a:p>
          <a:p>
            <a:pPr>
              <a:spcBef>
                <a:spcPts val="2133"/>
              </a:spcBef>
              <a:buClr>
                <a:schemeClr val="accent2"/>
              </a:buClr>
              <a:buFont typeface="Arial"/>
              <a:buChar char="+"/>
            </a:pPr>
            <a:r>
              <a:rPr lang="tr-TR" dirty="0">
                <a:solidFill>
                  <a:schemeClr val="tx1"/>
                </a:solidFill>
              </a:rPr>
              <a:t>Değişime açık olma</a:t>
            </a:r>
            <a:endParaRPr dirty="0">
              <a:solidFill>
                <a:schemeClr val="tx1"/>
              </a:solidFill>
            </a:endParaRPr>
          </a:p>
          <a:p>
            <a:pPr>
              <a:spcBef>
                <a:spcPts val="2133"/>
              </a:spcBef>
              <a:spcAft>
                <a:spcPts val="2133"/>
              </a:spcAft>
              <a:buClr>
                <a:schemeClr val="accent2"/>
              </a:buClr>
              <a:buChar char="+"/>
            </a:pPr>
            <a:r>
              <a:rPr lang="tr" dirty="0">
                <a:solidFill>
                  <a:schemeClr val="tx1"/>
                </a:solidFill>
              </a:rPr>
              <a:t>Biraz metanet</a:t>
            </a:r>
          </a:p>
        </p:txBody>
      </p:sp>
      <p:sp>
        <p:nvSpPr>
          <p:cNvPr id="2" name="Slayt Numarası Yer Tutucusu 1"/>
          <p:cNvSpPr>
            <a:spLocks noGrp="1"/>
          </p:cNvSpPr>
          <p:nvPr>
            <p:ph type="sldNum" idx="12"/>
          </p:nvPr>
        </p:nvSpPr>
        <p:spPr/>
        <p:txBody>
          <a:bodyPr/>
          <a:lstStyle/>
          <a:p>
            <a:fld id="{00000000-1234-1234-1234-123412341234}" type="slidenum">
              <a:rPr lang="tr" smtClean="0"/>
              <a:pPr/>
              <a:t>45</a:t>
            </a:fld>
            <a:endParaRPr lang="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tr"/>
              <a:t>Kötü iş birliği için </a:t>
            </a:r>
            <a:endParaRPr/>
          </a:p>
        </p:txBody>
      </p:sp>
      <p:sp>
        <p:nvSpPr>
          <p:cNvPr id="524" name="Google Shape;524;p86"/>
          <p:cNvSpPr txBox="1">
            <a:spLocks noGrp="1"/>
          </p:cNvSpPr>
          <p:nvPr>
            <p:ph type="body" idx="1"/>
          </p:nvPr>
        </p:nvSpPr>
        <p:spPr>
          <a:xfrm>
            <a:off x="894736" y="1536633"/>
            <a:ext cx="10881664" cy="4555200"/>
          </a:xfrm>
          <a:prstGeom prst="rect">
            <a:avLst/>
          </a:prstGeom>
        </p:spPr>
        <p:txBody>
          <a:bodyPr spcFirstLastPara="1" vert="horz" wrap="square" lIns="121900" tIns="121900" rIns="121900" bIns="121900" rtlCol="0" anchor="t" anchorCtr="0">
            <a:noAutofit/>
          </a:bodyPr>
          <a:lstStyle/>
          <a:p>
            <a:pPr marL="0" indent="0">
              <a:buNone/>
            </a:pPr>
            <a:r>
              <a:rPr lang="tr" dirty="0">
                <a:solidFill>
                  <a:schemeClr val="tx1"/>
                </a:solidFill>
              </a:rPr>
              <a:t>X “Bu çalışmada 20 hasta kullanılmış biz de bu kadar düşünüyoruz”</a:t>
            </a:r>
            <a:endParaRPr dirty="0">
              <a:solidFill>
                <a:schemeClr val="tx1"/>
              </a:solidFill>
            </a:endParaRPr>
          </a:p>
          <a:p>
            <a:pPr marL="0" indent="0">
              <a:spcBef>
                <a:spcPts val="2133"/>
              </a:spcBef>
              <a:buNone/>
            </a:pPr>
            <a:r>
              <a:rPr lang="tr" dirty="0">
                <a:solidFill>
                  <a:schemeClr val="tx1"/>
                </a:solidFill>
              </a:rPr>
              <a:t>X “Yarın öneri tesliminin son günü! Kaç hasta lazım?”</a:t>
            </a:r>
            <a:endParaRPr dirty="0">
              <a:solidFill>
                <a:schemeClr val="tx1"/>
              </a:solidFill>
            </a:endParaRPr>
          </a:p>
          <a:p>
            <a:pPr marL="0" indent="0">
              <a:spcBef>
                <a:spcPts val="2133"/>
              </a:spcBef>
              <a:buNone/>
            </a:pPr>
            <a:r>
              <a:rPr lang="tr" dirty="0">
                <a:solidFill>
                  <a:schemeClr val="tx1"/>
                </a:solidFill>
              </a:rPr>
              <a:t>X “Benzer yayın yok!” (hiç mi yok?)</a:t>
            </a:r>
            <a:endParaRPr dirty="0">
              <a:solidFill>
                <a:schemeClr val="tx1"/>
              </a:solidFill>
            </a:endParaRPr>
          </a:p>
          <a:p>
            <a:pPr marL="0" indent="0">
              <a:spcBef>
                <a:spcPts val="2133"/>
              </a:spcBef>
              <a:buNone/>
            </a:pPr>
            <a:r>
              <a:rPr lang="tr" dirty="0">
                <a:solidFill>
                  <a:schemeClr val="tx1"/>
                </a:solidFill>
              </a:rPr>
              <a:t>X “Ben sonuçları anlamıyorum”</a:t>
            </a:r>
            <a:endParaRPr dirty="0">
              <a:solidFill>
                <a:schemeClr val="tx1"/>
              </a:solidFill>
            </a:endParaRPr>
          </a:p>
          <a:p>
            <a:pPr marL="0" indent="0">
              <a:spcBef>
                <a:spcPts val="2133"/>
              </a:spcBef>
              <a:spcAft>
                <a:spcPts val="2133"/>
              </a:spcAft>
              <a:buNone/>
            </a:pPr>
            <a:endParaRPr dirty="0">
              <a:solidFill>
                <a:schemeClr val="tx1"/>
              </a:solidFill>
            </a:endParaRPr>
          </a:p>
        </p:txBody>
      </p:sp>
      <p:sp>
        <p:nvSpPr>
          <p:cNvPr id="2" name="Slayt Numarası Yer Tutucusu 1"/>
          <p:cNvSpPr>
            <a:spLocks noGrp="1"/>
          </p:cNvSpPr>
          <p:nvPr>
            <p:ph type="sldNum" idx="12"/>
          </p:nvPr>
        </p:nvSpPr>
        <p:spPr/>
        <p:txBody>
          <a:bodyPr/>
          <a:lstStyle/>
          <a:p>
            <a:fld id="{00000000-1234-1234-1234-123412341234}" type="slidenum">
              <a:rPr lang="tr" smtClean="0"/>
              <a:pPr/>
              <a:t>46</a:t>
            </a:fld>
            <a:endParaRPr lang="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Hesaplayıcılar</a:t>
            </a:r>
          </a:p>
        </p:txBody>
      </p:sp>
      <p:sp>
        <p:nvSpPr>
          <p:cNvPr id="3" name="Metin Yer Tutucusu 2"/>
          <p:cNvSpPr>
            <a:spLocks noGrp="1"/>
          </p:cNvSpPr>
          <p:nvPr>
            <p:ph type="body" idx="1"/>
          </p:nvPr>
        </p:nvSpPr>
        <p:spPr>
          <a:xfrm>
            <a:off x="791182" y="1536632"/>
            <a:ext cx="10985217" cy="5123811"/>
          </a:xfrm>
        </p:spPr>
        <p:txBody>
          <a:bodyPr>
            <a:normAutofit/>
          </a:bodyPr>
          <a:lstStyle/>
          <a:p>
            <a:pPr>
              <a:lnSpc>
                <a:spcPct val="150000"/>
              </a:lnSpc>
            </a:pPr>
            <a:endParaRPr lang="tr-TR" u="sng" dirty="0">
              <a:solidFill>
                <a:schemeClr val="accent3">
                  <a:lumMod val="75000"/>
                </a:schemeClr>
              </a:solidFill>
            </a:endParaRPr>
          </a:p>
        </p:txBody>
      </p:sp>
      <p:sp>
        <p:nvSpPr>
          <p:cNvPr id="4" name="Slayt Numarası Yer Tutucusu 3"/>
          <p:cNvSpPr>
            <a:spLocks noGrp="1"/>
          </p:cNvSpPr>
          <p:nvPr>
            <p:ph type="sldNum" idx="12"/>
          </p:nvPr>
        </p:nvSpPr>
        <p:spPr/>
        <p:txBody>
          <a:bodyPr/>
          <a:lstStyle/>
          <a:p>
            <a:fld id="{00000000-1234-1234-1234-123412341234}" type="slidenum">
              <a:rPr lang="tr" smtClean="0"/>
              <a:pPr/>
              <a:t>47</a:t>
            </a:fld>
            <a:endParaRPr lang="tr"/>
          </a:p>
        </p:txBody>
      </p:sp>
      <p:graphicFrame>
        <p:nvGraphicFramePr>
          <p:cNvPr id="5" name="Tablo 5">
            <a:extLst>
              <a:ext uri="{FF2B5EF4-FFF2-40B4-BE49-F238E27FC236}">
                <a16:creationId xmlns:a16="http://schemas.microsoft.com/office/drawing/2014/main" xmlns="" id="{B686249E-2E75-4B91-8B2E-39650AFCB8FE}"/>
              </a:ext>
            </a:extLst>
          </p:cNvPr>
          <p:cNvGraphicFramePr>
            <a:graphicFrameLocks noGrp="1"/>
          </p:cNvGraphicFramePr>
          <p:nvPr>
            <p:extLst>
              <p:ext uri="{D42A27DB-BD31-4B8C-83A1-F6EECF244321}">
                <p14:modId xmlns:p14="http://schemas.microsoft.com/office/powerpoint/2010/main" val="4007907157"/>
              </p:ext>
            </p:extLst>
          </p:nvPr>
        </p:nvGraphicFramePr>
        <p:xfrm>
          <a:off x="282000" y="1532788"/>
          <a:ext cx="11628000" cy="5090160"/>
        </p:xfrm>
        <a:graphic>
          <a:graphicData uri="http://schemas.openxmlformats.org/drawingml/2006/table">
            <a:tbl>
              <a:tblPr firstRow="1" bandRow="1">
                <a:tableStyleId>{5C22544A-7EE6-4342-B048-85BDC9FD1C3A}</a:tableStyleId>
              </a:tblPr>
              <a:tblGrid>
                <a:gridCol w="3636000">
                  <a:extLst>
                    <a:ext uri="{9D8B030D-6E8A-4147-A177-3AD203B41FA5}">
                      <a16:colId xmlns:a16="http://schemas.microsoft.com/office/drawing/2014/main" xmlns="" val="3432983594"/>
                    </a:ext>
                  </a:extLst>
                </a:gridCol>
                <a:gridCol w="7992000">
                  <a:extLst>
                    <a:ext uri="{9D8B030D-6E8A-4147-A177-3AD203B41FA5}">
                      <a16:colId xmlns:a16="http://schemas.microsoft.com/office/drawing/2014/main" xmlns="" val="3887004873"/>
                    </a:ext>
                  </a:extLst>
                </a:gridCol>
              </a:tblGrid>
              <a:tr h="0">
                <a:tc>
                  <a:txBody>
                    <a:bodyPr/>
                    <a:lstStyle/>
                    <a:p>
                      <a:r>
                        <a:rPr lang="tr-TR" sz="2000" dirty="0"/>
                        <a:t>Konu</a:t>
                      </a:r>
                    </a:p>
                  </a:txBody>
                  <a:tcPr/>
                </a:tc>
                <a:tc>
                  <a:txBody>
                    <a:bodyPr/>
                    <a:lstStyle/>
                    <a:p>
                      <a:r>
                        <a:rPr lang="tr-TR" sz="2000" dirty="0"/>
                        <a:t>Hesaplayıcı</a:t>
                      </a:r>
                    </a:p>
                  </a:txBody>
                  <a:tcPr/>
                </a:tc>
                <a:extLst>
                  <a:ext uri="{0D108BD9-81ED-4DB2-BD59-A6C34878D82A}">
                    <a16:rowId xmlns:a16="http://schemas.microsoft.com/office/drawing/2014/main" xmlns="" val="1267436349"/>
                  </a:ext>
                </a:extLst>
              </a:tr>
              <a:tr h="0">
                <a:tc>
                  <a:txBody>
                    <a:bodyPr/>
                    <a:lstStyle/>
                    <a:p>
                      <a:pPr>
                        <a:lnSpc>
                          <a:spcPct val="150000"/>
                        </a:lnSpc>
                      </a:pPr>
                      <a:r>
                        <a:rPr lang="tr-TR" sz="2000" u="none" dirty="0">
                          <a:solidFill>
                            <a:schemeClr val="accent3">
                              <a:lumMod val="75000"/>
                            </a:schemeClr>
                          </a:solidFill>
                        </a:rPr>
                        <a:t>Güç analizi için</a:t>
                      </a:r>
                    </a:p>
                  </a:txBody>
                  <a:tcPr/>
                </a:tc>
                <a:tc>
                  <a:txBody>
                    <a:bodyPr/>
                    <a:lstStyle/>
                    <a:p>
                      <a:pPr>
                        <a:lnSpc>
                          <a:spcPct val="150000"/>
                        </a:lnSpc>
                      </a:pPr>
                      <a:r>
                        <a:rPr lang="tr-TR" sz="2000" dirty="0">
                          <a:solidFill>
                            <a:schemeClr val="accent3">
                              <a:lumMod val="75000"/>
                            </a:schemeClr>
                          </a:solidFill>
                        </a:rPr>
                        <a:t>G-</a:t>
                      </a:r>
                      <a:r>
                        <a:rPr lang="tr-TR" sz="2000" dirty="0" err="1">
                          <a:solidFill>
                            <a:schemeClr val="accent3">
                              <a:lumMod val="75000"/>
                            </a:schemeClr>
                          </a:solidFill>
                        </a:rPr>
                        <a:t>Power</a:t>
                      </a:r>
                      <a:r>
                        <a:rPr lang="tr-TR" sz="2000" dirty="0">
                          <a:solidFill>
                            <a:schemeClr val="accent3">
                              <a:lumMod val="75000"/>
                            </a:schemeClr>
                          </a:solidFill>
                        </a:rPr>
                        <a:t> (yazılım), PASS (yazılım)</a:t>
                      </a:r>
                    </a:p>
                    <a:p>
                      <a:pPr>
                        <a:lnSpc>
                          <a:spcPct val="150000"/>
                        </a:lnSpc>
                      </a:pPr>
                      <a:r>
                        <a:rPr lang="tr-TR" sz="2000" dirty="0" err="1">
                          <a:solidFill>
                            <a:schemeClr val="accent3">
                              <a:lumMod val="75000"/>
                            </a:schemeClr>
                          </a:solidFill>
                        </a:rPr>
                        <a:t>Statistics</a:t>
                      </a:r>
                      <a:r>
                        <a:rPr lang="tr-TR" sz="2000" dirty="0">
                          <a:solidFill>
                            <a:schemeClr val="accent3">
                              <a:lumMod val="75000"/>
                            </a:schemeClr>
                          </a:solidFill>
                        </a:rPr>
                        <a:t> </a:t>
                      </a:r>
                      <a:r>
                        <a:rPr lang="tr-TR" sz="2000" dirty="0" err="1">
                          <a:solidFill>
                            <a:schemeClr val="accent3">
                              <a:lumMod val="75000"/>
                            </a:schemeClr>
                          </a:solidFill>
                        </a:rPr>
                        <a:t>and</a:t>
                      </a:r>
                      <a:r>
                        <a:rPr lang="tr-TR" sz="2000" dirty="0">
                          <a:solidFill>
                            <a:schemeClr val="accent3">
                              <a:lumMod val="75000"/>
                            </a:schemeClr>
                          </a:solidFill>
                        </a:rPr>
                        <a:t> </a:t>
                      </a:r>
                      <a:r>
                        <a:rPr lang="tr-TR" sz="2000" dirty="0" err="1">
                          <a:solidFill>
                            <a:schemeClr val="accent3">
                              <a:lumMod val="75000"/>
                            </a:schemeClr>
                          </a:solidFill>
                        </a:rPr>
                        <a:t>Sample</a:t>
                      </a:r>
                      <a:r>
                        <a:rPr lang="tr-TR" sz="2000" dirty="0">
                          <a:solidFill>
                            <a:schemeClr val="accent3">
                              <a:lumMod val="75000"/>
                            </a:schemeClr>
                          </a:solidFill>
                        </a:rPr>
                        <a:t> Size (</a:t>
                      </a:r>
                      <a:r>
                        <a:rPr lang="tr-TR" sz="2000" dirty="0" err="1">
                          <a:solidFill>
                            <a:schemeClr val="accent3">
                              <a:lumMod val="75000"/>
                            </a:schemeClr>
                          </a:solidFill>
                        </a:rPr>
                        <a:t>App</a:t>
                      </a:r>
                      <a:r>
                        <a:rPr lang="tr-TR" sz="2000" dirty="0">
                          <a:solidFill>
                            <a:schemeClr val="accent3">
                              <a:lumMod val="75000"/>
                            </a:schemeClr>
                          </a:solidFill>
                        </a:rPr>
                        <a:t>)</a:t>
                      </a:r>
                    </a:p>
                  </a:txBody>
                  <a:tcPr/>
                </a:tc>
                <a:extLst>
                  <a:ext uri="{0D108BD9-81ED-4DB2-BD59-A6C34878D82A}">
                    <a16:rowId xmlns:a16="http://schemas.microsoft.com/office/drawing/2014/main" xmlns="" val="1005310213"/>
                  </a:ext>
                </a:extLst>
              </a:tr>
              <a:tr h="0">
                <a:tc>
                  <a:txBody>
                    <a:bodyPr/>
                    <a:lstStyle/>
                    <a:p>
                      <a:r>
                        <a:rPr lang="tr-TR" sz="2000" dirty="0">
                          <a:solidFill>
                            <a:schemeClr val="accent4">
                              <a:lumMod val="75000"/>
                            </a:schemeClr>
                          </a:solidFill>
                        </a:rPr>
                        <a:t>Tanımlayıcı araştırmalar için</a:t>
                      </a:r>
                    </a:p>
                  </a:txBody>
                  <a:tcPr/>
                </a:tc>
                <a:tc>
                  <a:txBody>
                    <a:bodyPr/>
                    <a:lstStyle/>
                    <a:p>
                      <a:pPr>
                        <a:lnSpc>
                          <a:spcPct val="150000"/>
                        </a:lnSpc>
                      </a:pPr>
                      <a:r>
                        <a:rPr lang="tr-TR" sz="2000" dirty="0">
                          <a:solidFill>
                            <a:schemeClr val="accent3">
                              <a:lumMod val="75000"/>
                            </a:schemeClr>
                          </a:solidFill>
                          <a:hlinkClick r:id="rId2"/>
                        </a:rPr>
                        <a:t>https://homepage.stat.uiowa.edu/~rlenth/Power/#download (</a:t>
                      </a:r>
                      <a:r>
                        <a:rPr lang="tr-TR" sz="2000" dirty="0" err="1">
                          <a:solidFill>
                            <a:schemeClr val="accent3">
                              <a:lumMod val="75000"/>
                            </a:schemeClr>
                          </a:solidFill>
                          <a:hlinkClick r:id="rId2"/>
                        </a:rPr>
                        <a:t>java</a:t>
                      </a:r>
                      <a:r>
                        <a:rPr lang="tr-TR" sz="2000" dirty="0">
                          <a:solidFill>
                            <a:schemeClr val="accent3">
                              <a:lumMod val="75000"/>
                            </a:schemeClr>
                          </a:solidFill>
                          <a:hlinkClick r:id="rId2"/>
                        </a:rPr>
                        <a:t> </a:t>
                      </a:r>
                      <a:r>
                        <a:rPr lang="tr-TR" sz="2000" dirty="0" err="1">
                          <a:solidFill>
                            <a:schemeClr val="accent3">
                              <a:lumMod val="75000"/>
                            </a:schemeClr>
                          </a:solidFill>
                          <a:hlinkClick r:id="rId2"/>
                        </a:rPr>
                        <a:t>app</a:t>
                      </a:r>
                      <a:r>
                        <a:rPr lang="tr-TR" sz="2000" dirty="0">
                          <a:solidFill>
                            <a:schemeClr val="accent3">
                              <a:lumMod val="75000"/>
                            </a:schemeClr>
                          </a:solidFill>
                          <a:hlinkClick r:id="rId2"/>
                        </a:rPr>
                        <a:t>)</a:t>
                      </a:r>
                    </a:p>
                    <a:p>
                      <a:pPr>
                        <a:lnSpc>
                          <a:spcPct val="150000"/>
                        </a:lnSpc>
                      </a:pPr>
                      <a:r>
                        <a:rPr lang="tr-TR" sz="2000" dirty="0">
                          <a:solidFill>
                            <a:schemeClr val="accent3">
                              <a:lumMod val="75000"/>
                            </a:schemeClr>
                          </a:solidFill>
                          <a:hlinkClick r:id="rId2"/>
                        </a:rPr>
                        <a:t>https://riskcalc.org/samplesize/</a:t>
                      </a:r>
                      <a:r>
                        <a:rPr lang="tr-TR" sz="2000" dirty="0">
                          <a:solidFill>
                            <a:schemeClr val="accent3">
                              <a:lumMod val="75000"/>
                            </a:schemeClr>
                          </a:solidFill>
                        </a:rPr>
                        <a:t> (anket ve diğer)</a:t>
                      </a:r>
                    </a:p>
                    <a:p>
                      <a:pPr>
                        <a:lnSpc>
                          <a:spcPct val="150000"/>
                        </a:lnSpc>
                      </a:pPr>
                      <a:r>
                        <a:rPr lang="tr-TR" sz="2000" dirty="0">
                          <a:solidFill>
                            <a:schemeClr val="accent3">
                              <a:lumMod val="75000"/>
                            </a:schemeClr>
                          </a:solidFill>
                          <a:hlinkClick r:id="rId3"/>
                        </a:rPr>
                        <a:t>https://www.calculator.net/sample-size-calculator.html</a:t>
                      </a:r>
                      <a:r>
                        <a:rPr lang="tr-TR" sz="2000" dirty="0">
                          <a:solidFill>
                            <a:schemeClr val="accent3">
                              <a:lumMod val="75000"/>
                            </a:schemeClr>
                          </a:solidFill>
                        </a:rPr>
                        <a:t> </a:t>
                      </a:r>
                    </a:p>
                    <a:p>
                      <a:pPr>
                        <a:lnSpc>
                          <a:spcPct val="150000"/>
                        </a:lnSpc>
                      </a:pPr>
                      <a:r>
                        <a:rPr lang="tr-TR" sz="2000" dirty="0">
                          <a:solidFill>
                            <a:schemeClr val="accent3">
                              <a:lumMod val="75000"/>
                            </a:schemeClr>
                          </a:solidFill>
                          <a:hlinkClick r:id="rId4">
                            <a:extLst>
                              <a:ext uri="{A12FA001-AC4F-418D-AE19-62706E023703}">
                                <ahyp:hlinkClr xmlns:ahyp="http://schemas.microsoft.com/office/drawing/2018/hyperlinkcolor" xmlns="" val="tx"/>
                              </a:ext>
                            </a:extLst>
                          </a:hlinkClick>
                        </a:rPr>
                        <a:t>https://epitools.ausvet.com.au/</a:t>
                      </a:r>
                      <a:endParaRPr lang="tr-TR" sz="2000" dirty="0">
                        <a:solidFill>
                          <a:schemeClr val="accent3">
                            <a:lumMod val="75000"/>
                          </a:schemeClr>
                        </a:solidFill>
                      </a:endParaRPr>
                    </a:p>
                    <a:p>
                      <a:pPr>
                        <a:lnSpc>
                          <a:spcPct val="150000"/>
                        </a:lnSpc>
                      </a:pPr>
                      <a:r>
                        <a:rPr lang="tr-TR" sz="2000" dirty="0">
                          <a:solidFill>
                            <a:schemeClr val="accent3">
                              <a:lumMod val="75000"/>
                            </a:schemeClr>
                          </a:solidFill>
                          <a:hlinkClick r:id="rId5">
                            <a:extLst>
                              <a:ext uri="{A12FA001-AC4F-418D-AE19-62706E023703}">
                                <ahyp:hlinkClr xmlns:ahyp="http://schemas.microsoft.com/office/drawing/2018/hyperlinkcolor" xmlns="" val="tx"/>
                              </a:ext>
                            </a:extLst>
                          </a:hlinkClick>
                        </a:rPr>
                        <a:t>http://www.openepi.com/Menu/OE_Menu.htm</a:t>
                      </a:r>
                      <a:endParaRPr lang="tr-TR" sz="2000" dirty="0">
                        <a:solidFill>
                          <a:schemeClr val="accent3">
                            <a:lumMod val="75000"/>
                          </a:schemeClr>
                        </a:solidFill>
                      </a:endParaRPr>
                    </a:p>
                    <a:p>
                      <a:pPr>
                        <a:lnSpc>
                          <a:spcPct val="150000"/>
                        </a:lnSpc>
                      </a:pPr>
                      <a:r>
                        <a:rPr lang="tr-TR" sz="2000" u="sng" dirty="0">
                          <a:solidFill>
                            <a:schemeClr val="accent3">
                              <a:lumMod val="75000"/>
                            </a:schemeClr>
                          </a:solidFill>
                          <a:hlinkClick r:id="rId6">
                            <a:extLst>
                              <a:ext uri="{A12FA001-AC4F-418D-AE19-62706E023703}">
                                <ahyp:hlinkClr xmlns:ahyp="http://schemas.microsoft.com/office/drawing/2018/hyperlinkcolor" xmlns="" val="tx"/>
                              </a:ext>
                            </a:extLst>
                          </a:hlinkClick>
                        </a:rPr>
                        <a:t>http://sampsize.sourceforge.net/iface/</a:t>
                      </a:r>
                      <a:endParaRPr lang="tr-TR" sz="2000" u="sng" dirty="0">
                        <a:solidFill>
                          <a:schemeClr val="accent3">
                            <a:lumMod val="75000"/>
                          </a:schemeClr>
                        </a:solidFill>
                      </a:endParaRPr>
                    </a:p>
                    <a:p>
                      <a:pPr>
                        <a:lnSpc>
                          <a:spcPct val="150000"/>
                        </a:lnSpc>
                      </a:pPr>
                      <a:r>
                        <a:rPr lang="tr-TR" sz="2000" u="sng" dirty="0">
                          <a:solidFill>
                            <a:schemeClr val="accent3">
                              <a:lumMod val="75000"/>
                            </a:schemeClr>
                          </a:solidFill>
                          <a:hlinkClick r:id="rId7"/>
                        </a:rPr>
                        <a:t>https://www.danielsoper.com/statcalc/calculator.aspx?id=89</a:t>
                      </a:r>
                      <a:endParaRPr lang="tr-TR" sz="2000" u="sng" dirty="0">
                        <a:solidFill>
                          <a:schemeClr val="accent3">
                            <a:lumMod val="75000"/>
                          </a:schemeClr>
                        </a:solidFill>
                      </a:endParaRPr>
                    </a:p>
                  </a:txBody>
                  <a:tcPr/>
                </a:tc>
                <a:extLst>
                  <a:ext uri="{0D108BD9-81ED-4DB2-BD59-A6C34878D82A}">
                    <a16:rowId xmlns:a16="http://schemas.microsoft.com/office/drawing/2014/main" xmlns="" val="29285559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solidFill>
                            <a:schemeClr val="accent3">
                              <a:lumMod val="75000"/>
                            </a:schemeClr>
                          </a:solidFill>
                        </a:rPr>
                        <a:t>Etki büyüklüğü için detaylı bilgi</a:t>
                      </a:r>
                      <a:endParaRPr lang="tr-TR" sz="2000" u="sng" dirty="0">
                        <a:solidFill>
                          <a:schemeClr val="accent3">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u="sng" dirty="0">
                          <a:solidFill>
                            <a:schemeClr val="accent3">
                              <a:lumMod val="75000"/>
                            </a:schemeClr>
                          </a:solidFill>
                        </a:rPr>
                        <a:t>https://www.psychometrica.de/effect_size.html</a:t>
                      </a:r>
                    </a:p>
                  </a:txBody>
                  <a:tcPr/>
                </a:tc>
                <a:extLst>
                  <a:ext uri="{0D108BD9-81ED-4DB2-BD59-A6C34878D82A}">
                    <a16:rowId xmlns:a16="http://schemas.microsoft.com/office/drawing/2014/main" xmlns="" val="964585648"/>
                  </a:ext>
                </a:extLst>
              </a:tr>
            </a:tbl>
          </a:graphicData>
        </a:graphic>
      </p:graphicFrame>
    </p:spTree>
    <p:extLst>
      <p:ext uri="{BB962C8B-B14F-4D97-AF65-F5344CB8AC3E}">
        <p14:creationId xmlns:p14="http://schemas.microsoft.com/office/powerpoint/2010/main" val="2148598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6 Başlık"/>
          <p:cNvSpPr>
            <a:spLocks noGrp="1"/>
          </p:cNvSpPr>
          <p:nvPr>
            <p:ph type="title"/>
          </p:nvPr>
        </p:nvSpPr>
        <p:spPr/>
        <p:txBody>
          <a:bodyPr>
            <a:normAutofit fontScale="90000"/>
          </a:bodyPr>
          <a:lstStyle/>
          <a:p>
            <a:endParaRPr lang="tr-TR"/>
          </a:p>
        </p:txBody>
      </p:sp>
      <p:sp>
        <p:nvSpPr>
          <p:cNvPr id="61" name="Google Shape;61;p14"/>
          <p:cNvSpPr txBox="1">
            <a:spLocks noGrp="1"/>
          </p:cNvSpPr>
          <p:nvPr>
            <p:ph type="body" idx="1"/>
          </p:nvPr>
        </p:nvSpPr>
        <p:spPr>
          <a:xfrm>
            <a:off x="660400" y="1536632"/>
            <a:ext cx="10636211" cy="5439901"/>
          </a:xfrm>
        </p:spPr>
        <p:txBody>
          <a:bodyPr>
            <a:normAutofit fontScale="85000" lnSpcReduction="20000"/>
          </a:bodyPr>
          <a:lstStyle/>
          <a:p>
            <a:pPr marL="241294" indent="0">
              <a:buNone/>
            </a:pPr>
            <a:r>
              <a:rPr lang="tr-TR" dirty="0">
                <a:solidFill>
                  <a:srgbClr val="002060"/>
                </a:solidFill>
              </a:rPr>
              <a:t>"Örneklemin gücü; sayısından değil, doğru şekilde seçilmesinden gelir"</a:t>
            </a:r>
            <a:endParaRPr lang="tr-TR" dirty="0">
              <a:solidFill>
                <a:srgbClr val="002060"/>
              </a:solidFill>
              <a:sym typeface="Verdana"/>
            </a:endParaRPr>
          </a:p>
          <a:p>
            <a:pPr marL="241294" indent="0">
              <a:buNone/>
            </a:pPr>
            <a:r>
              <a:rPr lang="tr-TR" dirty="0">
                <a:solidFill>
                  <a:srgbClr val="002060"/>
                </a:solidFill>
              </a:rPr>
              <a:t>-</a:t>
            </a:r>
            <a:r>
              <a:rPr lang="tr-TR" dirty="0" err="1">
                <a:solidFill>
                  <a:srgbClr val="002060"/>
                </a:solidFill>
              </a:rPr>
              <a:t>Eric</a:t>
            </a:r>
            <a:r>
              <a:rPr lang="tr-TR" dirty="0">
                <a:solidFill>
                  <a:srgbClr val="002060"/>
                </a:solidFill>
              </a:rPr>
              <a:t> </a:t>
            </a:r>
            <a:r>
              <a:rPr lang="tr-TR" dirty="0" err="1">
                <a:solidFill>
                  <a:srgbClr val="002060"/>
                </a:solidFill>
              </a:rPr>
              <a:t>Mooi</a:t>
            </a:r>
            <a:endParaRPr lang="tr-TR" dirty="0">
              <a:solidFill>
                <a:srgbClr val="002060"/>
              </a:solidFill>
            </a:endParaRPr>
          </a:p>
          <a:p>
            <a:pPr marL="241294" indent="0">
              <a:buNone/>
            </a:pPr>
            <a:endParaRPr lang="tr-TR" dirty="0">
              <a:solidFill>
                <a:srgbClr val="002060"/>
              </a:solidFill>
              <a:sym typeface="Verdana"/>
            </a:endParaRPr>
          </a:p>
          <a:p>
            <a:pPr marL="241294" indent="0">
              <a:buNone/>
            </a:pPr>
            <a:endParaRPr lang="tr-TR" dirty="0">
              <a:solidFill>
                <a:srgbClr val="002060"/>
              </a:solidFill>
              <a:sym typeface="Verdana"/>
            </a:endParaRPr>
          </a:p>
          <a:p>
            <a:pPr marL="241294" indent="0">
              <a:buNone/>
            </a:pPr>
            <a:r>
              <a:rPr lang="tr-TR" dirty="0">
                <a:solidFill>
                  <a:srgbClr val="002060"/>
                </a:solidFill>
                <a:sym typeface="Verdana"/>
              </a:rPr>
              <a:t>"İstatistiksel anlamlılık bulgularla ilgili en az ilginç şeydir. Sonuçları büyüklük ölçüleri açısından açıklamalısınız. Yani sadece tedavinin insanları etkileyip etkilemediği değil, “ne kadar etkiledi?”</a:t>
            </a:r>
            <a:r>
              <a:rPr lang="tr-TR" dirty="0" err="1">
                <a:solidFill>
                  <a:srgbClr val="002060"/>
                </a:solidFill>
                <a:sym typeface="Verdana"/>
              </a:rPr>
              <a:t>yi</a:t>
            </a:r>
            <a:r>
              <a:rPr lang="tr-TR" dirty="0">
                <a:solidFill>
                  <a:srgbClr val="002060"/>
                </a:solidFill>
                <a:sym typeface="Verdana"/>
              </a:rPr>
              <a:t> açıklamalısınız."</a:t>
            </a:r>
          </a:p>
          <a:p>
            <a:pPr marL="241294" indent="0">
              <a:buNone/>
            </a:pPr>
            <a:r>
              <a:rPr lang="tr-TR" dirty="0">
                <a:solidFill>
                  <a:srgbClr val="002060"/>
                </a:solidFill>
                <a:sym typeface="Verdana"/>
              </a:rPr>
              <a:t>-Gene V. </a:t>
            </a:r>
            <a:r>
              <a:rPr lang="tr-TR" dirty="0" err="1">
                <a:solidFill>
                  <a:srgbClr val="002060"/>
                </a:solidFill>
                <a:sym typeface="Verdana"/>
              </a:rPr>
              <a:t>Glass</a:t>
            </a:r>
            <a:endParaRPr lang="tr-TR" dirty="0">
              <a:solidFill>
                <a:srgbClr val="002060"/>
              </a:solidFill>
              <a:sym typeface="Verdana"/>
            </a:endParaRPr>
          </a:p>
          <a:p>
            <a:pPr marL="241294" indent="0">
              <a:buNone/>
            </a:pPr>
            <a:endParaRPr lang="tr-TR" dirty="0">
              <a:solidFill>
                <a:srgbClr val="002060"/>
              </a:solidFill>
            </a:endParaRPr>
          </a:p>
          <a:p>
            <a:pPr marL="241294" indent="0">
              <a:buNone/>
            </a:pPr>
            <a:endParaRPr lang="tr-TR" dirty="0">
              <a:solidFill>
                <a:srgbClr val="002060"/>
              </a:solidFill>
              <a:ea typeface="+mn-lt"/>
              <a:cs typeface="+mn-lt"/>
            </a:endParaRPr>
          </a:p>
          <a:p>
            <a:pPr marL="241294" indent="0">
              <a:buNone/>
            </a:pPr>
            <a:r>
              <a:rPr lang="tr-TR" dirty="0">
                <a:solidFill>
                  <a:srgbClr val="002060"/>
                </a:solidFill>
                <a:ea typeface="+mn-lt"/>
                <a:cs typeface="+mn-lt"/>
              </a:rPr>
              <a:t>"Bir araştırma sorusunun birincil ürünü, p değerleri değil, bir veya daha fazla etki büyüklüğü ölçüsüdür."</a:t>
            </a:r>
          </a:p>
          <a:p>
            <a:pPr marL="241294" indent="0">
              <a:buNone/>
            </a:pPr>
            <a:r>
              <a:rPr lang="tr-TR" dirty="0">
                <a:solidFill>
                  <a:srgbClr val="002060"/>
                </a:solidFill>
                <a:ea typeface="+mn-lt"/>
                <a:cs typeface="+mn-lt"/>
              </a:rPr>
              <a:t>-</a:t>
            </a:r>
            <a:r>
              <a:rPr lang="tr-TR" dirty="0" err="1">
                <a:solidFill>
                  <a:srgbClr val="002060"/>
                </a:solidFill>
                <a:ea typeface="+mn-lt"/>
                <a:cs typeface="+mn-lt"/>
              </a:rPr>
              <a:t>Jacob</a:t>
            </a:r>
            <a:r>
              <a:rPr lang="tr-TR" dirty="0">
                <a:solidFill>
                  <a:srgbClr val="002060"/>
                </a:solidFill>
                <a:ea typeface="+mn-lt"/>
                <a:cs typeface="+mn-lt"/>
              </a:rPr>
              <a:t> </a:t>
            </a:r>
            <a:r>
              <a:rPr lang="tr-TR" dirty="0" err="1">
                <a:solidFill>
                  <a:srgbClr val="002060"/>
                </a:solidFill>
                <a:ea typeface="+mn-lt"/>
                <a:cs typeface="+mn-lt"/>
              </a:rPr>
              <a:t>Cohen</a:t>
            </a:r>
            <a:endParaRPr lang="tr-TR" dirty="0">
              <a:solidFill>
                <a:srgbClr val="002060"/>
              </a:solidFill>
              <a:ea typeface="+mn-lt"/>
              <a:cs typeface="+mn-lt"/>
            </a:endParaRPr>
          </a:p>
          <a:p>
            <a:pPr marL="152396" indent="0">
              <a:buNone/>
            </a:pPr>
            <a:endParaRPr lang="tr-TR" dirty="0">
              <a:solidFill>
                <a:srgbClr val="002060"/>
              </a:solidFill>
            </a:endParaRPr>
          </a:p>
          <a:p>
            <a:pPr marL="114297" indent="0">
              <a:buNone/>
            </a:pPr>
            <a:r>
              <a:rPr lang="tr-TR" sz="1200" dirty="0" err="1">
                <a:solidFill>
                  <a:srgbClr val="002060"/>
                </a:solidFill>
                <a:sym typeface="Verdana"/>
              </a:rPr>
              <a:t>Sullivan</a:t>
            </a:r>
            <a:r>
              <a:rPr lang="tr-TR" sz="1200" dirty="0">
                <a:solidFill>
                  <a:srgbClr val="002060"/>
                </a:solidFill>
                <a:sym typeface="Verdana"/>
              </a:rPr>
              <a:t>, G. M., &amp; </a:t>
            </a:r>
            <a:r>
              <a:rPr lang="tr-TR" sz="1200" dirty="0" err="1">
                <a:solidFill>
                  <a:srgbClr val="002060"/>
                </a:solidFill>
                <a:sym typeface="Verdana"/>
              </a:rPr>
              <a:t>Feinn</a:t>
            </a:r>
            <a:r>
              <a:rPr lang="tr-TR" sz="1200" dirty="0">
                <a:solidFill>
                  <a:srgbClr val="002060"/>
                </a:solidFill>
                <a:sym typeface="Verdana"/>
              </a:rPr>
              <a:t>, R. (2012). Using </a:t>
            </a:r>
            <a:r>
              <a:rPr lang="tr-TR" sz="1200" dirty="0" err="1">
                <a:solidFill>
                  <a:srgbClr val="002060"/>
                </a:solidFill>
                <a:sym typeface="Verdana"/>
              </a:rPr>
              <a:t>Effect</a:t>
            </a:r>
            <a:r>
              <a:rPr lang="tr-TR" sz="1200" dirty="0">
                <a:solidFill>
                  <a:srgbClr val="002060"/>
                </a:solidFill>
                <a:sym typeface="Verdana"/>
              </a:rPr>
              <a:t> Size—</a:t>
            </a:r>
            <a:r>
              <a:rPr lang="tr-TR" sz="1200" dirty="0" err="1">
                <a:solidFill>
                  <a:srgbClr val="002060"/>
                </a:solidFill>
                <a:sym typeface="Verdana"/>
              </a:rPr>
              <a:t>or</a:t>
            </a:r>
            <a:r>
              <a:rPr lang="tr-TR" sz="1200" dirty="0">
                <a:solidFill>
                  <a:srgbClr val="002060"/>
                </a:solidFill>
                <a:sym typeface="Verdana"/>
              </a:rPr>
              <a:t> </a:t>
            </a:r>
            <a:r>
              <a:rPr lang="tr-TR" sz="1200" dirty="0" err="1">
                <a:solidFill>
                  <a:srgbClr val="002060"/>
                </a:solidFill>
                <a:sym typeface="Verdana"/>
              </a:rPr>
              <a:t>Why</a:t>
            </a:r>
            <a:r>
              <a:rPr lang="tr-TR" sz="1200" dirty="0">
                <a:solidFill>
                  <a:srgbClr val="002060"/>
                </a:solidFill>
                <a:sym typeface="Verdana"/>
              </a:rPr>
              <a:t> </a:t>
            </a:r>
            <a:r>
              <a:rPr lang="tr-TR" sz="1200" dirty="0" err="1">
                <a:solidFill>
                  <a:srgbClr val="002060"/>
                </a:solidFill>
                <a:sym typeface="Verdana"/>
              </a:rPr>
              <a:t>the</a:t>
            </a:r>
            <a:r>
              <a:rPr lang="tr-TR" sz="1200" dirty="0">
                <a:solidFill>
                  <a:srgbClr val="002060"/>
                </a:solidFill>
                <a:sym typeface="Verdana"/>
              </a:rPr>
              <a:t> P Value Is Not </a:t>
            </a:r>
            <a:r>
              <a:rPr lang="tr-TR" sz="1200" dirty="0" err="1">
                <a:solidFill>
                  <a:srgbClr val="002060"/>
                </a:solidFill>
                <a:sym typeface="Verdana"/>
              </a:rPr>
              <a:t>Enough</a:t>
            </a:r>
            <a:r>
              <a:rPr lang="tr-TR" sz="1200" dirty="0">
                <a:solidFill>
                  <a:srgbClr val="002060"/>
                </a:solidFill>
                <a:sym typeface="Verdana"/>
              </a:rPr>
              <a:t>. </a:t>
            </a:r>
            <a:r>
              <a:rPr lang="tr-TR" sz="1200" dirty="0" err="1">
                <a:solidFill>
                  <a:srgbClr val="002060"/>
                </a:solidFill>
                <a:sym typeface="Verdana"/>
              </a:rPr>
              <a:t>Journal</a:t>
            </a:r>
            <a:r>
              <a:rPr lang="tr-TR" sz="1200" dirty="0">
                <a:solidFill>
                  <a:srgbClr val="002060"/>
                </a:solidFill>
                <a:sym typeface="Verdana"/>
              </a:rPr>
              <a:t> of </a:t>
            </a:r>
            <a:r>
              <a:rPr lang="tr-TR" sz="1200" dirty="0" err="1">
                <a:solidFill>
                  <a:srgbClr val="002060"/>
                </a:solidFill>
                <a:sym typeface="Verdana"/>
              </a:rPr>
              <a:t>Graduate</a:t>
            </a:r>
            <a:r>
              <a:rPr lang="tr-TR" sz="1200" dirty="0">
                <a:solidFill>
                  <a:srgbClr val="002060"/>
                </a:solidFill>
                <a:sym typeface="Verdana"/>
              </a:rPr>
              <a:t> </a:t>
            </a:r>
            <a:r>
              <a:rPr lang="tr-TR" sz="1200" dirty="0" err="1">
                <a:solidFill>
                  <a:srgbClr val="002060"/>
                </a:solidFill>
                <a:sym typeface="Verdana"/>
              </a:rPr>
              <a:t>Medical</a:t>
            </a:r>
            <a:r>
              <a:rPr lang="tr-TR" sz="1200" dirty="0">
                <a:solidFill>
                  <a:srgbClr val="002060"/>
                </a:solidFill>
                <a:sym typeface="Verdana"/>
              </a:rPr>
              <a:t> </a:t>
            </a:r>
            <a:r>
              <a:rPr lang="tr-TR" sz="1200" dirty="0" err="1">
                <a:solidFill>
                  <a:srgbClr val="002060"/>
                </a:solidFill>
                <a:sym typeface="Verdana"/>
              </a:rPr>
              <a:t>Education</a:t>
            </a:r>
            <a:r>
              <a:rPr lang="tr-TR" sz="1200" dirty="0">
                <a:solidFill>
                  <a:srgbClr val="002060"/>
                </a:solidFill>
                <a:sym typeface="Verdana"/>
              </a:rPr>
              <a:t>, 4(3), 279–282. </a:t>
            </a:r>
            <a:r>
              <a:rPr lang="tr-TR" sz="1200" dirty="0">
                <a:solidFill>
                  <a:srgbClr val="002060"/>
                </a:solidFill>
                <a:sym typeface="Verdana"/>
                <a:hlinkClick r:id="rId3"/>
              </a:rPr>
              <a:t>http://doi.org/10.4300/JGME-D-12-00156.1</a:t>
            </a:r>
            <a:endParaRPr lang="tr-TR" sz="1200" dirty="0">
              <a:solidFill>
                <a:srgbClr val="002060"/>
              </a:solidFill>
              <a:hlinkClick r:id="rId3"/>
            </a:endParaRPr>
          </a:p>
          <a:p>
            <a:pPr marL="114297" indent="0">
              <a:buNone/>
            </a:pPr>
            <a:r>
              <a:rPr lang="tr-TR" sz="1200" dirty="0" err="1">
                <a:solidFill>
                  <a:srgbClr val="002060"/>
                </a:solidFill>
                <a:ea typeface="+mn-lt"/>
                <a:cs typeface="+mn-lt"/>
              </a:rPr>
              <a:t>Mooi</a:t>
            </a:r>
            <a:r>
              <a:rPr lang="tr-TR" sz="1200" dirty="0">
                <a:solidFill>
                  <a:srgbClr val="002060"/>
                </a:solidFill>
                <a:ea typeface="+mn-lt"/>
                <a:cs typeface="+mn-lt"/>
              </a:rPr>
              <a:t>, E., </a:t>
            </a:r>
            <a:r>
              <a:rPr lang="tr-TR" sz="1200" dirty="0" err="1">
                <a:solidFill>
                  <a:srgbClr val="002060"/>
                </a:solidFill>
                <a:ea typeface="+mn-lt"/>
                <a:cs typeface="+mn-lt"/>
              </a:rPr>
              <a:t>Sarstedt</a:t>
            </a:r>
            <a:r>
              <a:rPr lang="tr-TR" sz="1200" dirty="0">
                <a:solidFill>
                  <a:srgbClr val="002060"/>
                </a:solidFill>
                <a:ea typeface="+mn-lt"/>
                <a:cs typeface="+mn-lt"/>
              </a:rPr>
              <a:t>, M., &amp; </a:t>
            </a:r>
            <a:r>
              <a:rPr lang="tr-TR" sz="1200" dirty="0" err="1">
                <a:solidFill>
                  <a:srgbClr val="002060"/>
                </a:solidFill>
                <a:ea typeface="+mn-lt"/>
                <a:cs typeface="+mn-lt"/>
              </a:rPr>
              <a:t>Mooi‐Reci</a:t>
            </a:r>
            <a:r>
              <a:rPr lang="tr-TR" sz="1200" dirty="0">
                <a:solidFill>
                  <a:srgbClr val="002060"/>
                </a:solidFill>
                <a:ea typeface="+mn-lt"/>
                <a:cs typeface="+mn-lt"/>
              </a:rPr>
              <a:t>, I. (2018). Market </a:t>
            </a:r>
            <a:r>
              <a:rPr lang="tr-TR" sz="1200" dirty="0" err="1">
                <a:solidFill>
                  <a:srgbClr val="002060"/>
                </a:solidFill>
                <a:ea typeface="+mn-lt"/>
                <a:cs typeface="+mn-lt"/>
              </a:rPr>
              <a:t>Research</a:t>
            </a:r>
            <a:r>
              <a:rPr lang="tr-TR" sz="1200" dirty="0">
                <a:solidFill>
                  <a:srgbClr val="002060"/>
                </a:solidFill>
                <a:ea typeface="+mn-lt"/>
                <a:cs typeface="+mn-lt"/>
              </a:rPr>
              <a:t>: </a:t>
            </a:r>
            <a:r>
              <a:rPr lang="tr-TR" sz="1200" dirty="0" err="1">
                <a:solidFill>
                  <a:srgbClr val="002060"/>
                </a:solidFill>
                <a:ea typeface="+mn-lt"/>
                <a:cs typeface="+mn-lt"/>
              </a:rPr>
              <a:t>The</a:t>
            </a:r>
            <a:r>
              <a:rPr lang="tr-TR" sz="1200" dirty="0">
                <a:solidFill>
                  <a:srgbClr val="002060"/>
                </a:solidFill>
                <a:ea typeface="+mn-lt"/>
                <a:cs typeface="+mn-lt"/>
              </a:rPr>
              <a:t> </a:t>
            </a:r>
            <a:r>
              <a:rPr lang="tr-TR" sz="1200" dirty="0" err="1">
                <a:solidFill>
                  <a:srgbClr val="002060"/>
                </a:solidFill>
                <a:ea typeface="+mn-lt"/>
                <a:cs typeface="+mn-lt"/>
              </a:rPr>
              <a:t>Process</a:t>
            </a:r>
            <a:r>
              <a:rPr lang="tr-TR" sz="1200" dirty="0">
                <a:solidFill>
                  <a:srgbClr val="002060"/>
                </a:solidFill>
                <a:ea typeface="+mn-lt"/>
                <a:cs typeface="+mn-lt"/>
              </a:rPr>
              <a:t>, Data, </a:t>
            </a:r>
            <a:r>
              <a:rPr lang="tr-TR" sz="1200" dirty="0" err="1">
                <a:solidFill>
                  <a:srgbClr val="002060"/>
                </a:solidFill>
                <a:ea typeface="+mn-lt"/>
                <a:cs typeface="+mn-lt"/>
              </a:rPr>
              <a:t>and</a:t>
            </a:r>
            <a:r>
              <a:rPr lang="tr-TR" sz="1200" dirty="0">
                <a:solidFill>
                  <a:srgbClr val="002060"/>
                </a:solidFill>
                <a:ea typeface="+mn-lt"/>
                <a:cs typeface="+mn-lt"/>
              </a:rPr>
              <a:t> </a:t>
            </a:r>
            <a:r>
              <a:rPr lang="tr-TR" sz="1200" dirty="0" err="1">
                <a:solidFill>
                  <a:srgbClr val="002060"/>
                </a:solidFill>
                <a:ea typeface="+mn-lt"/>
                <a:cs typeface="+mn-lt"/>
              </a:rPr>
              <a:t>Methods</a:t>
            </a:r>
            <a:r>
              <a:rPr lang="tr-TR" sz="1200" dirty="0">
                <a:solidFill>
                  <a:srgbClr val="002060"/>
                </a:solidFill>
                <a:ea typeface="+mn-lt"/>
                <a:cs typeface="+mn-lt"/>
              </a:rPr>
              <a:t> Using </a:t>
            </a:r>
            <a:r>
              <a:rPr lang="tr-TR" sz="1200" dirty="0" err="1">
                <a:solidFill>
                  <a:srgbClr val="002060"/>
                </a:solidFill>
                <a:ea typeface="+mn-lt"/>
                <a:cs typeface="+mn-lt"/>
              </a:rPr>
              <a:t>Stata</a:t>
            </a:r>
            <a:r>
              <a:rPr lang="tr-TR" sz="1200" dirty="0">
                <a:solidFill>
                  <a:srgbClr val="002060"/>
                </a:solidFill>
                <a:ea typeface="+mn-lt"/>
                <a:cs typeface="+mn-lt"/>
              </a:rPr>
              <a:t>. </a:t>
            </a:r>
            <a:r>
              <a:rPr lang="tr-TR" sz="1200" dirty="0" err="1">
                <a:solidFill>
                  <a:srgbClr val="002060"/>
                </a:solidFill>
                <a:ea typeface="+mn-lt"/>
                <a:cs typeface="+mn-lt"/>
              </a:rPr>
              <a:t>Singapore</a:t>
            </a:r>
            <a:r>
              <a:rPr lang="tr-TR" sz="1200" dirty="0">
                <a:solidFill>
                  <a:srgbClr val="002060"/>
                </a:solidFill>
                <a:ea typeface="+mn-lt"/>
                <a:cs typeface="+mn-lt"/>
              </a:rPr>
              <a:t>: </a:t>
            </a:r>
            <a:r>
              <a:rPr lang="tr-TR" sz="1200" dirty="0" err="1">
                <a:solidFill>
                  <a:srgbClr val="002060"/>
                </a:solidFill>
                <a:ea typeface="+mn-lt"/>
                <a:cs typeface="+mn-lt"/>
              </a:rPr>
              <a:t>Springer</a:t>
            </a:r>
            <a:r>
              <a:rPr lang="tr-TR" sz="1200" dirty="0">
                <a:solidFill>
                  <a:srgbClr val="002060"/>
                </a:solidFill>
                <a:ea typeface="+mn-lt"/>
                <a:cs typeface="+mn-lt"/>
              </a:rPr>
              <a:t>.</a:t>
            </a:r>
            <a:endParaRPr lang="tr-TR" dirty="0">
              <a:solidFill>
                <a:srgbClr val="002060"/>
              </a:solidFill>
            </a:endParaRPr>
          </a:p>
        </p:txBody>
      </p:sp>
      <p:sp>
        <p:nvSpPr>
          <p:cNvPr id="2" name="Slayt Numarası Yer Tutucusu 1"/>
          <p:cNvSpPr>
            <a:spLocks noGrp="1"/>
          </p:cNvSpPr>
          <p:nvPr>
            <p:ph type="sldNum" idx="12"/>
          </p:nvPr>
        </p:nvSpPr>
        <p:spPr/>
        <p:txBody>
          <a:bodyPr/>
          <a:lstStyle/>
          <a:p>
            <a:pPr lvl="0"/>
            <a:fld id="{00000000-1234-1234-1234-123412341234}" type="slidenum">
              <a:rPr lang="tr" smtClean="0"/>
              <a:pPr lvl="0"/>
              <a:t>48</a:t>
            </a:fld>
            <a:endParaRPr lang="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xmlns="" id="{7E12B488-D078-548E-617F-407412C37643}"/>
              </a:ext>
            </a:extLst>
          </p:cNvPr>
          <p:cNvSpPr txBox="1"/>
          <p:nvPr/>
        </p:nvSpPr>
        <p:spPr>
          <a:xfrm>
            <a:off x="68248" y="5356498"/>
            <a:ext cx="10659208" cy="1384995"/>
          </a:xfrm>
          <a:prstGeom prst="rect">
            <a:avLst/>
          </a:prstGeom>
          <a:noFill/>
        </p:spPr>
        <p:txBody>
          <a:bodyPr wrap="square">
            <a:spAutoFit/>
          </a:bodyPr>
          <a:lstStyle/>
          <a:p>
            <a:pPr marL="228600" indent="-228600">
              <a:buFont typeface="+mj-lt"/>
              <a:buAutoNum type="arabicPeriod"/>
            </a:pPr>
            <a:r>
              <a:rPr lang="tr-TR" sz="1200" dirty="0">
                <a:hlinkClick r:id="rId2"/>
              </a:rPr>
              <a:t>https://www.saglikasistani.net/profesyonel/etik-kurul-ve-proje-onerilerinde-bilmemiz-gereken-istatistiksel-konular/</a:t>
            </a:r>
            <a:r>
              <a:rPr lang="tr-TR" sz="1200" dirty="0"/>
              <a:t> </a:t>
            </a:r>
          </a:p>
          <a:p>
            <a:pPr marL="228600" indent="-228600">
              <a:buFont typeface="+mj-lt"/>
              <a:buAutoNum type="arabicPeriod"/>
            </a:pPr>
            <a:r>
              <a:rPr lang="tr-TR" sz="1200" dirty="0">
                <a:hlinkClick r:id="rId3"/>
              </a:rPr>
              <a:t>https://www.saglikasistani.net/profesyonel/tag/guc-analizi-hakkinda-bilinmeyenler/</a:t>
            </a:r>
            <a:endParaRPr lang="tr-TR" sz="1200" dirty="0"/>
          </a:p>
          <a:p>
            <a:pPr marL="228600" indent="-228600">
              <a:buFont typeface="+mj-lt"/>
              <a:buAutoNum type="arabicPeriod"/>
            </a:pPr>
            <a:r>
              <a:rPr lang="tr-TR" sz="1200" dirty="0">
                <a:hlinkClick r:id="rId4"/>
              </a:rPr>
              <a:t>https://www.youtube.com/watch?v=Q0l3zGonC7Y&amp;ab_channel=AKDEN%C4%B0Z%C3%9CN%C4%B0VERS%C4%B0TES%C4%B0%C4%B0STAT%C4%B0ST%C4%B0KDANI%C5%9EMAB%C4%B0R%C4%B0M%C4%B0</a:t>
            </a:r>
            <a:endParaRPr lang="tr-TR" sz="1200" dirty="0"/>
          </a:p>
          <a:p>
            <a:pPr marL="228600" indent="-228600">
              <a:buFont typeface="+mj-lt"/>
              <a:buAutoNum type="arabicPeriod"/>
            </a:pPr>
            <a:r>
              <a:rPr lang="tr-TR" sz="1200" dirty="0">
                <a:hlinkClick r:id="rId5"/>
              </a:rPr>
              <a:t>https://www.youtube.com/watch?v=cwi-szIt07o&amp;ab_channel=AKDEN%C4%B0Z%C3%9CN%C4%B0VERS%C4%B0TES%C4%B0%C4%B0STAT%C4%B0ST%C4%B0KDANI%C5%9EMAB%C4%B0R%C4%B0M%C4%B0</a:t>
            </a:r>
            <a:r>
              <a:rPr lang="tr-TR" sz="1200" dirty="0"/>
              <a:t> </a:t>
            </a:r>
          </a:p>
        </p:txBody>
      </p:sp>
      <p:sp>
        <p:nvSpPr>
          <p:cNvPr id="2" name="Alt Bilgi Yer Tutucusu 1">
            <a:extLst>
              <a:ext uri="{FF2B5EF4-FFF2-40B4-BE49-F238E27FC236}">
                <a16:creationId xmlns:a16="http://schemas.microsoft.com/office/drawing/2014/main" xmlns="" id="{7CC92984-8374-29C6-7542-072242F92B76}"/>
              </a:ext>
            </a:extLst>
          </p:cNvPr>
          <p:cNvSpPr>
            <a:spLocks noGrp="1"/>
          </p:cNvSpPr>
          <p:nvPr>
            <p:ph type="ftr" sz="quarter" idx="11"/>
          </p:nvPr>
        </p:nvSpPr>
        <p:spPr/>
        <p:txBody>
          <a:bodyPr/>
          <a:lstStyle/>
          <a:p>
            <a:r>
              <a:rPr lang="tr-TR"/>
              <a:t>Dr. Deniz Özel | AKİDUAM</a:t>
            </a:r>
          </a:p>
        </p:txBody>
      </p:sp>
      <p:sp>
        <p:nvSpPr>
          <p:cNvPr id="3" name="Slayt Numarası Yer Tutucusu 2">
            <a:extLst>
              <a:ext uri="{FF2B5EF4-FFF2-40B4-BE49-F238E27FC236}">
                <a16:creationId xmlns:a16="http://schemas.microsoft.com/office/drawing/2014/main" xmlns="" id="{1568C002-EE62-B3D5-8363-9216F2377BD1}"/>
              </a:ext>
            </a:extLst>
          </p:cNvPr>
          <p:cNvSpPr>
            <a:spLocks noGrp="1"/>
          </p:cNvSpPr>
          <p:nvPr>
            <p:ph type="sldNum" sz="quarter" idx="12"/>
          </p:nvPr>
        </p:nvSpPr>
        <p:spPr/>
        <p:txBody>
          <a:bodyPr/>
          <a:lstStyle/>
          <a:p>
            <a:fld id="{A8F0A7A2-8C64-4DA0-89BF-2755787E136A}" type="slidenum">
              <a:rPr lang="tr-TR" smtClean="0"/>
              <a:pPr/>
              <a:t>49</a:t>
            </a:fld>
            <a:endParaRPr lang="tr-TR"/>
          </a:p>
        </p:txBody>
      </p:sp>
      <p:pic>
        <p:nvPicPr>
          <p:cNvPr id="4" name="Resim 3">
            <a:extLst>
              <a:ext uri="{FF2B5EF4-FFF2-40B4-BE49-F238E27FC236}">
                <a16:creationId xmlns:a16="http://schemas.microsoft.com/office/drawing/2014/main" xmlns="" id="{65AA06F4-00ED-D701-F924-0BF95FCB1D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490"/>
          <a:stretch/>
        </p:blipFill>
        <p:spPr>
          <a:xfrm>
            <a:off x="3232172" y="313037"/>
            <a:ext cx="2484887" cy="4520900"/>
          </a:xfrm>
          <a:prstGeom prst="rect">
            <a:avLst/>
          </a:prstGeom>
        </p:spPr>
      </p:pic>
      <p:pic>
        <p:nvPicPr>
          <p:cNvPr id="5" name="Resim 4" descr="metin içeren bir resim&#10;&#10;Açıklama otomatik olarak oluşturuldu">
            <a:extLst>
              <a:ext uri="{FF2B5EF4-FFF2-40B4-BE49-F238E27FC236}">
                <a16:creationId xmlns:a16="http://schemas.microsoft.com/office/drawing/2014/main" xmlns="" id="{C4BE5F05-87C7-A638-7258-4852336531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838" y="313037"/>
            <a:ext cx="2444308" cy="4495279"/>
          </a:xfrm>
          <a:prstGeom prst="rect">
            <a:avLst/>
          </a:prstGeom>
        </p:spPr>
      </p:pic>
      <p:pic>
        <p:nvPicPr>
          <p:cNvPr id="6" name="Resim 5"/>
          <p:cNvPicPr>
            <a:picLocks noChangeAspect="1"/>
          </p:cNvPicPr>
          <p:nvPr/>
        </p:nvPicPr>
        <p:blipFill>
          <a:blip r:embed="rId8"/>
          <a:stretch>
            <a:fillRect/>
          </a:stretch>
        </p:blipFill>
        <p:spPr>
          <a:xfrm>
            <a:off x="6154695" y="253994"/>
            <a:ext cx="3751305" cy="2500869"/>
          </a:xfrm>
          <a:prstGeom prst="rect">
            <a:avLst/>
          </a:prstGeom>
        </p:spPr>
      </p:pic>
      <p:pic>
        <p:nvPicPr>
          <p:cNvPr id="7" name="Resim 6"/>
          <p:cNvPicPr>
            <a:picLocks noChangeAspect="1"/>
          </p:cNvPicPr>
          <p:nvPr/>
        </p:nvPicPr>
        <p:blipFill>
          <a:blip r:embed="rId9"/>
          <a:stretch>
            <a:fillRect/>
          </a:stretch>
        </p:blipFill>
        <p:spPr>
          <a:xfrm>
            <a:off x="7635067" y="2774881"/>
            <a:ext cx="3816178" cy="2581617"/>
          </a:xfrm>
          <a:prstGeom prst="rect">
            <a:avLst/>
          </a:prstGeom>
        </p:spPr>
      </p:pic>
    </p:spTree>
    <p:extLst>
      <p:ext uri="{BB962C8B-B14F-4D97-AF65-F5344CB8AC3E}">
        <p14:creationId xmlns:p14="http://schemas.microsoft.com/office/powerpoint/2010/main" val="172094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fld id="{00000000-1234-1234-1234-123412341234}" type="slidenum">
              <a:rPr lang="tr" smtClean="0"/>
              <a:pPr/>
              <a:t>5</a:t>
            </a:fld>
            <a:endParaRPr lang="tr"/>
          </a:p>
        </p:txBody>
      </p:sp>
      <p:pic>
        <p:nvPicPr>
          <p:cNvPr id="5" name="Picture 2" descr="C:\Users\Deniz Ozel\Downloads\pag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3720"/>
          <a:stretch/>
        </p:blipFill>
        <p:spPr bwMode="auto">
          <a:xfrm>
            <a:off x="4018807" y="1"/>
            <a:ext cx="4167357" cy="6211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niz Ozel\Downloads\pag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44405" r="42587" b="51867"/>
          <a:stretch/>
        </p:blipFill>
        <p:spPr bwMode="auto">
          <a:xfrm>
            <a:off x="4018808" y="2538323"/>
            <a:ext cx="4167357" cy="41888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1067" y="6361308"/>
            <a:ext cx="10907949" cy="502573"/>
          </a:xfrm>
          <a:prstGeom prst="rect">
            <a:avLst/>
          </a:prstGeom>
          <a:noFill/>
        </p:spPr>
        <p:txBody>
          <a:bodyPr wrap="square" rtlCol="0">
            <a:spAutoFit/>
          </a:bodyPr>
          <a:lstStyle/>
          <a:p>
            <a:r>
              <a:rPr lang="tr-TR" sz="1333" dirty="0"/>
              <a:t>Kaynak: Sunay, D., Şengezer, T., Oral, M., Aktürk, Z., </a:t>
            </a:r>
            <a:r>
              <a:rPr lang="tr-TR" sz="1333" dirty="0" err="1"/>
              <a:t>Shulz</a:t>
            </a:r>
            <a:r>
              <a:rPr lang="tr-TR" sz="1333" dirty="0"/>
              <a:t>, K. F., &amp; </a:t>
            </a:r>
            <a:r>
              <a:rPr lang="tr-TR" sz="1333" dirty="0" err="1"/>
              <a:t>Altman</a:t>
            </a:r>
            <a:r>
              <a:rPr lang="tr-TR" sz="1333" dirty="0"/>
              <a:t>, D. G. (2013). CONSORT 2010 Raporu: </a:t>
            </a:r>
            <a:r>
              <a:rPr lang="tr-TR" sz="1333" dirty="0" err="1"/>
              <a:t>Randomize</a:t>
            </a:r>
            <a:r>
              <a:rPr lang="tr-TR" sz="1333" dirty="0"/>
              <a:t> Paralel Grup Çalışmalarının Raporlanmasında Güncellenmiş Kılavuzlar. </a:t>
            </a:r>
            <a:r>
              <a:rPr lang="tr-TR" sz="1333" i="1" dirty="0"/>
              <a:t>Avrasya Aile Hekimliği Dergisi</a:t>
            </a:r>
            <a:r>
              <a:rPr lang="tr-TR" sz="1333" dirty="0"/>
              <a:t>, </a:t>
            </a:r>
            <a:r>
              <a:rPr lang="tr-TR" sz="1333" i="1" dirty="0"/>
              <a:t>2</a:t>
            </a:r>
            <a:r>
              <a:rPr lang="tr-TR" sz="1333" dirty="0"/>
              <a:t>, 1-10.</a:t>
            </a:r>
          </a:p>
        </p:txBody>
      </p:sp>
    </p:spTree>
    <p:extLst>
      <p:ext uri="{BB962C8B-B14F-4D97-AF65-F5344CB8AC3E}">
        <p14:creationId xmlns:p14="http://schemas.microsoft.com/office/powerpoint/2010/main" val="14741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38130BB-30DE-49F2-ABE4-9682B7F6BB2B}"/>
              </a:ext>
            </a:extLst>
          </p:cNvPr>
          <p:cNvSpPr>
            <a:spLocks noGrp="1"/>
          </p:cNvSpPr>
          <p:nvPr>
            <p:ph type="title"/>
          </p:nvPr>
        </p:nvSpPr>
        <p:spPr/>
        <p:txBody>
          <a:bodyPr>
            <a:normAutofit fontScale="90000"/>
          </a:bodyPr>
          <a:lstStyle/>
          <a:p>
            <a:endParaRPr lang="tr-TR" dirty="0"/>
          </a:p>
        </p:txBody>
      </p:sp>
      <p:sp>
        <p:nvSpPr>
          <p:cNvPr id="14" name="Slayt Numarası Yer Tutucusu 13">
            <a:extLst>
              <a:ext uri="{FF2B5EF4-FFF2-40B4-BE49-F238E27FC236}">
                <a16:creationId xmlns:a16="http://schemas.microsoft.com/office/drawing/2014/main" xmlns="" id="{76B05E3D-CA3B-4343-994C-4E6E0C554EAF}"/>
              </a:ext>
            </a:extLst>
          </p:cNvPr>
          <p:cNvSpPr>
            <a:spLocks noGrp="1"/>
          </p:cNvSpPr>
          <p:nvPr>
            <p:ph type="sldNum" idx="12"/>
          </p:nvPr>
        </p:nvSpPr>
        <p:spPr/>
        <p:txBody>
          <a:bodyPr/>
          <a:lstStyle/>
          <a:p>
            <a:fld id="{00000000-1234-1234-1234-123412341234}" type="slidenum">
              <a:rPr lang="tr" smtClean="0"/>
              <a:pPr/>
              <a:t>50</a:t>
            </a:fld>
            <a:endParaRPr lang="tr"/>
          </a:p>
        </p:txBody>
      </p:sp>
      <p:pic>
        <p:nvPicPr>
          <p:cNvPr id="3" name="Resim 2"/>
          <p:cNvPicPr>
            <a:picLocks noChangeAspect="1"/>
          </p:cNvPicPr>
          <p:nvPr/>
        </p:nvPicPr>
        <p:blipFill>
          <a:blip r:embed="rId2"/>
          <a:stretch>
            <a:fillRect/>
          </a:stretch>
        </p:blipFill>
        <p:spPr>
          <a:xfrm>
            <a:off x="5805931" y="593367"/>
            <a:ext cx="5045657" cy="5033743"/>
          </a:xfrm>
          <a:prstGeom prst="rect">
            <a:avLst/>
          </a:prstGeom>
        </p:spPr>
      </p:pic>
      <p:pic>
        <p:nvPicPr>
          <p:cNvPr id="4" name="Resim 3"/>
          <p:cNvPicPr>
            <a:picLocks noChangeAspect="1"/>
          </p:cNvPicPr>
          <p:nvPr/>
        </p:nvPicPr>
        <p:blipFill>
          <a:blip r:embed="rId3"/>
          <a:stretch>
            <a:fillRect/>
          </a:stretch>
        </p:blipFill>
        <p:spPr>
          <a:xfrm>
            <a:off x="1278240" y="593367"/>
            <a:ext cx="3598560" cy="5033743"/>
          </a:xfrm>
          <a:prstGeom prst="rect">
            <a:avLst/>
          </a:prstGeom>
        </p:spPr>
      </p:pic>
      <p:sp>
        <p:nvSpPr>
          <p:cNvPr id="6" name="Dikdörtgen 5"/>
          <p:cNvSpPr/>
          <p:nvPr/>
        </p:nvSpPr>
        <p:spPr>
          <a:xfrm>
            <a:off x="6104238" y="2627871"/>
            <a:ext cx="4572000" cy="1062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4102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1524000" y="1122363"/>
            <a:ext cx="9144000" cy="2016253"/>
          </a:xfrm>
        </p:spPr>
        <p:txBody>
          <a:bodyPr/>
          <a:lstStyle/>
          <a:p>
            <a:r>
              <a:rPr lang="tr-TR" dirty="0">
                <a:solidFill>
                  <a:srgbClr val="002060"/>
                </a:solidFill>
              </a:rPr>
              <a:t>TEŞEKKÜRLER</a:t>
            </a:r>
          </a:p>
        </p:txBody>
      </p:sp>
      <p:sp>
        <p:nvSpPr>
          <p:cNvPr id="6" name="5 Alt Başlık"/>
          <p:cNvSpPr>
            <a:spLocks noGrp="1"/>
          </p:cNvSpPr>
          <p:nvPr>
            <p:ph type="subTitle" idx="1"/>
          </p:nvPr>
        </p:nvSpPr>
        <p:spPr>
          <a:xfrm>
            <a:off x="2675923" y="3270419"/>
            <a:ext cx="6815669" cy="1727203"/>
          </a:xfrm>
        </p:spPr>
        <p:txBody>
          <a:bodyPr>
            <a:noAutofit/>
          </a:bodyPr>
          <a:lstStyle/>
          <a:p>
            <a:r>
              <a:rPr lang="tr-TR" sz="2800" dirty="0">
                <a:solidFill>
                  <a:schemeClr val="tx1"/>
                </a:solidFill>
              </a:rPr>
              <a:t>Soru-Katkı-Öneri ???</a:t>
            </a:r>
          </a:p>
          <a:p>
            <a:endParaRPr lang="tr-TR" sz="2800" dirty="0"/>
          </a:p>
          <a:p>
            <a:r>
              <a:rPr lang="tr-TR" sz="2800" dirty="0">
                <a:solidFill>
                  <a:schemeClr val="tx1"/>
                </a:solidFill>
              </a:rPr>
              <a:t>idb@akdeniz.edu.tr</a:t>
            </a:r>
          </a:p>
          <a:p>
            <a:r>
              <a:rPr lang="tr-TR" sz="2800" dirty="0">
                <a:solidFill>
                  <a:schemeClr val="tx1"/>
                </a:solidFill>
              </a:rPr>
              <a:t>denizeozel@gmail.com </a:t>
            </a:r>
          </a:p>
          <a:p>
            <a:r>
              <a:rPr lang="tr-TR" sz="2800" dirty="0">
                <a:solidFill>
                  <a:schemeClr val="tx1"/>
                </a:solidFill>
              </a:rPr>
              <a:t>http://www.idb.akdeniz.edu.tr  </a:t>
            </a:r>
          </a:p>
        </p:txBody>
      </p:sp>
      <p:pic>
        <p:nvPicPr>
          <p:cNvPr id="4" name="Resim 3">
            <a:extLst>
              <a:ext uri="{FF2B5EF4-FFF2-40B4-BE49-F238E27FC236}">
                <a16:creationId xmlns:a16="http://schemas.microsoft.com/office/drawing/2014/main" xmlns="" id="{612F0948-1DDD-4E87-9556-1549BA6B2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617" y="53055"/>
            <a:ext cx="1692000" cy="1692000"/>
          </a:xfrm>
          <a:prstGeom prst="rect">
            <a:avLst/>
          </a:prstGeom>
        </p:spPr>
      </p:pic>
      <p:sp>
        <p:nvSpPr>
          <p:cNvPr id="2" name="Alt Bilgi Yer Tutucusu 1">
            <a:extLst>
              <a:ext uri="{FF2B5EF4-FFF2-40B4-BE49-F238E27FC236}">
                <a16:creationId xmlns:a16="http://schemas.microsoft.com/office/drawing/2014/main" xmlns="" id="{2D833D11-C059-43F7-AEFC-9817F7965009}"/>
              </a:ext>
            </a:extLst>
          </p:cNvPr>
          <p:cNvSpPr>
            <a:spLocks noGrp="1"/>
          </p:cNvSpPr>
          <p:nvPr>
            <p:ph type="ftr" sz="quarter" idx="11"/>
          </p:nvPr>
        </p:nvSpPr>
        <p:spPr/>
        <p:txBody>
          <a:bodyPr/>
          <a:lstStyle/>
          <a:p>
            <a:r>
              <a:rPr lang="en-US"/>
              <a:t>Dr. Deniz Özel | AKİDUAM</a:t>
            </a:r>
          </a:p>
        </p:txBody>
      </p:sp>
      <p:sp>
        <p:nvSpPr>
          <p:cNvPr id="3" name="Slayt Numarası Yer Tutucusu 2">
            <a:extLst>
              <a:ext uri="{FF2B5EF4-FFF2-40B4-BE49-F238E27FC236}">
                <a16:creationId xmlns:a16="http://schemas.microsoft.com/office/drawing/2014/main" xmlns="" id="{D5D1D887-5F06-403D-B2E1-6B36C973C483}"/>
              </a:ext>
            </a:extLst>
          </p:cNvPr>
          <p:cNvSpPr>
            <a:spLocks noGrp="1"/>
          </p:cNvSpPr>
          <p:nvPr>
            <p:ph type="sldNum" sz="quarter" idx="12"/>
          </p:nvPr>
        </p:nvSpPr>
        <p:spPr/>
        <p:txBody>
          <a:bodyPr/>
          <a:lstStyle/>
          <a:p>
            <a:fld id="{73B850FF-6169-4056-8077-06FFA93A5366}" type="slidenum">
              <a:rPr lang="en-US" smtClean="0"/>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2"/>
          </p:nvPr>
        </p:nvSpPr>
        <p:spPr/>
        <p:txBody>
          <a:bodyPr/>
          <a:lstStyle/>
          <a:p>
            <a:fld id="{00000000-1234-1234-1234-123412341234}" type="slidenum">
              <a:rPr lang="tr" smtClean="0"/>
              <a:pPr/>
              <a:t>6</a:t>
            </a:fld>
            <a:endParaRPr lang="t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140" t="24854" r="20159" b="9973"/>
          <a:stretch/>
        </p:blipFill>
        <p:spPr bwMode="auto">
          <a:xfrm>
            <a:off x="1901576" y="559741"/>
            <a:ext cx="8267072" cy="575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4591455" y="4513635"/>
            <a:ext cx="2853448" cy="505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Tree>
    <p:extLst>
      <p:ext uri="{BB962C8B-B14F-4D97-AF65-F5344CB8AC3E}">
        <p14:creationId xmlns:p14="http://schemas.microsoft.com/office/powerpoint/2010/main" val="219192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48EF1D-4CC0-4F8A-9609-6FEA9248973F}"/>
              </a:ext>
            </a:extLst>
          </p:cNvPr>
          <p:cNvSpPr>
            <a:spLocks noGrp="1"/>
          </p:cNvSpPr>
          <p:nvPr>
            <p:ph type="title"/>
          </p:nvPr>
        </p:nvSpPr>
        <p:spPr/>
        <p:txBody>
          <a:bodyPr>
            <a:normAutofit fontScale="90000"/>
          </a:bodyPr>
          <a:lstStyle/>
          <a:p>
            <a:r>
              <a:rPr lang="tr-TR" dirty="0"/>
              <a:t>Ettik kurul başvurusu</a:t>
            </a:r>
          </a:p>
        </p:txBody>
      </p:sp>
      <p:sp>
        <p:nvSpPr>
          <p:cNvPr id="3" name="Metin Yer Tutucusu 2">
            <a:extLst>
              <a:ext uri="{FF2B5EF4-FFF2-40B4-BE49-F238E27FC236}">
                <a16:creationId xmlns:a16="http://schemas.microsoft.com/office/drawing/2014/main" xmlns="" id="{8BD5C6E6-844D-4A67-8B65-E02760CBC8FF}"/>
              </a:ext>
            </a:extLst>
          </p:cNvPr>
          <p:cNvSpPr>
            <a:spLocks noGrp="1"/>
          </p:cNvSpPr>
          <p:nvPr>
            <p:ph type="body" idx="1"/>
          </p:nvPr>
        </p:nvSpPr>
        <p:spPr/>
        <p:txBody>
          <a:bodyPr/>
          <a:lstStyle/>
          <a:p>
            <a:endParaRPr lang="tr-TR" dirty="0"/>
          </a:p>
        </p:txBody>
      </p:sp>
      <p:pic>
        <p:nvPicPr>
          <p:cNvPr id="5" name="Resim 4">
            <a:extLst>
              <a:ext uri="{FF2B5EF4-FFF2-40B4-BE49-F238E27FC236}">
                <a16:creationId xmlns:a16="http://schemas.microsoft.com/office/drawing/2014/main" xmlns="" id="{F32B7834-78C4-4368-B50C-4C63247C6419}"/>
              </a:ext>
            </a:extLst>
          </p:cNvPr>
          <p:cNvPicPr>
            <a:picLocks noChangeAspect="1"/>
          </p:cNvPicPr>
          <p:nvPr/>
        </p:nvPicPr>
        <p:blipFill>
          <a:blip r:embed="rId2"/>
          <a:stretch>
            <a:fillRect/>
          </a:stretch>
        </p:blipFill>
        <p:spPr>
          <a:xfrm>
            <a:off x="2038703" y="1536633"/>
            <a:ext cx="7143750" cy="4267200"/>
          </a:xfrm>
          <a:prstGeom prst="rect">
            <a:avLst/>
          </a:prstGeom>
        </p:spPr>
      </p:pic>
      <p:sp>
        <p:nvSpPr>
          <p:cNvPr id="7" name="Metin kutusu 6">
            <a:extLst>
              <a:ext uri="{FF2B5EF4-FFF2-40B4-BE49-F238E27FC236}">
                <a16:creationId xmlns:a16="http://schemas.microsoft.com/office/drawing/2014/main" xmlns="" id="{FFA78536-230A-4944-A6EF-1B6E79AFF5AC}"/>
              </a:ext>
            </a:extLst>
          </p:cNvPr>
          <p:cNvSpPr txBox="1"/>
          <p:nvPr/>
        </p:nvSpPr>
        <p:spPr>
          <a:xfrm>
            <a:off x="951087" y="6271499"/>
            <a:ext cx="10732911" cy="369332"/>
          </a:xfrm>
          <a:prstGeom prst="rect">
            <a:avLst/>
          </a:prstGeom>
          <a:noFill/>
        </p:spPr>
        <p:txBody>
          <a:bodyPr wrap="square">
            <a:spAutoFit/>
          </a:bodyPr>
          <a:lstStyle/>
          <a:p>
            <a:r>
              <a:rPr lang="tr-TR" dirty="0"/>
              <a:t>http://tip.akdeniz.edu.tr/bakanlik-izni-gerektirmeyen-calismalar-icin-basvuru-formlari/</a:t>
            </a:r>
          </a:p>
        </p:txBody>
      </p:sp>
      <p:sp>
        <p:nvSpPr>
          <p:cNvPr id="8" name="Slayt Numarası Yer Tutucusu 7">
            <a:extLst>
              <a:ext uri="{FF2B5EF4-FFF2-40B4-BE49-F238E27FC236}">
                <a16:creationId xmlns:a16="http://schemas.microsoft.com/office/drawing/2014/main" xmlns="" id="{D8A33BA3-0D56-49BE-B119-320BAC4BFFB9}"/>
              </a:ext>
            </a:extLst>
          </p:cNvPr>
          <p:cNvSpPr>
            <a:spLocks noGrp="1"/>
          </p:cNvSpPr>
          <p:nvPr>
            <p:ph type="sldNum" idx="12"/>
          </p:nvPr>
        </p:nvSpPr>
        <p:spPr/>
        <p:txBody>
          <a:bodyPr/>
          <a:lstStyle/>
          <a:p>
            <a:fld id="{00000000-1234-1234-1234-123412341234}" type="slidenum">
              <a:rPr lang="tr" smtClean="0"/>
              <a:pPr/>
              <a:t>7</a:t>
            </a:fld>
            <a:endParaRPr lang="tr"/>
          </a:p>
        </p:txBody>
      </p:sp>
    </p:spTree>
    <p:extLst>
      <p:ext uri="{BB962C8B-B14F-4D97-AF65-F5344CB8AC3E}">
        <p14:creationId xmlns:p14="http://schemas.microsoft.com/office/powerpoint/2010/main" val="204730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EB6291-2291-429B-86F6-F23366FBB759}"/>
              </a:ext>
            </a:extLst>
          </p:cNvPr>
          <p:cNvSpPr>
            <a:spLocks noGrp="1"/>
          </p:cNvSpPr>
          <p:nvPr>
            <p:ph type="title"/>
          </p:nvPr>
        </p:nvSpPr>
        <p:spPr/>
        <p:txBody>
          <a:bodyPr/>
          <a:lstStyle/>
          <a:p>
            <a:r>
              <a:rPr lang="tr-TR" dirty="0">
                <a:solidFill>
                  <a:srgbClr val="002060"/>
                </a:solidFill>
              </a:rPr>
              <a:t>Neden örneklem sayısını tahminleriz?</a:t>
            </a:r>
          </a:p>
        </p:txBody>
      </p:sp>
      <p:sp>
        <p:nvSpPr>
          <p:cNvPr id="3" name="İçerik Yer Tutucusu 2">
            <a:extLst>
              <a:ext uri="{FF2B5EF4-FFF2-40B4-BE49-F238E27FC236}">
                <a16:creationId xmlns:a16="http://schemas.microsoft.com/office/drawing/2014/main" xmlns="" id="{D16A37AD-6185-442A-AD59-85BDDB1B4171}"/>
              </a:ext>
            </a:extLst>
          </p:cNvPr>
          <p:cNvSpPr>
            <a:spLocks noGrp="1"/>
          </p:cNvSpPr>
          <p:nvPr>
            <p:ph idx="1"/>
          </p:nvPr>
        </p:nvSpPr>
        <p:spPr>
          <a:xfrm>
            <a:off x="838200" y="1577975"/>
            <a:ext cx="10515600" cy="4778375"/>
          </a:xfrm>
        </p:spPr>
        <p:txBody>
          <a:bodyPr>
            <a:normAutofit fontScale="92500" lnSpcReduction="20000"/>
          </a:bodyPr>
          <a:lstStyle/>
          <a:p>
            <a:pPr>
              <a:lnSpc>
                <a:spcPct val="160000"/>
              </a:lnSpc>
            </a:pPr>
            <a:r>
              <a:rPr lang="tr-TR" dirty="0">
                <a:solidFill>
                  <a:schemeClr val="tx1"/>
                </a:solidFill>
              </a:rPr>
              <a:t> Çalışmamız daha bilimsel olsun diye (hakem eleştirmesin)</a:t>
            </a:r>
          </a:p>
          <a:p>
            <a:pPr>
              <a:lnSpc>
                <a:spcPct val="160000"/>
              </a:lnSpc>
            </a:pPr>
            <a:r>
              <a:rPr lang="tr-TR" dirty="0">
                <a:solidFill>
                  <a:schemeClr val="tx1"/>
                </a:solidFill>
              </a:rPr>
              <a:t> Etik olsun </a:t>
            </a:r>
          </a:p>
          <a:p>
            <a:pPr>
              <a:lnSpc>
                <a:spcPct val="160000"/>
              </a:lnSpc>
            </a:pPr>
            <a:r>
              <a:rPr lang="tr-TR" dirty="0">
                <a:solidFill>
                  <a:schemeClr val="tx1"/>
                </a:solidFill>
              </a:rPr>
              <a:t> Bulgulara gölge düşmesin</a:t>
            </a:r>
          </a:p>
          <a:p>
            <a:pPr>
              <a:lnSpc>
                <a:spcPct val="160000"/>
              </a:lnSpc>
            </a:pPr>
            <a:r>
              <a:rPr lang="tr-TR" dirty="0">
                <a:solidFill>
                  <a:schemeClr val="tx1"/>
                </a:solidFill>
              </a:rPr>
              <a:t> Klinik anlamlılıkla istatistiksel anlamlılık örtüşsün </a:t>
            </a:r>
          </a:p>
          <a:p>
            <a:pPr>
              <a:lnSpc>
                <a:spcPct val="160000"/>
              </a:lnSpc>
            </a:pPr>
            <a:r>
              <a:rPr lang="tr-TR" dirty="0">
                <a:solidFill>
                  <a:schemeClr val="tx1"/>
                </a:solidFill>
              </a:rPr>
              <a:t> Klinik anlamsızlıkla istatistiksel anlamsızlık da örtüşsün</a:t>
            </a:r>
          </a:p>
          <a:p>
            <a:pPr>
              <a:lnSpc>
                <a:spcPct val="160000"/>
              </a:lnSpc>
            </a:pPr>
            <a:r>
              <a:rPr lang="tr-TR" dirty="0">
                <a:solidFill>
                  <a:schemeClr val="tx1"/>
                </a:solidFill>
              </a:rPr>
              <a:t> Çalışmanın kısıtlılığında (tartışma bölümü) «örneklem yetersiz» klişesine düşmeyelim diye…</a:t>
            </a:r>
          </a:p>
        </p:txBody>
      </p:sp>
      <p:sp>
        <p:nvSpPr>
          <p:cNvPr id="4" name="Alt Bilgi Yer Tutucusu 3">
            <a:extLst>
              <a:ext uri="{FF2B5EF4-FFF2-40B4-BE49-F238E27FC236}">
                <a16:creationId xmlns:a16="http://schemas.microsoft.com/office/drawing/2014/main" xmlns="" id="{EEF8AA6C-1C12-4490-AD01-D6C9655034CD}"/>
              </a:ext>
            </a:extLst>
          </p:cNvPr>
          <p:cNvSpPr>
            <a:spLocks noGrp="1"/>
          </p:cNvSpPr>
          <p:nvPr>
            <p:ph type="ftr" sz="quarter" idx="11"/>
          </p:nvPr>
        </p:nvSpPr>
        <p:spPr/>
        <p:txBody>
          <a:bodyPr/>
          <a:lstStyle/>
          <a:p>
            <a:r>
              <a:rPr lang="en-US"/>
              <a:t>Dr. Deniz Özel | AKİDUAM</a:t>
            </a:r>
          </a:p>
        </p:txBody>
      </p:sp>
      <p:sp>
        <p:nvSpPr>
          <p:cNvPr id="5" name="Slayt Numarası Yer Tutucusu 4">
            <a:extLst>
              <a:ext uri="{FF2B5EF4-FFF2-40B4-BE49-F238E27FC236}">
                <a16:creationId xmlns:a16="http://schemas.microsoft.com/office/drawing/2014/main" xmlns="" id="{B2E2DE50-A61F-4E28-8CE2-519788033D41}"/>
              </a:ext>
            </a:extLst>
          </p:cNvPr>
          <p:cNvSpPr>
            <a:spLocks noGrp="1"/>
          </p:cNvSpPr>
          <p:nvPr>
            <p:ph type="sldNum" sz="quarter" idx="12"/>
          </p:nvPr>
        </p:nvSpPr>
        <p:spPr/>
        <p:txBody>
          <a:bodyPr/>
          <a:lstStyle/>
          <a:p>
            <a:fld id="{73B850FF-6169-4056-8077-06FFA93A5366}" type="slidenum">
              <a:rPr lang="en-US" smtClean="0"/>
              <a:t>8</a:t>
            </a:fld>
            <a:endParaRPr lang="en-US"/>
          </a:p>
        </p:txBody>
      </p:sp>
    </p:spTree>
    <p:extLst>
      <p:ext uri="{BB962C8B-B14F-4D97-AF65-F5344CB8AC3E}">
        <p14:creationId xmlns:p14="http://schemas.microsoft.com/office/powerpoint/2010/main" val="1274333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413A483-DBA3-4842-9B28-307A0CFC6022}"/>
              </a:ext>
            </a:extLst>
          </p:cNvPr>
          <p:cNvSpPr>
            <a:spLocks noGrp="1"/>
          </p:cNvSpPr>
          <p:nvPr>
            <p:ph type="title"/>
          </p:nvPr>
        </p:nvSpPr>
        <p:spPr/>
        <p:txBody>
          <a:bodyPr/>
          <a:lstStyle/>
          <a:p>
            <a:r>
              <a:rPr lang="tr-TR" dirty="0">
                <a:solidFill>
                  <a:srgbClr val="002060"/>
                </a:solidFill>
              </a:rPr>
              <a:t>Güç analizinin bize faydası ne?</a:t>
            </a:r>
          </a:p>
        </p:txBody>
      </p:sp>
      <p:sp>
        <p:nvSpPr>
          <p:cNvPr id="3" name="İçerik Yer Tutucusu 2">
            <a:extLst>
              <a:ext uri="{FF2B5EF4-FFF2-40B4-BE49-F238E27FC236}">
                <a16:creationId xmlns:a16="http://schemas.microsoft.com/office/drawing/2014/main" xmlns="" id="{EAE9F500-A2F8-42D6-A8FA-6D9B9E93D27B}"/>
              </a:ext>
            </a:extLst>
          </p:cNvPr>
          <p:cNvSpPr>
            <a:spLocks noGrp="1"/>
          </p:cNvSpPr>
          <p:nvPr>
            <p:ph idx="1"/>
          </p:nvPr>
        </p:nvSpPr>
        <p:spPr>
          <a:xfrm>
            <a:off x="838200" y="1968539"/>
            <a:ext cx="10515600" cy="4351338"/>
          </a:xfrm>
        </p:spPr>
        <p:txBody>
          <a:bodyPr/>
          <a:lstStyle/>
          <a:p>
            <a:pPr>
              <a:lnSpc>
                <a:spcPct val="150000"/>
              </a:lnSpc>
            </a:pPr>
            <a:r>
              <a:rPr lang="tr-TR" dirty="0">
                <a:solidFill>
                  <a:schemeClr val="tx1"/>
                </a:solidFill>
              </a:rPr>
              <a:t> Çalışma planı için iyi bir enstrümandır.</a:t>
            </a:r>
          </a:p>
          <a:p>
            <a:pPr>
              <a:lnSpc>
                <a:spcPct val="150000"/>
              </a:lnSpc>
            </a:pPr>
            <a:r>
              <a:rPr lang="tr-TR" dirty="0">
                <a:solidFill>
                  <a:schemeClr val="tx1"/>
                </a:solidFill>
              </a:rPr>
              <a:t> Veriye ve sonuçlara önceden yakınlaştırır. Somutlaştırır.</a:t>
            </a:r>
          </a:p>
          <a:p>
            <a:pPr>
              <a:lnSpc>
                <a:spcPct val="150000"/>
              </a:lnSpc>
            </a:pPr>
            <a:r>
              <a:rPr lang="tr-TR" dirty="0">
                <a:solidFill>
                  <a:schemeClr val="tx1"/>
                </a:solidFill>
              </a:rPr>
              <a:t> Senaryolar denenir ve kısıtlılıklar ön görülür.</a:t>
            </a:r>
          </a:p>
          <a:p>
            <a:pPr>
              <a:lnSpc>
                <a:spcPct val="150000"/>
              </a:lnSpc>
            </a:pPr>
            <a:r>
              <a:rPr lang="tr-TR" dirty="0">
                <a:solidFill>
                  <a:schemeClr val="tx1"/>
                </a:solidFill>
              </a:rPr>
              <a:t> İş işten geçmeden en baştan değişiklikler yapmamızı sağlar.</a:t>
            </a:r>
          </a:p>
          <a:p>
            <a:pPr>
              <a:lnSpc>
                <a:spcPct val="150000"/>
              </a:lnSpc>
            </a:pPr>
            <a:endParaRPr lang="tr-TR" dirty="0">
              <a:solidFill>
                <a:schemeClr val="tx1"/>
              </a:solidFill>
            </a:endParaRPr>
          </a:p>
        </p:txBody>
      </p:sp>
      <p:sp>
        <p:nvSpPr>
          <p:cNvPr id="7" name="Alt Bilgi Yer Tutucusu 6">
            <a:extLst>
              <a:ext uri="{FF2B5EF4-FFF2-40B4-BE49-F238E27FC236}">
                <a16:creationId xmlns:a16="http://schemas.microsoft.com/office/drawing/2014/main" xmlns="" id="{C39C5B7B-1856-457E-B93B-84CF44E75855}"/>
              </a:ext>
            </a:extLst>
          </p:cNvPr>
          <p:cNvSpPr>
            <a:spLocks noGrp="1"/>
          </p:cNvSpPr>
          <p:nvPr>
            <p:ph type="ftr" sz="quarter" idx="11"/>
          </p:nvPr>
        </p:nvSpPr>
        <p:spPr/>
        <p:txBody>
          <a:bodyPr/>
          <a:lstStyle/>
          <a:p>
            <a:r>
              <a:rPr lang="en-US" dirty="0"/>
              <a:t>Dr. Deniz Özel | AKİDUAM</a:t>
            </a:r>
          </a:p>
        </p:txBody>
      </p:sp>
      <p:sp>
        <p:nvSpPr>
          <p:cNvPr id="8" name="Slayt Numarası Yer Tutucusu 7">
            <a:extLst>
              <a:ext uri="{FF2B5EF4-FFF2-40B4-BE49-F238E27FC236}">
                <a16:creationId xmlns:a16="http://schemas.microsoft.com/office/drawing/2014/main" xmlns="" id="{AFF80370-E75C-4F60-B4D0-6A6C129C453F}"/>
              </a:ext>
            </a:extLst>
          </p:cNvPr>
          <p:cNvSpPr>
            <a:spLocks noGrp="1"/>
          </p:cNvSpPr>
          <p:nvPr>
            <p:ph type="sldNum" sz="quarter" idx="12"/>
          </p:nvPr>
        </p:nvSpPr>
        <p:spPr/>
        <p:txBody>
          <a:bodyPr/>
          <a:lstStyle/>
          <a:p>
            <a:fld id="{73B850FF-6169-4056-8077-06FFA93A5366}" type="slidenum">
              <a:rPr lang="en-US" smtClean="0"/>
              <a:t>9</a:t>
            </a:fld>
            <a:endParaRPr lang="en-US"/>
          </a:p>
        </p:txBody>
      </p:sp>
    </p:spTree>
    <p:extLst>
      <p:ext uri="{BB962C8B-B14F-4D97-AF65-F5344CB8AC3E}">
        <p14:creationId xmlns:p14="http://schemas.microsoft.com/office/powerpoint/2010/main" val="2146956990"/>
      </p:ext>
    </p:extLst>
  </p:cSld>
  <p:clrMapOvr>
    <a:masterClrMapping/>
  </p:clrMapOvr>
</p:sld>
</file>

<file path=ppt/theme/theme1.xml><?xml version="1.0" encoding="utf-8"?>
<a:theme xmlns:a="http://schemas.openxmlformats.org/drawingml/2006/main" name="ExploreVTI">
  <a:themeElements>
    <a:clrScheme name="AnalogousFromLightSeedLeftStep">
      <a:dk1>
        <a:srgbClr val="000000"/>
      </a:dk1>
      <a:lt1>
        <a:srgbClr val="FFFFFF"/>
      </a:lt1>
      <a:dk2>
        <a:srgbClr val="33351E"/>
      </a:dk2>
      <a:lt2>
        <a:srgbClr val="E8E2E3"/>
      </a:lt2>
      <a:accent1>
        <a:srgbClr val="63AF9D"/>
      </a:accent1>
      <a:accent2>
        <a:srgbClr val="56B376"/>
      </a:accent2>
      <a:accent3>
        <a:srgbClr val="62B25C"/>
      </a:accent3>
      <a:accent4>
        <a:srgbClr val="80AE53"/>
      </a:accent4>
      <a:accent5>
        <a:srgbClr val="A0A662"/>
      </a:accent5>
      <a:accent6>
        <a:srgbClr val="BC9C58"/>
      </a:accent6>
      <a:hlink>
        <a:srgbClr val="AE697A"/>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1977</Words>
  <Application>Microsoft Office PowerPoint</Application>
  <PresentationFormat>Geniş ekran</PresentationFormat>
  <Paragraphs>394</Paragraphs>
  <Slides>51</Slides>
  <Notes>22</Notes>
  <HiddenSlides>3</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51</vt:i4>
      </vt:variant>
    </vt:vector>
  </HeadingPairs>
  <TitlesOfParts>
    <vt:vector size="64" baseType="lpstr">
      <vt:lpstr>Arial</vt:lpstr>
      <vt:lpstr>Avenir Next LT Pro</vt:lpstr>
      <vt:lpstr>AvenirNext LT Pro Medium</vt:lpstr>
      <vt:lpstr>Calibri</vt:lpstr>
      <vt:lpstr>Garamond</vt:lpstr>
      <vt:lpstr>Lucida Sans Unicode</vt:lpstr>
      <vt:lpstr>Sagona Book</vt:lpstr>
      <vt:lpstr>Segoe UI Semilight</vt:lpstr>
      <vt:lpstr>Times New Roman</vt:lpstr>
      <vt:lpstr>Verdana</vt:lpstr>
      <vt:lpstr>Wingdings</vt:lpstr>
      <vt:lpstr>Wingdings 2</vt:lpstr>
      <vt:lpstr>ExploreVTI</vt:lpstr>
      <vt:lpstr>GÜÇ ANALİZİ VE ÖRNEKLEM SAYISI BELİRLEME</vt:lpstr>
      <vt:lpstr>Sunu Planı</vt:lpstr>
      <vt:lpstr>PowerPoint Sunusu</vt:lpstr>
      <vt:lpstr>PowerPoint Sunusu</vt:lpstr>
      <vt:lpstr>PowerPoint Sunusu</vt:lpstr>
      <vt:lpstr>PowerPoint Sunusu</vt:lpstr>
      <vt:lpstr>Ettik kurul başvurusu</vt:lpstr>
      <vt:lpstr>Neden örneklem sayısını tahminleriz?</vt:lpstr>
      <vt:lpstr>Güç analizinin bize faydası ne?</vt:lpstr>
      <vt:lpstr>Hedef ???</vt:lpstr>
      <vt:lpstr>PowerPoint Sunusu</vt:lpstr>
      <vt:lpstr>Örneklemin gücü, evreni temsilinden gelir…</vt:lpstr>
      <vt:lpstr>Örnekleme nasıl olmalı?</vt:lpstr>
      <vt:lpstr>PowerPoint Sunusu</vt:lpstr>
      <vt:lpstr>Aşamalar</vt:lpstr>
      <vt:lpstr>Örneklem sayısı «hesaplama»</vt:lpstr>
      <vt:lpstr>İdeal örneklem sayısı</vt:lpstr>
      <vt:lpstr>İstatistiksel anlamlılık / Klinik anlamlılık</vt:lpstr>
      <vt:lpstr>Hangi soruları soruyoruz?</vt:lpstr>
      <vt:lpstr>PowerPoint Sunusu</vt:lpstr>
      <vt:lpstr>H0 Hipotezi</vt:lpstr>
      <vt:lpstr>«İstatistiksel güç» nedir?  İstatistiksel Hata Türleri</vt:lpstr>
      <vt:lpstr>Testin gücü</vt:lpstr>
      <vt:lpstr>Cohen’in kuyuya attığı taş… alanda en çok referans gösterilen yayın</vt:lpstr>
      <vt:lpstr>Sadece p değeri yanıltabilir…</vt:lpstr>
      <vt:lpstr>PowerPoint Sunusu</vt:lpstr>
      <vt:lpstr>PowerPoint Sunusu</vt:lpstr>
      <vt:lpstr>PowerPoint Sunusu</vt:lpstr>
      <vt:lpstr>Etki büyüklüğü (Effect size)</vt:lpstr>
      <vt:lpstr>PowerPoint Sunusu</vt:lpstr>
      <vt:lpstr>«Büyük» etki</vt:lpstr>
      <vt:lpstr>Etki büyüklüğü neden önemli?</vt:lpstr>
      <vt:lpstr>Etki büyüklüğü nasıl belirlenir?</vt:lpstr>
      <vt:lpstr>Geçmiş çalışmalara göre</vt:lpstr>
      <vt:lpstr>EB referans değerleri</vt:lpstr>
      <vt:lpstr>PowerPoint Sunusu</vt:lpstr>
      <vt:lpstr>Power analizi tipleri</vt:lpstr>
      <vt:lpstr>Post hoc power: Neden mantıksız?</vt:lpstr>
      <vt:lpstr>Nerede yapacağız? Kim yapacak?</vt:lpstr>
      <vt:lpstr>GÜCÜ NASIL ARTIRABİLİRİM? </vt:lpstr>
      <vt:lpstr>PowerPoint Sunusu</vt:lpstr>
      <vt:lpstr>PowerPoint Sunusu</vt:lpstr>
      <vt:lpstr>PowerPoint Sunusu</vt:lpstr>
      <vt:lpstr>Kutsal 384  Tanımlayıcı araştırmalar</vt:lpstr>
      <vt:lpstr>Başarı için</vt:lpstr>
      <vt:lpstr>Kötü iş birliği için </vt:lpstr>
      <vt:lpstr>Hesaplayıcılar</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BİLİMLERİNDE UYGUN ÖRNEKLEM SAYISI BELİRLEME</dc:title>
  <dc:creator>İstatistik Danışma Birimi</dc:creator>
  <cp:lastModifiedBy>Deniz ÖZEL</cp:lastModifiedBy>
  <cp:revision>26</cp:revision>
  <dcterms:created xsi:type="dcterms:W3CDTF">2022-01-20T10:04:15Z</dcterms:created>
  <dcterms:modified xsi:type="dcterms:W3CDTF">2023-05-05T06:19:17Z</dcterms:modified>
</cp:coreProperties>
</file>