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0" r:id="rId1"/>
  </p:sldMasterIdLst>
  <p:notesMasterIdLst>
    <p:notesMasterId r:id="rId43"/>
  </p:notesMasterIdLst>
  <p:sldIdLst>
    <p:sldId id="662" r:id="rId2"/>
    <p:sldId id="663" r:id="rId3"/>
    <p:sldId id="666" r:id="rId4"/>
    <p:sldId id="681" r:id="rId5"/>
    <p:sldId id="724" r:id="rId6"/>
    <p:sldId id="722" r:id="rId7"/>
    <p:sldId id="725" r:id="rId8"/>
    <p:sldId id="728" r:id="rId9"/>
    <p:sldId id="726" r:id="rId10"/>
    <p:sldId id="729" r:id="rId11"/>
    <p:sldId id="734" r:id="rId12"/>
    <p:sldId id="733" r:id="rId13"/>
    <p:sldId id="735" r:id="rId14"/>
    <p:sldId id="736" r:id="rId15"/>
    <p:sldId id="731" r:id="rId16"/>
    <p:sldId id="742" r:id="rId17"/>
    <p:sldId id="741" r:id="rId18"/>
    <p:sldId id="740" r:id="rId19"/>
    <p:sldId id="739" r:id="rId20"/>
    <p:sldId id="746" r:id="rId21"/>
    <p:sldId id="745" r:id="rId22"/>
    <p:sldId id="744" r:id="rId23"/>
    <p:sldId id="743" r:id="rId24"/>
    <p:sldId id="738" r:id="rId25"/>
    <p:sldId id="748" r:id="rId26"/>
    <p:sldId id="749" r:id="rId27"/>
    <p:sldId id="758" r:id="rId28"/>
    <p:sldId id="688" r:id="rId29"/>
    <p:sldId id="750" r:id="rId30"/>
    <p:sldId id="757" r:id="rId31"/>
    <p:sldId id="759" r:id="rId32"/>
    <p:sldId id="751" r:id="rId33"/>
    <p:sldId id="747" r:id="rId34"/>
    <p:sldId id="752" r:id="rId35"/>
    <p:sldId id="760" r:id="rId36"/>
    <p:sldId id="761" r:id="rId37"/>
    <p:sldId id="762" r:id="rId38"/>
    <p:sldId id="754" r:id="rId39"/>
    <p:sldId id="756" r:id="rId40"/>
    <p:sldId id="456" r:id="rId41"/>
    <p:sldId id="457" r:id="rId42"/>
  </p:sldIdLst>
  <p:sldSz cx="12192000" cy="6858000"/>
  <p:notesSz cx="6858000" cy="9144000"/>
  <p:defaultTextStyle>
    <a:defPPr>
      <a:defRPr lang="tr-TR"/>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3300"/>
    <a:srgbClr val="FF0066"/>
    <a:srgbClr val="FFFFCC"/>
    <a:srgbClr val="CCFFFF"/>
    <a:srgbClr val="6699FF"/>
    <a:srgbClr val="00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8603FDC-E32A-4AB5-989C-0864C3EAD2B8}" styleName="Tema Uygulanmış Stil 2 - Vurgu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ema Uygulanmış Stil 2 - Vurgu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ema Uygulanmış Stil 2 - Vurgu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2" autoAdjust="0"/>
    <p:restoredTop sz="94640" autoAdjust="0"/>
  </p:normalViewPr>
  <p:slideViewPr>
    <p:cSldViewPr>
      <p:cViewPr varScale="1">
        <p:scale>
          <a:sx n="109" d="100"/>
          <a:sy n="109" d="100"/>
        </p:scale>
        <p:origin x="612"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tr-TR"/>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tr-TR"/>
          </a:p>
        </p:txBody>
      </p:sp>
      <p:sp>
        <p:nvSpPr>
          <p:cNvPr id="6144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tr-TR"/>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4339051F-BBCC-4298-ABB4-982877E28682}" type="slidenum">
              <a:rPr lang="tr-TR"/>
              <a:pPr>
                <a:defRPr/>
              </a:pPr>
              <a:t>‹#›</a:t>
            </a:fld>
            <a:endParaRPr lang="tr-TR"/>
          </a:p>
        </p:txBody>
      </p:sp>
    </p:spTree>
    <p:extLst>
      <p:ext uri="{BB962C8B-B14F-4D97-AF65-F5344CB8AC3E}">
        <p14:creationId xmlns:p14="http://schemas.microsoft.com/office/powerpoint/2010/main" val="33355047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4339051F-BBCC-4298-ABB4-982877E28682}" type="slidenum">
              <a:rPr lang="tr-TR" smtClean="0"/>
              <a:pPr>
                <a:defRPr/>
              </a:pPr>
              <a:t>35</a:t>
            </a:fld>
            <a:endParaRPr lang="tr-TR"/>
          </a:p>
        </p:txBody>
      </p:sp>
    </p:spTree>
    <p:extLst>
      <p:ext uri="{BB962C8B-B14F-4D97-AF65-F5344CB8AC3E}">
        <p14:creationId xmlns:p14="http://schemas.microsoft.com/office/powerpoint/2010/main" val="35218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910080" y="359898"/>
            <a:ext cx="987552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p>
            <a:pPr>
              <a:defRPr/>
            </a:pPr>
            <a:endParaRPr lang="tr-TR"/>
          </a:p>
        </p:txBody>
      </p:sp>
      <p:sp>
        <p:nvSpPr>
          <p:cNvPr id="20" name="19 Altbilgi Yer Tutucusu"/>
          <p:cNvSpPr>
            <a:spLocks noGrp="1"/>
          </p:cNvSpPr>
          <p:nvPr>
            <p:ph type="ftr" sz="quarter" idx="11"/>
          </p:nvPr>
        </p:nvSpPr>
        <p:spPr/>
        <p:txBody>
          <a:bodyPr/>
          <a:lstStyle/>
          <a:p>
            <a:pPr>
              <a:defRPr/>
            </a:pPr>
            <a:endParaRPr lang="tr-TR"/>
          </a:p>
        </p:txBody>
      </p:sp>
      <p:sp>
        <p:nvSpPr>
          <p:cNvPr id="10" name="9 Slayt Numarası Yer Tutucusu"/>
          <p:cNvSpPr>
            <a:spLocks noGrp="1"/>
          </p:cNvSpPr>
          <p:nvPr>
            <p:ph type="sldNum" sz="quarter" idx="12"/>
          </p:nvPr>
        </p:nvSpPr>
        <p:spPr/>
        <p:txBody>
          <a:bodyPr/>
          <a:lstStyle/>
          <a:p>
            <a:pPr>
              <a:defRPr/>
            </a:pPr>
            <a:fld id="{5F6AA38E-F946-46E3-9ADC-7D62F8C70A33}" type="slidenum">
              <a:rPr lang="tr-TR" smtClean="0"/>
              <a:pPr>
                <a:defRPr/>
              </a:pPr>
              <a:t>‹#›</a:t>
            </a:fld>
            <a:endParaRPr lang="tr-TR"/>
          </a:p>
        </p:txBody>
      </p:sp>
      <p:sp>
        <p:nvSpPr>
          <p:cNvPr id="8" name="7 Oval"/>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3248676F-D7E1-4B56-A6B8-B93155D98512}" type="slidenum">
              <a:rPr lang="tr-TR" smtClean="0"/>
              <a:pPr>
                <a:defRPr/>
              </a:pPr>
              <a:t>‹#›</a:t>
            </a:fld>
            <a:endParaRPr lang="tr-TR"/>
          </a:p>
        </p:txBody>
      </p:sp>
    </p:spTree>
  </p:cSld>
  <p:clrMapOvr>
    <a:masterClrMapping/>
  </p:clrMapOvr>
  <p:transition>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144000" y="274640"/>
            <a:ext cx="2438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5240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74305B90-6355-48F0-9B18-FFBD9514745A}" type="slidenum">
              <a:rPr lang="tr-TR" smtClean="0"/>
              <a:pPr>
                <a:defRPr/>
              </a:pPr>
              <a:t>‹#›</a:t>
            </a:fld>
            <a:endParaRPr lang="tr-TR"/>
          </a:p>
        </p:txBody>
      </p:sp>
    </p:spTree>
  </p:cSld>
  <p:clrMapOvr>
    <a:masterClrMapping/>
  </p:clrMapOvr>
  <p:transition>
    <p:zoom/>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75C76CA-26E4-4479-8553-1D7B2AE460BC}" type="slidenum">
              <a:rPr lang="tr-TR"/>
              <a:pPr>
                <a:defRPr/>
              </a:pPr>
              <a:t>‹#›</a:t>
            </a:fld>
            <a:endParaRPr lang="tr-TR"/>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EEB96113-47FB-472F-BFC6-824C5CFC993A}" type="slidenum">
              <a:rPr lang="tr-TR" smtClean="0"/>
              <a:pPr>
                <a:defRPr/>
              </a:pPr>
              <a:t>‹#›</a:t>
            </a:fld>
            <a:endParaRPr lang="tr-TR"/>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30745CD9-1C13-43A9-BE14-52197E1A74FA}" type="slidenum">
              <a:rPr lang="tr-TR" smtClean="0"/>
              <a:pPr>
                <a:defRPr/>
              </a:pPr>
              <a:t>‹#›</a:t>
            </a:fld>
            <a:endParaRPr lang="tr-TR"/>
          </a:p>
        </p:txBody>
      </p:sp>
      <p:sp>
        <p:nvSpPr>
          <p:cNvPr id="10" name="9 Dikdörtgen"/>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320"/>
            <a:ext cx="999744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6DF0BCFF-648D-4C21-ABD5-4A527B279997}" type="slidenum">
              <a:rPr lang="tr-TR" smtClean="0"/>
              <a:pPr>
                <a:defRPr/>
              </a:pPr>
              <a:t>‹#›</a:t>
            </a:fld>
            <a:endParaRPr lang="tr-TR"/>
          </a:p>
        </p:txBody>
      </p:sp>
    </p:spTree>
  </p:cSld>
  <p:clrMapOvr>
    <a:masterClrMapping/>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pPr>
              <a:defRPr/>
            </a:pPr>
            <a:endParaRPr lang="tr-TR"/>
          </a:p>
        </p:txBody>
      </p:sp>
      <p:sp>
        <p:nvSpPr>
          <p:cNvPr id="8" name="7 Altbilgi Yer Tutucusu"/>
          <p:cNvSpPr>
            <a:spLocks noGrp="1"/>
          </p:cNvSpPr>
          <p:nvPr>
            <p:ph type="ftr" sz="quarter" idx="11"/>
          </p:nvPr>
        </p:nvSpPr>
        <p:spPr/>
        <p:txBody>
          <a:bodyPr/>
          <a:lstStyle/>
          <a:p>
            <a:pPr>
              <a:defRPr/>
            </a:pPr>
            <a:endParaRPr lang="tr-TR"/>
          </a:p>
        </p:txBody>
      </p:sp>
      <p:sp>
        <p:nvSpPr>
          <p:cNvPr id="9" name="8 Slayt Numarası Yer Tutucusu"/>
          <p:cNvSpPr>
            <a:spLocks noGrp="1"/>
          </p:cNvSpPr>
          <p:nvPr>
            <p:ph type="sldNum" sz="quarter" idx="12"/>
          </p:nvPr>
        </p:nvSpPr>
        <p:spPr/>
        <p:txBody>
          <a:bodyPr/>
          <a:lstStyle/>
          <a:p>
            <a:pPr>
              <a:defRPr/>
            </a:pPr>
            <a:fld id="{36E6461D-AC83-4984-9C33-94930C95A504}" type="slidenum">
              <a:rPr lang="tr-TR" smtClean="0"/>
              <a:pPr>
                <a:defRPr/>
              </a:pPr>
              <a:t>‹#›</a:t>
            </a:fld>
            <a:endParaRPr lang="tr-TR"/>
          </a:p>
        </p:txBody>
      </p:sp>
    </p:spTree>
  </p:cSld>
  <p:clrMapOvr>
    <a:masterClrMapping/>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914144" y="274320"/>
            <a:ext cx="9997440" cy="1143000"/>
          </a:xfrm>
        </p:spPr>
        <p:txBody>
          <a:bodyPr anchor="ct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pPr>
              <a:defRPr/>
            </a:pPr>
            <a:endParaRPr lang="tr-TR"/>
          </a:p>
        </p:txBody>
      </p:sp>
      <p:sp>
        <p:nvSpPr>
          <p:cNvPr id="4" name="3 Altbilgi Yer Tutucusu"/>
          <p:cNvSpPr>
            <a:spLocks noGrp="1"/>
          </p:cNvSpPr>
          <p:nvPr>
            <p:ph type="ftr" sz="quarter" idx="11"/>
          </p:nvPr>
        </p:nvSpPr>
        <p:spPr/>
        <p:txBody>
          <a:bodyPr/>
          <a:lstStyle/>
          <a:p>
            <a:pPr>
              <a:defRPr/>
            </a:pPr>
            <a:endParaRPr lang="tr-TR"/>
          </a:p>
        </p:txBody>
      </p:sp>
      <p:sp>
        <p:nvSpPr>
          <p:cNvPr id="5" name="4 Slayt Numarası Yer Tutucusu"/>
          <p:cNvSpPr>
            <a:spLocks noGrp="1"/>
          </p:cNvSpPr>
          <p:nvPr>
            <p:ph type="sldNum" sz="quarter" idx="12"/>
          </p:nvPr>
        </p:nvSpPr>
        <p:spPr/>
        <p:txBody>
          <a:bodyPr/>
          <a:lstStyle/>
          <a:p>
            <a:pPr>
              <a:defRPr/>
            </a:pPr>
            <a:fld id="{FC86B14B-0417-4AB2-ACD1-229325B3D109}" type="slidenum">
              <a:rPr lang="tr-TR" smtClean="0"/>
              <a:pPr>
                <a:defRPr/>
              </a:pPr>
              <a:t>‹#›</a:t>
            </a:fld>
            <a:endParaRPr lang="tr-TR"/>
          </a:p>
        </p:txBody>
      </p:sp>
    </p:spTree>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pPr>
              <a:defRPr/>
            </a:pPr>
            <a:endParaRPr lang="tr-TR"/>
          </a:p>
        </p:txBody>
      </p:sp>
      <p:sp>
        <p:nvSpPr>
          <p:cNvPr id="3" name="2 Altbilgi Yer Tutucusu"/>
          <p:cNvSpPr>
            <a:spLocks noGrp="1"/>
          </p:cNvSpPr>
          <p:nvPr>
            <p:ph type="ftr" sz="quarter" idx="11"/>
          </p:nvPr>
        </p:nvSpPr>
        <p:spPr/>
        <p:txBody>
          <a:bodyPr/>
          <a:lstStyle/>
          <a:p>
            <a:pPr>
              <a:defRPr/>
            </a:pPr>
            <a:endParaRPr lang="tr-TR"/>
          </a:p>
        </p:txBody>
      </p:sp>
      <p:sp>
        <p:nvSpPr>
          <p:cNvPr id="4" name="3 Slayt Numarası Yer Tutucusu"/>
          <p:cNvSpPr>
            <a:spLocks noGrp="1"/>
          </p:cNvSpPr>
          <p:nvPr>
            <p:ph type="sldNum" sz="quarter" idx="12"/>
          </p:nvPr>
        </p:nvSpPr>
        <p:spPr/>
        <p:txBody>
          <a:bodyPr/>
          <a:lstStyle/>
          <a:p>
            <a:pPr>
              <a:defRPr/>
            </a:pPr>
            <a:fld id="{9D105F0C-0205-4B67-AA7D-A0FA210425B3}" type="slidenum">
              <a:rPr lang="tr-TR" smtClean="0"/>
              <a:pPr>
                <a:defRPr/>
              </a:pPr>
              <a:t>‹#›</a:t>
            </a:fld>
            <a:endParaRPr lang="tr-TR"/>
          </a:p>
        </p:txBody>
      </p:sp>
      <p:sp>
        <p:nvSpPr>
          <p:cNvPr id="6" name="5 Dikdörtgen"/>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pPr>
              <a:defRPr/>
            </a:pPr>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F6CCA69E-0AD5-4103-83D9-7DA5905FEEE2}" type="slidenum">
              <a:rPr lang="tr-TR" smtClean="0"/>
              <a:pPr>
                <a:defRPr/>
              </a:pPr>
              <a:t>‹#›</a:t>
            </a:fld>
            <a:endParaRPr lang="tr-TR"/>
          </a:p>
        </p:txBody>
      </p:sp>
    </p:spTree>
  </p:cSld>
  <p:clrMapOvr>
    <a:masterClrMapping/>
  </p:clrMapOvr>
  <p:transition>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pPr>
              <a:defRPr/>
            </a:pPr>
            <a:endParaRPr lang="tr-TR"/>
          </a:p>
        </p:txBody>
      </p:sp>
      <p:sp>
        <p:nvSpPr>
          <p:cNvPr id="6" name="5 Altbilgi Yer Tutucusu"/>
          <p:cNvSpPr>
            <a:spLocks noGrp="1"/>
          </p:cNvSpPr>
          <p:nvPr>
            <p:ph type="ftr" sz="quarter" idx="11"/>
          </p:nvPr>
        </p:nvSpPr>
        <p:spPr/>
        <p:txBody>
          <a:bodyPr/>
          <a:lstStyle/>
          <a:p>
            <a:pPr>
              <a:defRPr/>
            </a:pPr>
            <a:endParaRPr lang="tr-TR"/>
          </a:p>
        </p:txBody>
      </p:sp>
      <p:sp>
        <p:nvSpPr>
          <p:cNvPr id="7" name="6 Slayt Numarası Yer Tutucusu"/>
          <p:cNvSpPr>
            <a:spLocks noGrp="1"/>
          </p:cNvSpPr>
          <p:nvPr>
            <p:ph type="sldNum" sz="quarter" idx="12"/>
          </p:nvPr>
        </p:nvSpPr>
        <p:spPr/>
        <p:txBody>
          <a:bodyPr/>
          <a:lstStyle/>
          <a:p>
            <a:pPr>
              <a:defRPr/>
            </a:pPr>
            <a:fld id="{35768976-4EA1-4928-B17A-F1170EAB63C5}" type="slidenum">
              <a:rPr lang="tr-TR" smtClean="0"/>
              <a:pPr>
                <a:defRPr/>
              </a:pPr>
              <a:t>‹#›</a:t>
            </a:fld>
            <a:endParaRPr lang="tr-TR"/>
          </a:p>
        </p:txBody>
      </p:sp>
      <p:sp>
        <p:nvSpPr>
          <p:cNvPr id="8" name="7 Dikdörtgen"/>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transition>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914144" y="274638"/>
            <a:ext cx="9997440" cy="1143000"/>
          </a:xfrm>
          <a:prstGeom prst="rect">
            <a:avLst/>
          </a:prstGeom>
        </p:spPr>
        <p:txBody>
          <a:bodyPr anchor="ctr">
            <a:normAutofit/>
          </a:bodyPr>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tr-TR"/>
          </a:p>
        </p:txBody>
      </p:sp>
      <p:sp>
        <p:nvSpPr>
          <p:cNvPr id="10" name="9 Altbilgi Yer Tutucusu"/>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tr-TR"/>
          </a:p>
        </p:txBody>
      </p:sp>
      <p:sp>
        <p:nvSpPr>
          <p:cNvPr id="22" name="21 Slayt Numarası Yer Tutucusu"/>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809D1579-EB43-410C-98FD-5A4977CA49D7}" type="slidenum">
              <a:rPr lang="tr-TR" smtClean="0"/>
              <a:pPr>
                <a:defRPr/>
              </a:pPr>
              <a:t>‹#›</a:t>
            </a:fld>
            <a:endParaRPr lang="tr-TR"/>
          </a:p>
        </p:txBody>
      </p:sp>
      <p:sp>
        <p:nvSpPr>
          <p:cNvPr id="15" name="14 Dikdörtgen"/>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Lst>
  <p:transition>
    <p:zoom/>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kyk.gov.tr/"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fendekanlik@akdeniz.edu.tr"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www.mevzuat.gov.tr/Metin.Aspx?MevzuatKod=8.5.33792&amp;MevzuatIliski=0&amp;sourceXmlSearch=akdeniz%20%C3%BCniversitesi" TargetMode="External"/><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hyperlink" Target="https://wys.akdeniz.edu.tr/storage/files/24/Ders_____lemleri__S__nav_ve_Ba__ar___De__erlendirme_Y__nergesi__24_09_2021_.pdf"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452662" y="857232"/>
            <a:ext cx="7964512" cy="5257800"/>
          </a:xfrm>
        </p:spPr>
        <p:txBody>
          <a:bodyPr>
            <a:normAutofit/>
          </a:bodyPr>
          <a:lstStyle/>
          <a:p>
            <a:pPr algn="ctr" eaLnBrk="1" hangingPunct="1"/>
            <a:r>
              <a:rPr lang="tr-TR" sz="2800" b="1" dirty="0">
                <a:solidFill>
                  <a:srgbClr val="002060"/>
                </a:solidFill>
                <a:latin typeface="Verdana" pitchFamily="34" charset="0"/>
                <a:ea typeface="Verdana" pitchFamily="34" charset="0"/>
                <a:cs typeface="Verdana" pitchFamily="34" charset="0"/>
              </a:rPr>
              <a:t>T.C.</a:t>
            </a:r>
            <a:br>
              <a:rPr lang="tr-TR" sz="2800" b="1" dirty="0">
                <a:solidFill>
                  <a:srgbClr val="002060"/>
                </a:solidFill>
                <a:latin typeface="Verdana" pitchFamily="34" charset="0"/>
                <a:ea typeface="Verdana" pitchFamily="34" charset="0"/>
                <a:cs typeface="Verdana" pitchFamily="34" charset="0"/>
              </a:rPr>
            </a:br>
            <a:r>
              <a:rPr lang="tr-TR" sz="2800" b="1" dirty="0">
                <a:solidFill>
                  <a:srgbClr val="002060"/>
                </a:solidFill>
                <a:latin typeface="Verdana" pitchFamily="34" charset="0"/>
                <a:ea typeface="Verdana" pitchFamily="34" charset="0"/>
                <a:cs typeface="Verdana" pitchFamily="34" charset="0"/>
              </a:rPr>
              <a:t>AKDENİZ ÜNİVERSİTESİ</a:t>
            </a:r>
            <a:br>
              <a:rPr lang="tr-TR" sz="2800" b="1" dirty="0">
                <a:solidFill>
                  <a:srgbClr val="002060"/>
                </a:solidFill>
                <a:latin typeface="Verdana" pitchFamily="34" charset="0"/>
                <a:ea typeface="Verdana" pitchFamily="34" charset="0"/>
                <a:cs typeface="Verdana" pitchFamily="34" charset="0"/>
              </a:rPr>
            </a:br>
            <a:r>
              <a:rPr lang="tr-TR" sz="2800" b="1" dirty="0">
                <a:solidFill>
                  <a:srgbClr val="002060"/>
                </a:solidFill>
                <a:latin typeface="Verdana" pitchFamily="34" charset="0"/>
                <a:ea typeface="Verdana" pitchFamily="34" charset="0"/>
                <a:cs typeface="Verdana" pitchFamily="34" charset="0"/>
              </a:rPr>
              <a:t>FEN FAKÜLTESİ</a:t>
            </a:r>
            <a:br>
              <a:rPr lang="tr-TR" sz="2800" b="1" dirty="0">
                <a:solidFill>
                  <a:srgbClr val="002060"/>
                </a:solidFill>
                <a:latin typeface="Verdana" pitchFamily="34" charset="0"/>
                <a:ea typeface="Verdana" pitchFamily="34" charset="0"/>
                <a:cs typeface="Verdana" pitchFamily="34" charset="0"/>
              </a:rPr>
            </a:br>
            <a:r>
              <a:rPr lang="tr-TR" sz="2800" b="1" dirty="0">
                <a:solidFill>
                  <a:srgbClr val="002060"/>
                </a:solidFill>
                <a:latin typeface="Verdana" pitchFamily="34" charset="0"/>
                <a:ea typeface="Verdana" pitchFamily="34" charset="0"/>
                <a:cs typeface="Verdana" pitchFamily="34" charset="0"/>
              </a:rPr>
              <a:t/>
            </a:r>
            <a:br>
              <a:rPr lang="tr-TR" sz="2800" b="1" dirty="0">
                <a:solidFill>
                  <a:srgbClr val="002060"/>
                </a:solidFill>
                <a:latin typeface="Verdana" pitchFamily="34" charset="0"/>
                <a:ea typeface="Verdana" pitchFamily="34" charset="0"/>
                <a:cs typeface="Verdana" pitchFamily="34" charset="0"/>
              </a:rPr>
            </a:br>
            <a:r>
              <a:rPr lang="tr-TR" sz="2800" b="1" dirty="0">
                <a:solidFill>
                  <a:srgbClr val="002060"/>
                </a:solidFill>
                <a:latin typeface="Verdana" pitchFamily="34" charset="0"/>
                <a:ea typeface="Verdana" pitchFamily="34" charset="0"/>
                <a:cs typeface="Verdana" pitchFamily="34" charset="0"/>
              </a:rPr>
              <a:t/>
            </a:r>
            <a:br>
              <a:rPr lang="tr-TR" sz="2800" b="1" dirty="0">
                <a:solidFill>
                  <a:srgbClr val="002060"/>
                </a:solidFill>
                <a:latin typeface="Verdana" pitchFamily="34" charset="0"/>
                <a:ea typeface="Verdana" pitchFamily="34" charset="0"/>
                <a:cs typeface="Verdana" pitchFamily="34" charset="0"/>
              </a:rPr>
            </a:br>
            <a:r>
              <a:rPr lang="tr-TR" sz="2800" b="1" dirty="0">
                <a:solidFill>
                  <a:srgbClr val="002060"/>
                </a:solidFill>
                <a:latin typeface="Verdana" pitchFamily="34" charset="0"/>
                <a:ea typeface="Verdana" pitchFamily="34" charset="0"/>
                <a:cs typeface="Verdana" pitchFamily="34" charset="0"/>
              </a:rPr>
              <a:t>2022–2023 EĞİTİM-ÖĞRETİM YILI</a:t>
            </a:r>
            <a:br>
              <a:rPr lang="tr-TR" sz="2800" b="1" dirty="0">
                <a:solidFill>
                  <a:srgbClr val="002060"/>
                </a:solidFill>
                <a:latin typeface="Verdana" pitchFamily="34" charset="0"/>
                <a:ea typeface="Verdana" pitchFamily="34" charset="0"/>
                <a:cs typeface="Verdana" pitchFamily="34" charset="0"/>
              </a:rPr>
            </a:br>
            <a:r>
              <a:rPr lang="tr-TR" sz="2800" b="1" dirty="0">
                <a:solidFill>
                  <a:srgbClr val="002060"/>
                </a:solidFill>
                <a:latin typeface="Verdana" pitchFamily="34" charset="0"/>
                <a:ea typeface="Verdana" pitchFamily="34" charset="0"/>
                <a:cs typeface="Verdana" pitchFamily="34" charset="0"/>
              </a:rPr>
              <a:t>BİLGİLENDİRME TOPLANTISI’NA</a:t>
            </a:r>
            <a:br>
              <a:rPr lang="tr-TR" sz="2800" b="1" dirty="0">
                <a:solidFill>
                  <a:srgbClr val="002060"/>
                </a:solidFill>
                <a:latin typeface="Verdana" pitchFamily="34" charset="0"/>
                <a:ea typeface="Verdana" pitchFamily="34" charset="0"/>
                <a:cs typeface="Verdana" pitchFamily="34" charset="0"/>
              </a:rPr>
            </a:br>
            <a:r>
              <a:rPr lang="tr-TR" sz="2800" b="1" dirty="0">
                <a:solidFill>
                  <a:srgbClr val="002060"/>
                </a:solidFill>
                <a:latin typeface="Verdana" pitchFamily="34" charset="0"/>
                <a:ea typeface="Verdana" pitchFamily="34" charset="0"/>
                <a:cs typeface="Verdana" pitchFamily="34" charset="0"/>
              </a:rPr>
              <a:t/>
            </a:r>
            <a:br>
              <a:rPr lang="tr-TR" sz="2800" b="1" dirty="0">
                <a:solidFill>
                  <a:srgbClr val="002060"/>
                </a:solidFill>
                <a:latin typeface="Verdana" pitchFamily="34" charset="0"/>
                <a:ea typeface="Verdana" pitchFamily="34" charset="0"/>
                <a:cs typeface="Verdana" pitchFamily="34" charset="0"/>
              </a:rPr>
            </a:br>
            <a:r>
              <a:rPr lang="tr-TR" sz="2800" b="1" dirty="0">
                <a:solidFill>
                  <a:srgbClr val="002060"/>
                </a:solidFill>
                <a:latin typeface="Verdana" pitchFamily="34" charset="0"/>
                <a:ea typeface="Verdana" pitchFamily="34" charset="0"/>
                <a:cs typeface="Verdana" pitchFamily="34" charset="0"/>
              </a:rPr>
              <a:t/>
            </a:r>
            <a:br>
              <a:rPr lang="tr-TR" sz="2800" b="1" dirty="0">
                <a:solidFill>
                  <a:srgbClr val="002060"/>
                </a:solidFill>
                <a:latin typeface="Verdana" pitchFamily="34" charset="0"/>
                <a:ea typeface="Verdana" pitchFamily="34" charset="0"/>
                <a:cs typeface="Verdana" pitchFamily="34" charset="0"/>
              </a:rPr>
            </a:br>
            <a:endParaRPr lang="tr-TR" sz="7200" b="1" dirty="0">
              <a:solidFill>
                <a:srgbClr val="002060"/>
              </a:solidFill>
              <a:latin typeface="Verdana" pitchFamily="34" charset="0"/>
              <a:ea typeface="Verdana" pitchFamily="34" charset="0"/>
              <a:cs typeface="Verdana" pitchFamily="34" charset="0"/>
            </a:endParaRPr>
          </a:p>
        </p:txBody>
      </p:sp>
      <p:sp>
        <p:nvSpPr>
          <p:cNvPr id="5" name="5 Veri Yer Tutucusu"/>
          <p:cNvSpPr>
            <a:spLocks noGrp="1"/>
          </p:cNvSpPr>
          <p:nvPr>
            <p:ph type="dt" sz="half" idx="10"/>
          </p:nvPr>
        </p:nvSpPr>
        <p:spPr>
          <a:xfrm>
            <a:off x="9739338" y="6343656"/>
            <a:ext cx="928662" cy="300054"/>
          </a:xfrm>
        </p:spPr>
        <p:txBody>
          <a:bodyPr/>
          <a:lstStyle/>
          <a:p>
            <a:pPr>
              <a:defRPr/>
            </a:pPr>
            <a:r>
              <a:rPr lang="tr-TR" b="1" dirty="0" smtClean="0">
                <a:solidFill>
                  <a:schemeClr val="bg1"/>
                </a:solidFill>
              </a:rPr>
              <a:t>04.07.2013</a:t>
            </a:r>
            <a:endParaRPr lang="tr-TR" b="1" dirty="0">
              <a:solidFill>
                <a:schemeClr val="bg1"/>
              </a:solidFill>
            </a:endParaRPr>
          </a:p>
        </p:txBody>
      </p:sp>
      <p:sp>
        <p:nvSpPr>
          <p:cNvPr id="6" name="5 Dikdörtgen"/>
          <p:cNvSpPr/>
          <p:nvPr/>
        </p:nvSpPr>
        <p:spPr>
          <a:xfrm>
            <a:off x="4095736" y="4929198"/>
            <a:ext cx="5072098" cy="707886"/>
          </a:xfrm>
          <a:prstGeom prst="rect">
            <a:avLst/>
          </a:prstGeom>
        </p:spPr>
        <p:txBody>
          <a:bodyPr wrap="square">
            <a:spAutoFit/>
          </a:bodyPr>
          <a:lstStyle/>
          <a:p>
            <a:r>
              <a:rPr lang="tr-TR" sz="4000" b="1" dirty="0">
                <a:solidFill>
                  <a:srgbClr val="002060"/>
                </a:solidFill>
                <a:latin typeface="Verdana" pitchFamily="34" charset="0"/>
                <a:ea typeface="Verdana" pitchFamily="34" charset="0"/>
                <a:cs typeface="Verdana" pitchFamily="34" charset="0"/>
              </a:rPr>
              <a:t>HOŞGELDİNİZ</a:t>
            </a:r>
            <a:endParaRPr lang="tr-TR" sz="4000" dirty="0"/>
          </a:p>
        </p:txBody>
      </p:sp>
      <p:pic>
        <p:nvPicPr>
          <p:cNvPr id="7"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99656" y="-22820"/>
            <a:ext cx="1296144" cy="1211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indent="359410" algn="ctr">
              <a:lnSpc>
                <a:spcPct val="107000"/>
              </a:lnSpc>
              <a:spcAft>
                <a:spcPts val="0"/>
              </a:spcAft>
            </a:pPr>
            <a:r>
              <a:rPr lang="tr-TR"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DERSLERE DEVAM</a:t>
            </a:r>
            <a:endParaRPr lang="tr-TR" sz="20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783632" y="2472059"/>
            <a:ext cx="7670054" cy="2759602"/>
          </a:xfrm>
          <a:prstGeom prst="rect">
            <a:avLst/>
          </a:prstGeom>
        </p:spPr>
        <p:txBody>
          <a:bodyPr wrap="square">
            <a:spAutoFit/>
          </a:bodyPr>
          <a:lstStyle/>
          <a:p>
            <a:pPr indent="359410" algn="just">
              <a:lnSpc>
                <a:spcPct val="107000"/>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Bir dersten veya uygulamadan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yarıyıl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sonu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(final) sınavlarına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girebilmek için öğrencinin;</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Teorik derslerin en az %70’ine,</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Uygulamalı derslerin en az %80’ine devam şartı aranır.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Dersin hem teorik hem uygulamadan oluşması halinde devam durumları ayrı ayrı hesaplanır. Herhangi birinden devam koşulunu sağlayamayan öğrenci, derse devam koşulunu sağlamamış sayılır. Derse devam koşulunu sağlamayan öğrencinin devamsızlık bilgisi ilgili öğretim elemanı tarafından öğrenci bilgi sistemine işlenir.</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7362241"/>
      </p:ext>
    </p:extLst>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AZAMİ ÖĞRENİM SÜRESİ (7 YIL)</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855640" y="2398829"/>
            <a:ext cx="7526640" cy="3956468"/>
          </a:xfrm>
          <a:prstGeom prst="rect">
            <a:avLst/>
          </a:prstGeom>
        </p:spPr>
        <p:txBody>
          <a:bodyPr wrap="square">
            <a:spAutoFit/>
          </a:bodyPr>
          <a:lstStyle/>
          <a:p>
            <a:pPr algn="just">
              <a:lnSpc>
                <a:spcPct val="107000"/>
              </a:lnSpc>
              <a:spcAft>
                <a:spcPts val="800"/>
              </a:spcAft>
            </a:pPr>
            <a:r>
              <a:rPr lang="tr-TR" b="1" dirty="0">
                <a:latin typeface="Calibri" panose="020F0502020204030204" pitchFamily="34" charset="0"/>
                <a:ea typeface="Calibri" panose="020F0502020204030204" pitchFamily="34" charset="0"/>
                <a:cs typeface="Times New Roman" panose="02020603050405020304" pitchFamily="18" charset="0"/>
              </a:rPr>
              <a:t>2547 Sayılı Kanunun 44 üncü Maddesinin (c) Bendinin Uygulanmasına İlişkin Esaslar kapsamında</a:t>
            </a:r>
            <a:r>
              <a:rPr lang="tr-TR" dirty="0">
                <a:latin typeface="Times New Roman" panose="02020603050405020304" pitchFamily="18" charset="0"/>
                <a:ea typeface="Calibri" panose="020F0502020204030204" pitchFamily="34" charset="0"/>
                <a:cs typeface="Times New Roman" panose="02020603050405020304" pitchFamily="18" charset="0"/>
              </a:rPr>
              <a:t> azami süreler sonunda halen son sınıfa geçememiş öğrencilerin iki ek sınav hakkından faydalanmaksızın Üniversite ile ilişiği kesilir.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Azami öğrenim sürelerini dolduran son sınıf </a:t>
            </a:r>
            <a:r>
              <a:rPr lang="tr-TR" dirty="0" smtClean="0">
                <a:latin typeface="Times New Roman" panose="02020603050405020304" pitchFamily="18" charset="0"/>
                <a:ea typeface="Calibri" panose="020F0502020204030204" pitchFamily="34" charset="0"/>
                <a:cs typeface="Times New Roman" panose="02020603050405020304" pitchFamily="18" charset="0"/>
              </a:rPr>
              <a:t>öğrencilerinin, </a:t>
            </a:r>
            <a:r>
              <a:rPr lang="tr-TR" dirty="0">
                <a:latin typeface="Times New Roman" panose="02020603050405020304" pitchFamily="18" charset="0"/>
                <a:ea typeface="Calibri" panose="020F0502020204030204" pitchFamily="34" charset="0"/>
                <a:cs typeface="Times New Roman" panose="02020603050405020304" pitchFamily="18" charset="0"/>
              </a:rPr>
              <a:t>hiç almadıkları ders sayısı 5 dersten fazla ise yine öğrencinin kaydı silinir.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Azami öğrenim süresi olan 7 yılın sonunda 4. sınıftan ders almış son sınıf </a:t>
            </a:r>
            <a:r>
              <a:rPr lang="tr-TR" dirty="0" smtClean="0">
                <a:latin typeface="Times New Roman" panose="02020603050405020304" pitchFamily="18" charset="0"/>
                <a:ea typeface="Calibri" panose="020F0502020204030204" pitchFamily="34" charset="0"/>
                <a:cs typeface="Times New Roman" panose="02020603050405020304" pitchFamily="18" charset="0"/>
              </a:rPr>
              <a:t>öğrencilerine </a:t>
            </a:r>
            <a:r>
              <a:rPr lang="tr-TR" dirty="0">
                <a:latin typeface="Times New Roman" panose="02020603050405020304" pitchFamily="18" charset="0"/>
                <a:ea typeface="Calibri" panose="020F0502020204030204" pitchFamily="34" charset="0"/>
                <a:cs typeface="Times New Roman" panose="02020603050405020304" pitchFamily="18" charset="0"/>
              </a:rPr>
              <a:t>ise alıp başarısız oldukları tüm dersler için iki sınav hakkı verilir. Bu iki sınav hakkını kullandıktan sonra başarısız ders sayısını 5 derse düşüremeyenlerin Fakülte ile ilişikleri kesilir.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İki sınav hakkını kullandıktan sonra başarısız ders sayısını 5 ve altına </a:t>
            </a:r>
            <a:r>
              <a:rPr lang="tr-TR" dirty="0" smtClean="0">
                <a:latin typeface="Times New Roman" panose="02020603050405020304" pitchFamily="18" charset="0"/>
                <a:ea typeface="Calibri" panose="020F0502020204030204" pitchFamily="34" charset="0"/>
                <a:cs typeface="Times New Roman" panose="02020603050405020304" pitchFamily="18" charset="0"/>
              </a:rPr>
              <a:t>düşüren </a:t>
            </a:r>
            <a:r>
              <a:rPr lang="tr-TR" dirty="0">
                <a:latin typeface="Times New Roman" panose="02020603050405020304" pitchFamily="18" charset="0"/>
                <a:ea typeface="Calibri" panose="020F0502020204030204" pitchFamily="34" charset="0"/>
                <a:cs typeface="Times New Roman" panose="02020603050405020304" pitchFamily="18" charset="0"/>
              </a:rPr>
              <a:t>öğrencilere ek öğrenim süresi verilir.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3478011"/>
      </p:ext>
    </p:extLst>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SINAVLAR</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783632" y="2276872"/>
            <a:ext cx="7488832" cy="3524747"/>
          </a:xfrm>
          <a:prstGeom prst="rect">
            <a:avLst/>
          </a:prstGeom>
        </p:spPr>
        <p:txBody>
          <a:bodyPr wrap="square">
            <a:spAutoFit/>
          </a:bodyPr>
          <a:lstStyle/>
          <a:p>
            <a:pPr algn="just">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A</a:t>
            </a:r>
            <a:r>
              <a:rPr lang="tr-TR" b="1" dirty="0" smtClean="0">
                <a:latin typeface="Times New Roman" panose="02020603050405020304" pitchFamily="18" charset="0"/>
                <a:ea typeface="Calibri" panose="020F0502020204030204" pitchFamily="34" charset="0"/>
                <a:cs typeface="Times New Roman" panose="02020603050405020304" pitchFamily="18" charset="0"/>
              </a:rPr>
              <a:t>ra sınav – Final – Bütünleme -</a:t>
            </a:r>
            <a:r>
              <a:rPr lang="tr-TR" b="1" dirty="0">
                <a:latin typeface="Times New Roman" panose="02020603050405020304" pitchFamily="18" charset="0"/>
                <a:ea typeface="Calibri" panose="020F0502020204030204" pitchFamily="34" charset="0"/>
                <a:cs typeface="Times New Roman" panose="02020603050405020304" pitchFamily="18" charset="0"/>
              </a:rPr>
              <a:t> Kısa süreli sınav </a:t>
            </a:r>
            <a:endParaRPr lang="tr-TR" b="1"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Her </a:t>
            </a:r>
            <a:r>
              <a:rPr lang="tr-TR" dirty="0">
                <a:latin typeface="Times New Roman" panose="02020603050405020304" pitchFamily="18" charset="0"/>
                <a:cs typeface="Times New Roman" panose="02020603050405020304" pitchFamily="18" charset="0"/>
              </a:rPr>
              <a:t>yarıyılda en az bir ara sınav ile bir yarıyıl sonu sınavının yapılması zorunludur. Ayrıca öğrenci iş yükü dikkate alınarak yarıyıl içi ölçme araçlarından (kısa sınav, uygulama, dönem ödevi/proje, ödev/seminer, derse devam ve benzeri) en az bir tanesi de kullanılabilir. </a:t>
            </a:r>
          </a:p>
          <a:p>
            <a:pPr algn="just"/>
            <a:r>
              <a:rPr lang="tr-TR" dirty="0" smtClean="0">
                <a:latin typeface="Times New Roman" panose="02020603050405020304" pitchFamily="18" charset="0"/>
                <a:cs typeface="Times New Roman" panose="02020603050405020304" pitchFamily="18" charset="0"/>
              </a:rPr>
              <a:t>	Kısa </a:t>
            </a:r>
            <a:r>
              <a:rPr lang="tr-TR" dirty="0">
                <a:latin typeface="Times New Roman" panose="02020603050405020304" pitchFamily="18" charset="0"/>
                <a:cs typeface="Times New Roman" panose="02020603050405020304" pitchFamily="18" charset="0"/>
              </a:rPr>
              <a:t>süreli sınavlar hariç, sınav programları Bölümler tarafından hazırlanır ve yönetim kurulu kararı ile en az on işgünü önce web sayfasında ilan edilir.</a:t>
            </a:r>
          </a:p>
          <a:p>
            <a:pPr algn="just"/>
            <a:r>
              <a:rPr lang="tr-TR" dirty="0" smtClean="0">
                <a:latin typeface="Times New Roman" panose="02020603050405020304" pitchFamily="18" charset="0"/>
                <a:cs typeface="Times New Roman" panose="02020603050405020304" pitchFamily="18" charset="0"/>
              </a:rPr>
              <a:t>	Final </a:t>
            </a:r>
            <a:r>
              <a:rPr lang="tr-TR" dirty="0">
                <a:latin typeface="Times New Roman" panose="02020603050405020304" pitchFamily="18" charset="0"/>
                <a:cs typeface="Times New Roman" panose="02020603050405020304" pitchFamily="18" charset="0"/>
              </a:rPr>
              <a:t>ve bütünleme sınavları, akademik takvimde belirtilen tarihler arasında, yönetim kurulu ile belirlenen gün ve saatte yapılır.</a:t>
            </a:r>
          </a:p>
          <a:p>
            <a:pPr algn="just"/>
            <a:r>
              <a:rPr lang="tr-TR" dirty="0" smtClean="0">
                <a:latin typeface="Times New Roman" panose="02020603050405020304" pitchFamily="18" charset="0"/>
                <a:cs typeface="Times New Roman" panose="02020603050405020304" pitchFamily="18" charset="0"/>
              </a:rPr>
              <a:t>	Ara </a:t>
            </a:r>
            <a:r>
              <a:rPr lang="tr-TR" dirty="0">
                <a:latin typeface="Times New Roman" panose="02020603050405020304" pitchFamily="18" charset="0"/>
                <a:cs typeface="Times New Roman" panose="02020603050405020304" pitchFamily="18" charset="0"/>
              </a:rPr>
              <a:t>sınavların tarihi yönetim kurulu ile belirlenir.</a:t>
            </a:r>
          </a:p>
          <a:p>
            <a:pPr algn="just">
              <a:lnSpc>
                <a:spcPct val="107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6610293"/>
      </p:ext>
    </p:extLst>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10573" y="1936464"/>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722042"/>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MAZERET SINAVI</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609034" y="2132856"/>
            <a:ext cx="7879455" cy="4047647"/>
          </a:xfrm>
          <a:prstGeom prst="rect">
            <a:avLst/>
          </a:prstGeom>
        </p:spPr>
        <p:txBody>
          <a:bodyPr wrap="square">
            <a:spAutoFit/>
          </a:bodyPr>
          <a:lstStyle/>
          <a:p>
            <a:pPr indent="228600"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Fakülte </a:t>
            </a:r>
            <a:r>
              <a:rPr lang="tr-TR" dirty="0">
                <a:latin typeface="Times New Roman" panose="02020603050405020304" pitchFamily="18" charset="0"/>
                <a:ea typeface="Calibri" panose="020F0502020204030204" pitchFamily="34" charset="0"/>
                <a:cs typeface="Times New Roman" panose="02020603050405020304" pitchFamily="18" charset="0"/>
              </a:rPr>
              <a:t>yönetim kurulunca kabul edilen haklı ve geçerli bir nedenden dolayı </a:t>
            </a:r>
            <a:r>
              <a:rPr lang="tr-TR" dirty="0" smtClean="0">
                <a:latin typeface="Times New Roman" panose="02020603050405020304" pitchFamily="18" charset="0"/>
                <a:ea typeface="Calibri" panose="020F0502020204030204" pitchFamily="34" charset="0"/>
                <a:cs typeface="Times New Roman" panose="02020603050405020304" pitchFamily="18" charset="0"/>
              </a:rPr>
              <a:t>ara </a:t>
            </a:r>
            <a:r>
              <a:rPr lang="tr-TR" dirty="0">
                <a:latin typeface="Times New Roman" panose="02020603050405020304" pitchFamily="18" charset="0"/>
                <a:ea typeface="Calibri" panose="020F0502020204030204" pitchFamily="34" charset="0"/>
                <a:cs typeface="Times New Roman" panose="02020603050405020304" pitchFamily="18" charset="0"/>
              </a:rPr>
              <a:t>sınavlara giremeyen veya yarıyıl sonu sınavları ile yarıyıl sonu ikinci sınavlarından her ikisine birden giremeyen öğrenciler için açılan sınavdır.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Mazereti </a:t>
            </a:r>
            <a:r>
              <a:rPr lang="tr-TR" dirty="0">
                <a:latin typeface="Times New Roman" panose="02020603050405020304" pitchFamily="18" charset="0"/>
                <a:ea typeface="Calibri" panose="020F0502020204030204" pitchFamily="34" charset="0"/>
                <a:cs typeface="Times New Roman" panose="02020603050405020304" pitchFamily="18" charset="0"/>
              </a:rPr>
              <a:t>nedeniyle sınava giremeyen öğrenciler, giremedikleri sınavlar için mazeret süreleri bitiminden itibaren en geç 5 iş günü içerisinde ilgili birime yazılı olarak başvurmaları gerekir. Mazereti, ilgili yönetim kurulunca kabul edilen öğrenciler için mazeret sınavları, ilgili birimin belirlediği tarih ve saatte yapılır.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r>
              <a:rPr lang="tr-TR" dirty="0">
                <a:latin typeface="Times New Roman" panose="02020603050405020304" pitchFamily="18" charset="0"/>
                <a:ea typeface="Calibri" panose="020F0502020204030204" pitchFamily="34" charset="0"/>
                <a:cs typeface="Times New Roman" panose="02020603050405020304" pitchFamily="18" charset="0"/>
              </a:rPr>
              <a:t>Mazeret sınavlarında sınav sorularının tamamı, mazerete konu olan asıl sınavın sorularından farklı olmak zorundadır.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***Öğrenciler mazeretli kabul edildikleri süre içinde sınavlara giremez, girenlerin sınavı geçersiz sayılır. Ancak dilekçeyle başvurarak mazeret haklarının kalan kısmından vazgeçmeleri halinde ilgili birim yöneticisi onayıyla sınavlara girebilirler.</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201233"/>
      </p:ext>
    </p:extLst>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46849" y="186309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4"/>
            <a:ext cx="8143900" cy="579682"/>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MAZERET SINAVI</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809820" y="1794105"/>
            <a:ext cx="7572460" cy="4856971"/>
          </a:xfrm>
          <a:prstGeom prst="rect">
            <a:avLst/>
          </a:prstGeom>
        </p:spPr>
        <p:txBody>
          <a:bodyPr wrap="square">
            <a:spAutoFit/>
          </a:bodyPr>
          <a:lstStyle/>
          <a:p>
            <a:pPr marL="45720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Aşağıdaki durumlarda öğrenci mazeret sınav hakkından yararlanabilir: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1) Öğrencinin sağlık kuruluşlarından alacağı sağlık raporu ile belgelenmiş bulunan sağlıkla ilgili mazeretlerinin olması,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2) Birinci derece yakınlarının/eşinin, kardeşin ölümü veya bunların ağır hastalık durumunu belgelendirmesi,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3)  Sınavları kapsayan tarihlerde, bu süre içinde devamsızlıktan kalmamak koşuluyla tutukluluk halinde,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4)  Yönetmeliğin 29 uncu maddesinin üçüncü fıkrası gereğince görevli olmaları,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5) Farklı programlardaki dersler dâhil belgelendirilmek kaydıyla aynı gün ve saatte sınavların çakışması ve öğrencinin ilgili sınav periyodu başlamadan yazılı başvurusuna rağmen çakışmanın giderilememesi,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6)  İlgili yönetim kurulunun geçerli kabul edebileceği diğer nedenlerin ortaya çıkması.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6227303"/>
      </p:ext>
    </p:extLst>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TEK DERS SINAVI</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1595406" y="2348880"/>
            <a:ext cx="10261234" cy="4161652"/>
          </a:xfrm>
          <a:prstGeom prst="rect">
            <a:avLst/>
          </a:prstGeom>
        </p:spPr>
        <p:txBody>
          <a:bodyPr wrap="square">
            <a:spAutoFit/>
          </a:bodyPr>
          <a:lstStyle/>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Tek </a:t>
            </a:r>
            <a:r>
              <a:rPr lang="tr-TR" dirty="0">
                <a:latin typeface="Times New Roman" panose="02020603050405020304" pitchFamily="18" charset="0"/>
                <a:ea typeface="Calibri" panose="020F0502020204030204" pitchFamily="34" charset="0"/>
                <a:cs typeface="Times New Roman" panose="02020603050405020304" pitchFamily="18" charset="0"/>
              </a:rPr>
              <a:t>ders sınavı; mezuniyet aşamasına gelmiş, müfredatında bulunan tüm dersleri almış, devam koşulunu yerine getirmiş olan ve bir dersten koşullu başarılı veya bir dersten başarısız durumda olan öğrencilere, her yarıyılın sonunda dersin açıldığı döneme bakılmaksızın, güz ve bahar yarıyılları sonunda yapılan bütünleme sınavları ile yaz okulu sonunda yapılan dönem sonu sınavları sonrasında tanınan sınav hakkıdır.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Tek </a:t>
            </a:r>
            <a:r>
              <a:rPr lang="tr-TR" dirty="0">
                <a:latin typeface="Times New Roman" panose="02020603050405020304" pitchFamily="18" charset="0"/>
                <a:ea typeface="Calibri" panose="020F0502020204030204" pitchFamily="34" charset="0"/>
                <a:cs typeface="Times New Roman" panose="02020603050405020304" pitchFamily="18" charset="0"/>
              </a:rPr>
              <a:t>ders sınavına ilişkin diğer esaslar şunlardır: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 Tek ders sınav tarihi birim yönetim kurullarınca belirlenir ve sınav tarihinden on beş gün önce ilan edilir.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 Tek ders sınavında alınan not ham başarı notu sayılır ve Senato tarafından belirlenen esaslara göre harf notuna çevrilir.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c) Başarısızlık halinde ya da 23 üncü maddenin üçüncü fıkrasındaki koşulların sağlanamadığı durumda, öğrencinin tek ders sınav notu geçersiz sayılır.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Staj ve Bitirme çalışması dersleri için tek ders sınav hakkı kullanılamaz.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9608455"/>
      </p:ext>
    </p:extLst>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smtClean="0">
                <a:solidFill>
                  <a:srgbClr val="002060"/>
                </a:solidFill>
                <a:latin typeface="Verdana" pitchFamily="34" charset="0"/>
                <a:ea typeface="Verdana" pitchFamily="34" charset="0"/>
                <a:cs typeface="Verdana" pitchFamily="34" charset="0"/>
              </a:rPr>
              <a:t/>
            </a:r>
            <a:br>
              <a:rPr lang="tr-TR" sz="1600" dirty="0" smtClean="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SINAV SONUÇLARINA İTİRAZ</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595538" y="2348880"/>
            <a:ext cx="8829054" cy="3422027"/>
          </a:xfrm>
          <a:prstGeom prst="rect">
            <a:avLst/>
          </a:prstGeom>
        </p:spPr>
        <p:txBody>
          <a:bodyPr wrap="square">
            <a:spAutoFit/>
          </a:bodyPr>
          <a:lstStyle/>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Sınav </a:t>
            </a:r>
            <a:r>
              <a:rPr lang="tr-TR" dirty="0">
                <a:latin typeface="Times New Roman" panose="02020603050405020304" pitchFamily="18" charset="0"/>
                <a:ea typeface="Calibri" panose="020F0502020204030204" pitchFamily="34" charset="0"/>
                <a:cs typeface="Times New Roman" panose="02020603050405020304" pitchFamily="18" charset="0"/>
              </a:rPr>
              <a:t>notunuzun beklediğinizden düşük gelmesi durumunda öncelikle dersi veren öğretim üyesi ile görüşüp, sınavınız ile ilgili bilgi alabilirsiniz.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Öğrenciler sınav sonuçlarına, ilanından itibaren üç iş günü içinde ilgili birime dilekçe vererek maddi hata yönünden itiraz edebilir. Dekan, sınav kağıdının incelenmesi için biri sınavı yapan öğretim elemanı olmak üzere sınavın ilgili olduğu anabilim dalından öğretim üyeleri arasından üç kişilik bir komisyon kurar. Komisyon, en çok iki iş günü içinde itirazları kesin olarak sonuçlandırır. Sonuç yazılı olarak ilgili birime bildirilir. Bununla birlikte</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359410" algn="just">
              <a:lnSpc>
                <a:spcPct val="107000"/>
              </a:lnSpc>
              <a:spcAft>
                <a:spcPts val="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Not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değişikliğinin gerekmesi halinde değişiklik ancak ilgili yönetim kurulunun onayı ile yapılabilir.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İnceleme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üzerine komisyon tarafından verilen kararlar kesindir.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6218797"/>
      </p:ext>
    </p:extLst>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BAŞARI NOTLARI</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238380" y="2214554"/>
            <a:ext cx="8898180" cy="3352328"/>
          </a:xfrm>
          <a:prstGeom prst="rect">
            <a:avLst/>
          </a:prstGeom>
        </p:spPr>
        <p:txBody>
          <a:bodyPr wrap="square">
            <a:spAutoFit/>
          </a:bodyPr>
          <a:lstStyle/>
          <a:p>
            <a:pPr algn="just">
              <a:lnSpc>
                <a:spcPct val="107000"/>
              </a:lnSpc>
              <a:spcAft>
                <a:spcPts val="0"/>
              </a:spcAft>
            </a:pPr>
            <a:r>
              <a:rPr lang="tr-TR"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100 </a:t>
            </a:r>
            <a:r>
              <a:rPr lang="tr-TR"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Puan Üzerinden Değeri</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Başarı katsayısı</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Harfli başarı notu</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Başarı </a:t>
            </a:r>
            <a:r>
              <a:rPr lang="tr-TR"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değerlemesi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88-100                                       4,00                             AA                    Başarılı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81-87                                         3,50                             BA                    Başarılı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74-80                                         3,00                             BB                    Başarılı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67-73                                         2,50                             CB                    Başarılı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60-66                                         2,00                             CC                    Başarılı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53-59                                         1,50                             DC                    Koşullu Başarılı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46-52                                          1,00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DD</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Koşullu Başarılı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35-45                                         0,50                             FD                    Başarısız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0-34                                           0,00                             FF                     Başarısız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0,00                       SG, D, UK             Başarısız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2358940"/>
      </p:ext>
    </p:extLst>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NOT ORTALAMASI</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711624" y="2276872"/>
            <a:ext cx="8064896" cy="3615798"/>
          </a:xfrm>
          <a:prstGeom prst="rect">
            <a:avLst/>
          </a:prstGeom>
        </p:spPr>
        <p:txBody>
          <a:bodyPr wrap="square">
            <a:spAutoFit/>
          </a:bodyPr>
          <a:lstStyle/>
          <a:p>
            <a:pPr indent="359410" algn="just">
              <a:lnSpc>
                <a:spcPct val="107000"/>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Öğrencilerin başarı durumları, kişisel gelişim amacıyla alınan dersler hariç diğer tüm dersler için hesaplanan GANO ile izlenir. Başarı durumuna ilişkin diğer esaslar şunlardır: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GANO; ilgili derslerden, bu Yönetmeliğin 32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nci</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maddesinin dördüncü fıkrasına göre alınmış harfli başarı notlarının, her birinin karşılığı olan başarı katsayılarının, o dersin AKTS kredisi ile çarpılarak bulunan sayıların toplamının, aynı derslerin AKTS kredi toplamına bölünmesiyle bulunur.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 Mezuniyet aşamasında;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GANO’su</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2,25 ve üzerinde olan öğrencilerin DC harf notları,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a:t>
            </a:r>
            <a:r>
              <a:rPr lang="tr-TR"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GANO’su</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2,50 ve üzerinde olan öğrencilerin DD harf notları </a:t>
            </a:r>
          </a:p>
          <a:p>
            <a:pPr indent="359410" algn="just">
              <a:lnSpc>
                <a:spcPct val="107000"/>
              </a:lnSpc>
              <a:spcAft>
                <a:spcPts val="0"/>
              </a:spcAft>
            </a:pPr>
            <a:r>
              <a:rPr lang="tr-TR" dirty="0"/>
              <a:t>başarılı sayılarak mezun olurlar.</a:t>
            </a:r>
          </a:p>
          <a:p>
            <a:pPr indent="359410" algn="just">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3109031"/>
      </p:ext>
    </p:extLst>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BAŞARI DEĞERLENDİRME YÖNTEMİNDE ORTAK</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1847528" y="2089128"/>
            <a:ext cx="9721080" cy="3967881"/>
          </a:xfrm>
          <a:prstGeom prst="rect">
            <a:avLst/>
          </a:prstGeom>
        </p:spPr>
        <p:txBody>
          <a:bodyPr wrap="square">
            <a:spAutoFit/>
          </a:bodyPr>
          <a:lstStyle/>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100 </a:t>
            </a:r>
            <a:r>
              <a:rPr lang="tr-TR" dirty="0">
                <a:latin typeface="Times New Roman" panose="02020603050405020304" pitchFamily="18" charset="0"/>
                <a:ea typeface="Calibri" panose="020F0502020204030204" pitchFamily="34" charset="0"/>
                <a:cs typeface="Times New Roman" panose="02020603050405020304" pitchFamily="18" charset="0"/>
              </a:rPr>
              <a:t>üzerinden hesaplanmış olan başarı notunun harfli başarı notuna dönüştürülmesidir. Her bir ders şubesinde yapılması düşünülen başarı değerlendirme sistemi o yarıyıla ait kayıt yenileme dönemi başlamadan önce ilgili öğretim elemanı tarafından belirlenip öğrenci bilgi sisteminde ilan edilir.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Bununla birlikte;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 Değerlendirmeye esas olacak üç sınır değer;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1) Bir dersten veya uygulamadan başarılı olmak için gerekli yarıyıl sonu sınavı veya yarıyıl sonu ikinci sınavı puanı alt sınır (YSSL) değeri 35’dir.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2) Bir dersten veya uygulamadan başarılı olmak için gerekli başarı notu alt sınır (BNL) değeri 35’dir.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3) İstatistiksel değerlendirmeye dâhil edilecek başarı notlarının alt sınır (DKL) değeri 20’dir.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 Yarıyıl sonu sınavı veya bütünleme sınavından aldıkları not, YSSL değerinin (35) altında ya da BNL değerinin (35) altında olan öğrencilere FF harf notu verilir.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9817352"/>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738415" y="925785"/>
            <a:ext cx="7675587" cy="631007"/>
          </a:xfrm>
        </p:spPr>
        <p:txBody>
          <a:bodyPr>
            <a:normAutofit fontScale="90000"/>
          </a:bodyPr>
          <a:lstStyle/>
          <a:p>
            <a:pPr algn="ctr" eaLnBrk="1" hangingPunct="1"/>
            <a:r>
              <a:rPr lang="tr-TR" b="1" dirty="0" smtClean="0">
                <a:solidFill>
                  <a:srgbClr val="002060"/>
                </a:solidFill>
                <a:latin typeface="Verdana" pitchFamily="34" charset="0"/>
                <a:ea typeface="Verdana" pitchFamily="34" charset="0"/>
                <a:cs typeface="Verdana" pitchFamily="34" charset="0"/>
              </a:rPr>
              <a:t>GÜNDEM</a:t>
            </a:r>
          </a:p>
        </p:txBody>
      </p:sp>
      <p:sp>
        <p:nvSpPr>
          <p:cNvPr id="3075" name="Rectangle 3"/>
          <p:cNvSpPr>
            <a:spLocks noGrp="1" noChangeArrowheads="1"/>
          </p:cNvSpPr>
          <p:nvPr>
            <p:ph idx="1"/>
          </p:nvPr>
        </p:nvSpPr>
        <p:spPr>
          <a:xfrm>
            <a:off x="3719736" y="1556792"/>
            <a:ext cx="6215074" cy="5301209"/>
          </a:xfrm>
        </p:spPr>
        <p:txBody>
          <a:bodyPr>
            <a:noAutofit/>
          </a:bodyPr>
          <a:lstStyle/>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Fakülte Tanıtımı</a:t>
            </a:r>
          </a:p>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Akademik-İdari Personel-Öğrenci Sayıları Takvim</a:t>
            </a:r>
          </a:p>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Akademik Takvim</a:t>
            </a:r>
          </a:p>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Ders Kayıt İşlemleri</a:t>
            </a:r>
          </a:p>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Sınavlar</a:t>
            </a:r>
          </a:p>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Kayıt Dondurma</a:t>
            </a:r>
          </a:p>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Çift </a:t>
            </a:r>
            <a:r>
              <a:rPr lang="tr-TR" sz="1800" dirty="0" err="1">
                <a:solidFill>
                  <a:srgbClr val="002060"/>
                </a:solidFill>
                <a:latin typeface="Verdana" pitchFamily="34" charset="0"/>
                <a:ea typeface="Verdana" pitchFamily="34" charset="0"/>
                <a:cs typeface="Verdana" pitchFamily="34" charset="0"/>
              </a:rPr>
              <a:t>Anadal</a:t>
            </a:r>
            <a:r>
              <a:rPr lang="tr-TR" sz="1800" dirty="0">
                <a:solidFill>
                  <a:srgbClr val="002060"/>
                </a:solidFill>
                <a:latin typeface="Verdana" pitchFamily="34" charset="0"/>
                <a:ea typeface="Verdana" pitchFamily="34" charset="0"/>
                <a:cs typeface="Verdana" pitchFamily="34" charset="0"/>
              </a:rPr>
              <a:t>/</a:t>
            </a:r>
            <a:r>
              <a:rPr lang="tr-TR" sz="1800" dirty="0" err="1">
                <a:solidFill>
                  <a:srgbClr val="002060"/>
                </a:solidFill>
                <a:latin typeface="Verdana" pitchFamily="34" charset="0"/>
                <a:ea typeface="Verdana" pitchFamily="34" charset="0"/>
                <a:cs typeface="Verdana" pitchFamily="34" charset="0"/>
              </a:rPr>
              <a:t>Yandal</a:t>
            </a:r>
            <a:r>
              <a:rPr lang="tr-TR" sz="1800" dirty="0">
                <a:solidFill>
                  <a:srgbClr val="002060"/>
                </a:solidFill>
                <a:latin typeface="Verdana" pitchFamily="34" charset="0"/>
                <a:ea typeface="Verdana" pitchFamily="34" charset="0"/>
                <a:cs typeface="Verdana" pitchFamily="34" charset="0"/>
              </a:rPr>
              <a:t> Programları</a:t>
            </a:r>
          </a:p>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Değişim Programları</a:t>
            </a:r>
          </a:p>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Özel Öğrencilik</a:t>
            </a:r>
          </a:p>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Staj</a:t>
            </a:r>
          </a:p>
          <a:p>
            <a:pPr lvl="1"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Disiplin İşleri</a:t>
            </a:r>
          </a:p>
          <a:p>
            <a:pPr algn="ctr">
              <a:spcAft>
                <a:spcPts val="600"/>
              </a:spcAft>
              <a:buFont typeface="Courier New" pitchFamily="49" charset="0"/>
              <a:buChar char="o"/>
            </a:pPr>
            <a:r>
              <a:rPr lang="tr-TR" sz="1800" dirty="0">
                <a:solidFill>
                  <a:srgbClr val="002060"/>
                </a:solidFill>
                <a:latin typeface="Verdana" pitchFamily="34" charset="0"/>
                <a:ea typeface="Verdana" pitchFamily="34" charset="0"/>
                <a:cs typeface="Verdana" pitchFamily="34" charset="0"/>
              </a:rPr>
              <a:t>Dilek ve Öneriler</a:t>
            </a:r>
          </a:p>
          <a:p>
            <a:pPr algn="ctr">
              <a:lnSpc>
                <a:spcPct val="120000"/>
              </a:lnSpc>
              <a:spcAft>
                <a:spcPts val="600"/>
              </a:spcAft>
              <a:buFont typeface="Courier New" pitchFamily="49" charset="0"/>
              <a:buChar char="o"/>
            </a:pPr>
            <a:endParaRPr lang="tr-TR" sz="1800" dirty="0">
              <a:solidFill>
                <a:srgbClr val="002060"/>
              </a:solidFill>
              <a:latin typeface="Verdana" pitchFamily="34" charset="0"/>
              <a:ea typeface="Verdana" pitchFamily="34" charset="0"/>
              <a:cs typeface="Verdana" pitchFamily="34" charset="0"/>
            </a:endParaRPr>
          </a:p>
        </p:txBody>
      </p:sp>
      <p:sp>
        <p:nvSpPr>
          <p:cNvPr id="10" name="5 Veri Yer Tutucusu"/>
          <p:cNvSpPr>
            <a:spLocks noGrp="1"/>
          </p:cNvSpPr>
          <p:nvPr>
            <p:ph type="dt" sz="half" idx="10"/>
          </p:nvPr>
        </p:nvSpPr>
        <p:spPr>
          <a:xfrm>
            <a:off x="9739338" y="6486532"/>
            <a:ext cx="928662" cy="300054"/>
          </a:xfrm>
        </p:spPr>
        <p:txBody>
          <a:bodyPr/>
          <a:lstStyle/>
          <a:p>
            <a:pPr>
              <a:defRPr/>
            </a:pPr>
            <a:r>
              <a:rPr lang="tr-TR" sz="800" b="1" dirty="0">
                <a:solidFill>
                  <a:schemeClr val="bg1"/>
                </a:solidFill>
              </a:rPr>
              <a:t>04.07.2013</a:t>
            </a:r>
          </a:p>
        </p:txBody>
      </p:sp>
      <p:cxnSp>
        <p:nvCxnSpPr>
          <p:cNvPr id="9" name="8 Düz Bağlayıcı"/>
          <p:cNvCxnSpPr/>
          <p:nvPr/>
        </p:nvCxnSpPr>
        <p:spPr>
          <a:xfrm flipV="1">
            <a:off x="2639617" y="1521070"/>
            <a:ext cx="7931669" cy="35723"/>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10 Düz Bağlayıcı"/>
          <p:cNvCxnSpPr/>
          <p:nvPr/>
        </p:nvCxnSpPr>
        <p:spPr>
          <a:xfrm flipV="1">
            <a:off x="2639616" y="931348"/>
            <a:ext cx="7920880" cy="2229"/>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4"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17651"/>
            <a:ext cx="1296144" cy="9136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90901" y="1870219"/>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4"/>
            <a:ext cx="8754164" cy="652452"/>
          </a:xfrm>
          <a:prstGeom prst="rect">
            <a:avLst/>
          </a:prstGeom>
        </p:spPr>
        <p:txBody>
          <a:bodyPr anchor="ctr">
            <a:normAutofit fontScale="92500" lnSpcReduction="20000"/>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BAŞARI DEĞERLENDİRME YÖNTEMİNDE </a:t>
            </a:r>
            <a:r>
              <a:rPr lang="tr-TR" sz="2400" b="1" dirty="0" smtClean="0">
                <a:solidFill>
                  <a:srgbClr val="002060"/>
                </a:solidFill>
                <a:latin typeface="Verdana" pitchFamily="34" charset="0"/>
                <a:ea typeface="Verdana" pitchFamily="34" charset="0"/>
                <a:cs typeface="Verdana" pitchFamily="34" charset="0"/>
              </a:rPr>
              <a:t>ORTAK HÜKÜMLER</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1616702" y="1916832"/>
            <a:ext cx="10291767" cy="5050742"/>
          </a:xfrm>
          <a:prstGeom prst="rect">
            <a:avLst/>
          </a:prstGeom>
        </p:spPr>
        <p:txBody>
          <a:bodyPr wrap="square">
            <a:spAutoFit/>
          </a:bodyPr>
          <a:lstStyle/>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c) Başarı değerlendirme sistemi olarak bağıl değerlendirme sistemi seçilmesi durumunda derse devam koşulunu sağlayan, yarıyıl sonu sınavına veya bütünleme sınavına giren ve değerlendirmeye katma limiti (DKL) değerini aşan öğrenci sayısı;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1) 15 ya da15’den az ise mutlak değerlendirme sistemi uygulanır.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2) 15 üzerinde ise bağıl değerlendirme sistemi uygulanır.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Başarı değerlendirme yönteminin belirlenmesinde;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arenR"/>
            </a:pPr>
            <a:r>
              <a:rPr lang="tr-TR" dirty="0">
                <a:latin typeface="Times New Roman" panose="02020603050405020304" pitchFamily="18" charset="0"/>
                <a:ea typeface="Calibri" panose="020F0502020204030204" pitchFamily="34" charset="0"/>
                <a:cs typeface="Times New Roman" panose="02020603050405020304" pitchFamily="18" charset="0"/>
              </a:rPr>
              <a:t>Standart sapmanın 0 olması halinde otomatik olarak mutlak değerlendirme sistemi uygulanır.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arenR"/>
            </a:pPr>
            <a:r>
              <a:rPr lang="tr-TR" dirty="0">
                <a:latin typeface="Times New Roman" panose="02020603050405020304" pitchFamily="18" charset="0"/>
                <a:ea typeface="Calibri" panose="020F0502020204030204" pitchFamily="34" charset="0"/>
                <a:cs typeface="Times New Roman" panose="02020603050405020304" pitchFamily="18" charset="0"/>
              </a:rPr>
              <a:t>Aritmetik ortalamanın 40’ın altında olması halinde otomatik olarak bağıl değerlendirme sistemi uygulanır.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arenR"/>
            </a:pPr>
            <a:r>
              <a:rPr lang="tr-TR" dirty="0">
                <a:latin typeface="Times New Roman" panose="02020603050405020304" pitchFamily="18" charset="0"/>
                <a:ea typeface="Calibri" panose="020F0502020204030204" pitchFamily="34" charset="0"/>
                <a:cs typeface="Times New Roman" panose="02020603050405020304" pitchFamily="18" charset="0"/>
              </a:rPr>
              <a:t>Aritmetik ortalamanın 40 ve 40’dan büyük 60’dan küçük olması halinde öğretim elemanı tarafından önceden belirlenen başarı değerlendirme yöntemi kullanılır.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tr-TR" dirty="0">
                <a:latin typeface="Times New Roman" panose="02020603050405020304" pitchFamily="18" charset="0"/>
                <a:ea typeface="Calibri" panose="020F0502020204030204" pitchFamily="34" charset="0"/>
                <a:cs typeface="Times New Roman" panose="02020603050405020304" pitchFamily="18" charset="0"/>
              </a:rPr>
              <a:t>Aritmetik ortalamanın 60 ve 60’dan büyük olması durumunda otomatik olarak mutlak değerlendirme sistemi uygulanır.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*Bağıl değerlendirme sonrasında öğrencinin harf notu ve başarı katsayısı, mutlak değerlendirme ile elde edeceği harf notu ve başarı katsayısından daha alt düzeyde ise öğrencinin başarı değerlendirmesi mutlak değerlendirme sistemi ile yapılır.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4706004"/>
      </p:ext>
    </p:extLst>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BAŞARISIZLIK DURUMU</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063552" y="2151047"/>
            <a:ext cx="8208912" cy="4570995"/>
          </a:xfrm>
          <a:prstGeom prst="rect">
            <a:avLst/>
          </a:prstGeom>
        </p:spPr>
        <p:txBody>
          <a:bodyPr wrap="square">
            <a:spAutoFit/>
          </a:bodyPr>
          <a:lstStyle/>
          <a:p>
            <a:pPr marL="342900" indent="-342900" algn="just">
              <a:lnSpc>
                <a:spcPct val="107000"/>
              </a:lnSpc>
              <a:spcAft>
                <a:spcPts val="0"/>
              </a:spcAft>
              <a:buAutoNum type="arabicParenBoth"/>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Öğrencinin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başarı/başarısızlık durumu her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yarıyıl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sonunda GANO hesaplanarak belirlenir.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GANO’su</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2.00 ve üzerinde olan öğrenci başarılıdır.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GANO’su</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2.00’ın altına düşen öğrenci başarısızdır, bu durumdaki öğrencilere akademik yetersizlik uyarısı yapılır. Genel ağırlıklı not ortalamasını 2.00 veya üzerine çıkaran öğrencinin akademik yetersizlik uyarısı kaldırılır</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342900" indent="-342900" algn="just">
              <a:lnSpc>
                <a:spcPct val="107000"/>
              </a:lnSpc>
              <a:spcAft>
                <a:spcPts val="0"/>
              </a:spcAft>
              <a:buAutoNum type="arabicParenBoth"/>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GANO’su</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1.80’in altına</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düşen öğrenciye, ilgili mevzuat hükümleri ve düzenlemelere göre uygulama yapılır. Öğrencinin bu durumda geçen süresi, 10 uncu maddenin birinci fıkrasında belirtilen öğretim süresinden sayılır</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359410" algn="just">
              <a:lnSpc>
                <a:spcPct val="107000"/>
              </a:lnSpc>
              <a:spcAft>
                <a:spcPts val="0"/>
              </a:spcAft>
            </a:pP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359410" algn="just">
              <a:lnSpc>
                <a:spcPct val="107000"/>
              </a:lnSpc>
              <a:spcAft>
                <a:spcPts val="0"/>
              </a:spcAft>
            </a:pPr>
            <a:endParaRPr lang="tr-TR"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indent="359410" algn="just">
              <a:lnSpc>
                <a:spcPct val="107000"/>
              </a:lnSpc>
              <a:spcAft>
                <a:spcPts val="0"/>
              </a:spcAft>
            </a:pP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359410" algn="just">
              <a:lnSpc>
                <a:spcPct val="107000"/>
              </a:lnSpc>
              <a:spcAft>
                <a:spcPts val="0"/>
              </a:spcAft>
            </a:pPr>
            <a:endParaRPr lang="tr-TR"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indent="359410" algn="just">
              <a:lnSpc>
                <a:spcPct val="107000"/>
              </a:lnSpc>
              <a:spcAft>
                <a:spcPts val="0"/>
              </a:spcAft>
            </a:pP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indent="359410" algn="just">
              <a:lnSpc>
                <a:spcPct val="107000"/>
              </a:lnSpc>
              <a:spcAft>
                <a:spcPts val="0"/>
              </a:spcAft>
            </a:pPr>
            <a:endParaRPr lang="tr-TR"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indent="359410" algn="just">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6362530"/>
      </p:ext>
    </p:extLst>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242677"/>
            <a:ext cx="8072494" cy="613103"/>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59835" y="1855780"/>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50988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ÖĞRENİME ARA İZNİ (KAYIT DONDURMA)</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1775520" y="1855780"/>
            <a:ext cx="10081120" cy="5017849"/>
          </a:xfrm>
          <a:prstGeom prst="rect">
            <a:avLst/>
          </a:prstGeom>
        </p:spPr>
        <p:txBody>
          <a:bodyPr wrap="square">
            <a:spAutoFit/>
          </a:bodyPr>
          <a:lstStyle/>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Öğrenime </a:t>
            </a:r>
            <a:r>
              <a:rPr lang="tr-TR" dirty="0">
                <a:latin typeface="Times New Roman" panose="02020603050405020304" pitchFamily="18" charset="0"/>
                <a:ea typeface="Calibri" panose="020F0502020204030204" pitchFamily="34" charset="0"/>
                <a:cs typeface="Times New Roman" panose="02020603050405020304" pitchFamily="18" charset="0"/>
              </a:rPr>
              <a:t>ara izni başvurusu ile ilgili son başvuru tarihi her yıl Akademik Takvimde belirlenir. Aşağıda belirtilen haklı ve geçerli nedenlerin varlığı halinde ve bu nedenlerin son başvuru tarihinden sonra ortaya çıkması durumunda da ilgili öğrencinin veya kanuni temsilcisinin yazılı talebi ile öğrenci öğrenimine ara izni için başvurabilir.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    Öğrencinin sağlık kuruluşlarından alacağı sağlık raporu ile belgelenmiş bulunan sağlıkla ilgili mazeretlerinin olması,  (bir veya iki yarıyıl)</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    Kanunun 7 </a:t>
            </a:r>
            <a:r>
              <a:rPr lang="tr-TR" dirty="0" err="1">
                <a:latin typeface="Times New Roman" panose="02020603050405020304" pitchFamily="18" charset="0"/>
                <a:ea typeface="Calibri" panose="020F0502020204030204" pitchFamily="34" charset="0"/>
                <a:cs typeface="Times New Roman" panose="02020603050405020304" pitchFamily="18" charset="0"/>
              </a:rPr>
              <a:t>nci</a:t>
            </a:r>
            <a:r>
              <a:rPr lang="tr-TR" dirty="0">
                <a:latin typeface="Times New Roman" panose="02020603050405020304" pitchFamily="18" charset="0"/>
                <a:ea typeface="Calibri" panose="020F0502020204030204" pitchFamily="34" charset="0"/>
                <a:cs typeface="Times New Roman" panose="02020603050405020304" pitchFamily="18" charset="0"/>
              </a:rPr>
              <a:t> maddesinin birinci fıkrasının (d) bendinin (2) numaralı alt bendi uyarınca öğretimin aksaması sonucunu doğuracak olaylar nedeniyle öğrenime Yükseköğretim Kurulu kararınca ara verilmesi, (bir veya iki yarıyıl)</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c)     Mahallin en büyük mülki amirince verilecek bir belge ile belgelenmiş olması şartıyla doğal afetler nedeniyle öğrencinin öğrenime ara vermek zorunda kalmış olması, (bir veya iki yarıyıl)</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ç)    Birinci derece yakınlarının/eşinin, kardeşin ölümü veya bunların ağır hastalığı halinde bakacak başka kimsenin bulunmaması nedeni ile öğrencinin öğrenimine ara vermek zorunda olduğunu belgelendirmesi, (bir veya iki yarıyıl</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8389957"/>
      </p:ext>
    </p:extLst>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a:lnSpc>
                <a:spcPct val="107000"/>
              </a:lnSpc>
              <a:spcAft>
                <a:spcPts val="800"/>
              </a:spcAft>
            </a:pPr>
            <a:r>
              <a:rPr lang="tr-TR" sz="2400" b="1" dirty="0">
                <a:solidFill>
                  <a:srgbClr val="002060"/>
                </a:solidFill>
                <a:latin typeface="Verdana" pitchFamily="34" charset="0"/>
                <a:ea typeface="Verdana" pitchFamily="34" charset="0"/>
                <a:cs typeface="Verdana" pitchFamily="34" charset="0"/>
              </a:rPr>
              <a:t>ÖĞRENİME ARA İZNİ (KAYIT DONDURMA)</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1919536" y="2214554"/>
            <a:ext cx="9145016" cy="3865289"/>
          </a:xfrm>
          <a:prstGeom prst="rect">
            <a:avLst/>
          </a:prstGeom>
        </p:spPr>
        <p:txBody>
          <a:bodyPr wrap="square">
            <a:spAutoFit/>
          </a:bodyPr>
          <a:lstStyle/>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d)     Öğrencinin tecil hakkını kaybetmesi veya tecilin kaldırılması suretiyle askere alınması, (askerlik süresi boyunca)</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e)     Tutukluluk </a:t>
            </a:r>
            <a:r>
              <a:rPr lang="tr-TR" dirty="0" smtClean="0">
                <a:latin typeface="Times New Roman" panose="02020603050405020304" pitchFamily="18" charset="0"/>
                <a:ea typeface="Calibri" panose="020F0502020204030204" pitchFamily="34" charset="0"/>
                <a:cs typeface="Times New Roman" panose="02020603050405020304" pitchFamily="18" charset="0"/>
              </a:rPr>
              <a:t>halinin </a:t>
            </a:r>
            <a:r>
              <a:rPr lang="tr-TR" dirty="0">
                <a:latin typeface="Times New Roman" panose="02020603050405020304" pitchFamily="18" charset="0"/>
                <a:ea typeface="Calibri" panose="020F0502020204030204" pitchFamily="34" charset="0"/>
                <a:cs typeface="Times New Roman" panose="02020603050405020304" pitchFamily="18" charset="0"/>
              </a:rPr>
              <a:t>bulunması, (tutukluluk halinin devamı/mahkûmiyeti süresince)</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f)      Öğrencinin öğrenimine devam etmesini engelleyen ekonomik nedenlerin ortaya çıkması, (bir veya iki yarıyıl)</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g)     Yönetmeliğin 29 uncu maddesinin üçüncü fıkrası gereğince görevli olmaları,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ğ)     İlgili yönetim kurulunun geçerli kabul edebileceği diğer nedenlerin ortaya çıkması. (2)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Öğrenime ara izni; birinci fıkranın (a), (b), (c), (ç), (d),  (e) ve (ğ) bentlerinde sayılan hallerde içinde bulunulan dönem de dahil olacak şekilde, (f) bendinde belirtilen halde ise bir sonraki başlamamış yarıyıldan/yıldan itibaren öğrenime ara izni verilir. Dönem içerisinde öğrenime ara izni almış öğrenci, aktif dönem derslerini hiç almamış sayılır.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6752553"/>
      </p:ext>
    </p:extLst>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64524" y="170940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494979"/>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ÇİFT ANADAL PROGRAMI</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1847528" y="1736070"/>
            <a:ext cx="9937104" cy="4856971"/>
          </a:xfrm>
          <a:prstGeom prst="rect">
            <a:avLst/>
          </a:prstGeom>
        </p:spPr>
        <p:txBody>
          <a:bodyPr wrap="square">
            <a:spAutoFit/>
          </a:bodyPr>
          <a:lstStyle/>
          <a:p>
            <a:pPr marL="342900" lvl="0" indent="-342900" algn="just">
              <a:lnSpc>
                <a:spcPct val="107000"/>
              </a:lnSpc>
              <a:spcAft>
                <a:spcPts val="800"/>
              </a:spcAft>
              <a:buFont typeface="+mj-lt"/>
              <a:buAutoNum type="arabicPeriod"/>
              <a:tabLst>
                <a:tab pos="457200" algn="l"/>
              </a:tabLst>
            </a:pP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Çift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Programında en erken üçüncü yarıyılın başında, en geç ise beşinci yarıyılın başında başvurabilir.</a:t>
            </a:r>
            <a:endParaRPr lang="tr-TR" sz="1600" dirty="0">
              <a:solidFill>
                <a:srgbClr val="212529"/>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Çift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lisans programında aldığı tüm dersleri başarıyla tamamlamış olması,</a:t>
            </a:r>
            <a:endParaRPr lang="tr-TR" sz="1600" dirty="0">
              <a:solidFill>
                <a:srgbClr val="212529"/>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Çift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diploma programındaki GANO en az 2,50 olan ancak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diploma programının ilgili sınıfında başarı sıralaması itibari ile en üst %20’sinde yer almayan öğrencilerden çift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yapılacak programın ilgili yıldaki taban puanından az olmamak üzere puana sahip olanlar da çift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programına başvurabilirler.</a:t>
            </a:r>
            <a:endParaRPr lang="tr-TR" sz="1600" dirty="0">
              <a:solidFill>
                <a:srgbClr val="212529"/>
              </a:solidFill>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tr-TR" b="1" dirty="0">
                <a:solidFill>
                  <a:srgbClr val="000099"/>
                </a:solidFill>
                <a:latin typeface="Times New Roman" panose="02020603050405020304" pitchFamily="18" charset="0"/>
                <a:ea typeface="Times New Roman" panose="02020603050405020304" pitchFamily="18" charset="0"/>
                <a:cs typeface="Times New Roman" panose="02020603050405020304" pitchFamily="18" charset="0"/>
              </a:rPr>
              <a:t>İlişik kesme nedenleri:</a:t>
            </a:r>
            <a:endParaRPr lang="tr-TR" sz="1600" b="1"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startAt="4"/>
              <a:tabLst>
                <a:tab pos="457200" algn="l"/>
              </a:tabLst>
            </a:pP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(1) Öğrenci çift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programını kendi isteği ile bırakabilir.  </a:t>
            </a:r>
            <a:endParaRPr lang="tr-TR" sz="1600" dirty="0">
              <a:solidFill>
                <a:srgbClr val="212529"/>
              </a:solidFill>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(2) Çift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programında, izinsiz olarak iki yarıyıl üst üste ders almayan öğrencinin çift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programından kaydı silinir.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(3)Tüm çift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öğrenimi süresince öğrencinin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GANO’su</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bir defaya mahsus olmak üzere 2,25’e kadar düşebilir.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GANO’su</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ikinci kez 2,50’in altına düşen öğrencinin ikinci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diploma programından kaydı silinir.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8713165"/>
      </p:ext>
    </p:extLst>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306183"/>
            <a:ext cx="8072494" cy="517007"/>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1823190"/>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608767"/>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YANDAL PROGRAMI</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1991544" y="1913363"/>
            <a:ext cx="9433048" cy="4549194"/>
          </a:xfrm>
          <a:prstGeom prst="rect">
            <a:avLst/>
          </a:prstGeom>
        </p:spPr>
        <p:txBody>
          <a:bodyPr wrap="square">
            <a:spAutoFit/>
          </a:bodyPr>
          <a:lstStyle/>
          <a:p>
            <a:pPr marL="342900" lvl="0" indent="-342900" algn="just">
              <a:lnSpc>
                <a:spcPct val="107000"/>
              </a:lnSpc>
              <a:spcAft>
                <a:spcPts val="800"/>
              </a:spcAft>
              <a:buFont typeface="+mj-lt"/>
              <a:buAutoNum type="arabicPeriod"/>
              <a:tabLst>
                <a:tab pos="589280" algn="l"/>
              </a:tabLst>
            </a:pP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Yandal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programına, </a:t>
            </a: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anadal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lisans programının en erken üçüncü</a:t>
            </a:r>
            <a:r>
              <a:rPr lang="tr-TR" dirty="0" smtClean="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en </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geç altıncı yarıyıl başında başvurabilir.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589280" algn="l"/>
              </a:tabLst>
            </a:pPr>
            <a:r>
              <a:rPr lang="tr-TR" dirty="0" err="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Yandal</a:t>
            </a:r>
            <a:r>
              <a:rPr lang="tr-TR" dirty="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programına başvurabilmesi için başvuru sırasındaki genel ağırlıklı not ortalamasının (GANO) en az 2.50 olması ve başvurduğu yarıyıla kadar aldığı lisans programındaki tüm kredili dersleri başarıyla tamamlamış olması gerekir.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589280" algn="just">
              <a:lnSpc>
                <a:spcPct val="107000"/>
              </a:lnSpc>
              <a:spcAft>
                <a:spcPts val="800"/>
              </a:spcAft>
            </a:pPr>
            <a:r>
              <a:rPr lang="tr-TR" dirty="0">
                <a:solidFill>
                  <a:srgbClr val="000099"/>
                </a:solidFill>
                <a:latin typeface="Times New Roman" panose="02020603050405020304" pitchFamily="18" charset="0"/>
                <a:ea typeface="Calibri" panose="020F0502020204030204" pitchFamily="34" charset="0"/>
                <a:cs typeface="Times New Roman" panose="02020603050405020304" pitchFamily="18" charset="0"/>
              </a:rPr>
              <a:t>İlişik kesme Madde </a:t>
            </a:r>
            <a:endParaRPr lang="tr-TR" sz="1600" dirty="0">
              <a:solidFill>
                <a:srgbClr val="000099"/>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tabLst>
                <a:tab pos="589280" algn="l"/>
              </a:tabLst>
            </a:pPr>
            <a:r>
              <a:rPr lang="tr-TR" dirty="0">
                <a:latin typeface="Times New Roman" panose="02020603050405020304" pitchFamily="18" charset="0"/>
                <a:ea typeface="Calibri" panose="020F0502020204030204" pitchFamily="34" charset="0"/>
                <a:cs typeface="Times New Roman" panose="02020603050405020304" pitchFamily="18" charset="0"/>
              </a:rPr>
              <a:t>(1) Öğrenci </a:t>
            </a:r>
            <a:r>
              <a:rPr lang="tr-TR" dirty="0" err="1">
                <a:latin typeface="Times New Roman" panose="02020603050405020304" pitchFamily="18" charset="0"/>
                <a:ea typeface="Calibri" panose="020F0502020204030204" pitchFamily="34" charset="0"/>
                <a:cs typeface="Times New Roman" panose="02020603050405020304" pitchFamily="18" charset="0"/>
              </a:rPr>
              <a:t>yandal</a:t>
            </a:r>
            <a:r>
              <a:rPr lang="tr-TR" dirty="0">
                <a:latin typeface="Times New Roman" panose="02020603050405020304" pitchFamily="18" charset="0"/>
                <a:ea typeface="Calibri" panose="020F0502020204030204" pitchFamily="34" charset="0"/>
                <a:cs typeface="Times New Roman" panose="02020603050405020304" pitchFamily="18" charset="0"/>
              </a:rPr>
              <a:t> programını kendi isteği ile bırakabilir. </a:t>
            </a:r>
            <a:r>
              <a:rPr lang="tr-TR" dirty="0" err="1">
                <a:latin typeface="Times New Roman" panose="02020603050405020304" pitchFamily="18" charset="0"/>
                <a:ea typeface="Calibri" panose="020F0502020204030204" pitchFamily="34" charset="0"/>
                <a:cs typeface="Times New Roman" panose="02020603050405020304" pitchFamily="18" charset="0"/>
              </a:rPr>
              <a:t>Yandal</a:t>
            </a:r>
            <a:r>
              <a:rPr lang="tr-TR" dirty="0">
                <a:latin typeface="Times New Roman" panose="02020603050405020304" pitchFamily="18" charset="0"/>
                <a:ea typeface="Calibri" panose="020F0502020204030204" pitchFamily="34" charset="0"/>
                <a:cs typeface="Times New Roman" panose="02020603050405020304" pitchFamily="18" charset="0"/>
              </a:rPr>
              <a:t> programından kayıt sildiren öğrenci, aynı </a:t>
            </a:r>
            <a:r>
              <a:rPr lang="tr-TR" dirty="0" err="1">
                <a:latin typeface="Times New Roman" panose="02020603050405020304" pitchFamily="18" charset="0"/>
                <a:ea typeface="Calibri" panose="020F0502020204030204" pitchFamily="34" charset="0"/>
                <a:cs typeface="Times New Roman" panose="02020603050405020304" pitchFamily="18" charset="0"/>
              </a:rPr>
              <a:t>yandal</a:t>
            </a:r>
            <a:r>
              <a:rPr lang="tr-TR" dirty="0">
                <a:latin typeface="Times New Roman" panose="02020603050405020304" pitchFamily="18" charset="0"/>
                <a:ea typeface="Calibri" panose="020F0502020204030204" pitchFamily="34" charset="0"/>
                <a:cs typeface="Times New Roman" panose="02020603050405020304" pitchFamily="18" charset="0"/>
              </a:rPr>
              <a:t> programına tekrar kayıt yaptıramaz.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5892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(2)</a:t>
            </a:r>
            <a:r>
              <a:rPr lang="tr-TR" dirty="0" err="1">
                <a:latin typeface="Times New Roman" panose="02020603050405020304" pitchFamily="18" charset="0"/>
                <a:ea typeface="Calibri" panose="020F0502020204030204" pitchFamily="34" charset="0"/>
                <a:cs typeface="Times New Roman" panose="02020603050405020304" pitchFamily="18" charset="0"/>
              </a:rPr>
              <a:t>Yandal</a:t>
            </a:r>
            <a:r>
              <a:rPr lang="tr-TR" dirty="0">
                <a:latin typeface="Times New Roman" panose="02020603050405020304" pitchFamily="18" charset="0"/>
                <a:ea typeface="Calibri" panose="020F0502020204030204" pitchFamily="34" charset="0"/>
                <a:cs typeface="Times New Roman" panose="02020603050405020304" pitchFamily="18" charset="0"/>
              </a:rPr>
              <a:t> programında, izin almadan iki yarıyıl üst üste ders almayan öğrencinin </a:t>
            </a:r>
            <a:r>
              <a:rPr lang="tr-TR" dirty="0" err="1">
                <a:latin typeface="Times New Roman" panose="02020603050405020304" pitchFamily="18" charset="0"/>
                <a:ea typeface="Calibri" panose="020F0502020204030204" pitchFamily="34" charset="0"/>
                <a:cs typeface="Times New Roman" panose="02020603050405020304" pitchFamily="18" charset="0"/>
              </a:rPr>
              <a:t>yandal</a:t>
            </a:r>
            <a:r>
              <a:rPr lang="tr-TR" dirty="0">
                <a:latin typeface="Times New Roman" panose="02020603050405020304" pitchFamily="18" charset="0"/>
                <a:ea typeface="Calibri" panose="020F0502020204030204" pitchFamily="34" charset="0"/>
                <a:cs typeface="Times New Roman" panose="02020603050405020304" pitchFamily="18" charset="0"/>
              </a:rPr>
              <a:t> programından ilişkisi kesilir.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58928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(3) </a:t>
            </a:r>
            <a:r>
              <a:rPr lang="tr-TR" dirty="0" err="1">
                <a:latin typeface="Times New Roman" panose="02020603050405020304" pitchFamily="18" charset="0"/>
                <a:ea typeface="Calibri" panose="020F0502020204030204" pitchFamily="34" charset="0"/>
                <a:cs typeface="Times New Roman" panose="02020603050405020304" pitchFamily="18" charset="0"/>
              </a:rPr>
              <a:t>Yandal</a:t>
            </a:r>
            <a:r>
              <a:rPr lang="tr-TR" dirty="0">
                <a:latin typeface="Times New Roman" panose="02020603050405020304" pitchFamily="18" charset="0"/>
                <a:ea typeface="Calibri" panose="020F0502020204030204" pitchFamily="34" charset="0"/>
                <a:cs typeface="Times New Roman" panose="02020603050405020304" pitchFamily="18" charset="0"/>
              </a:rPr>
              <a:t> programına devam edebilmesi için öğrencinin </a:t>
            </a:r>
            <a:r>
              <a:rPr lang="tr-TR" dirty="0" err="1">
                <a:latin typeface="Times New Roman" panose="02020603050405020304" pitchFamily="18" charset="0"/>
                <a:ea typeface="Calibri" panose="020F0502020204030204" pitchFamily="34" charset="0"/>
                <a:cs typeface="Times New Roman" panose="02020603050405020304" pitchFamily="18" charset="0"/>
              </a:rPr>
              <a:t>anadal</a:t>
            </a:r>
            <a:r>
              <a:rPr lang="tr-TR" dirty="0">
                <a:latin typeface="Times New Roman" panose="02020603050405020304" pitchFamily="18" charset="0"/>
                <a:ea typeface="Calibri" panose="020F0502020204030204" pitchFamily="34" charset="0"/>
                <a:cs typeface="Times New Roman" panose="02020603050405020304" pitchFamily="18" charset="0"/>
              </a:rPr>
              <a:t> programındaki not ortalamasının en az </a:t>
            </a:r>
            <a:r>
              <a:rPr lang="tr-TR" dirty="0" smtClean="0">
                <a:latin typeface="Times New Roman" panose="02020603050405020304" pitchFamily="18" charset="0"/>
                <a:ea typeface="Calibri" panose="020F0502020204030204" pitchFamily="34" charset="0"/>
                <a:cs typeface="Times New Roman" panose="02020603050405020304" pitchFamily="18" charset="0"/>
              </a:rPr>
              <a:t>2.00 olması </a:t>
            </a:r>
            <a:r>
              <a:rPr lang="tr-TR" dirty="0">
                <a:latin typeface="Times New Roman" panose="02020603050405020304" pitchFamily="18" charset="0"/>
                <a:ea typeface="Calibri" panose="020F0502020204030204" pitchFamily="34" charset="0"/>
                <a:cs typeface="Times New Roman" panose="02020603050405020304" pitchFamily="18" charset="0"/>
              </a:rPr>
              <a:t>şarttır. Bu şartı sağlamayan öğrencinin </a:t>
            </a:r>
            <a:r>
              <a:rPr lang="tr-TR" dirty="0" err="1">
                <a:latin typeface="Times New Roman" panose="02020603050405020304" pitchFamily="18" charset="0"/>
                <a:ea typeface="Calibri" panose="020F0502020204030204" pitchFamily="34" charset="0"/>
                <a:cs typeface="Times New Roman" panose="02020603050405020304" pitchFamily="18" charset="0"/>
              </a:rPr>
              <a:t>yandal</a:t>
            </a:r>
            <a:r>
              <a:rPr lang="tr-TR" dirty="0">
                <a:latin typeface="Times New Roman" panose="02020603050405020304" pitchFamily="18" charset="0"/>
                <a:ea typeface="Calibri" panose="020F0502020204030204" pitchFamily="34" charset="0"/>
                <a:cs typeface="Times New Roman" panose="02020603050405020304" pitchFamily="18" charset="0"/>
              </a:rPr>
              <a:t> programından kaydı silinir. Öğrencinin başarılı olduğu ve </a:t>
            </a:r>
            <a:r>
              <a:rPr lang="tr-TR" dirty="0" err="1">
                <a:latin typeface="Times New Roman" panose="02020603050405020304" pitchFamily="18" charset="0"/>
                <a:ea typeface="Calibri" panose="020F0502020204030204" pitchFamily="34" charset="0"/>
                <a:cs typeface="Times New Roman" panose="02020603050405020304" pitchFamily="18" charset="0"/>
              </a:rPr>
              <a:t>anadal</a:t>
            </a:r>
            <a:r>
              <a:rPr lang="tr-TR" dirty="0">
                <a:latin typeface="Times New Roman" panose="02020603050405020304" pitchFamily="18" charset="0"/>
                <a:ea typeface="Calibri" panose="020F0502020204030204" pitchFamily="34" charset="0"/>
                <a:cs typeface="Times New Roman" panose="02020603050405020304" pitchFamily="18" charset="0"/>
              </a:rPr>
              <a:t> programına sayılmayan dersler, genel not ortalamasına dahil edilmeksizin transkript ve diploma ekinde yer alır.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1301412"/>
      </p:ext>
    </p:extLst>
  </p:cSld>
  <p:clrMapOvr>
    <a:masterClrMapping/>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14487" y="1813616"/>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600781"/>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ÖZEL ÖĞRENCİ</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1991544" y="1813616"/>
            <a:ext cx="9361040" cy="4845557"/>
          </a:xfrm>
          <a:prstGeom prst="rect">
            <a:avLst/>
          </a:prstGeom>
        </p:spPr>
        <p:txBody>
          <a:bodyPr wrap="square">
            <a:spAutoFit/>
          </a:bodyPr>
          <a:lstStyle/>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(1) Üniversitemiz öğrencileri ile diğer üniversite öğrencileri aşağıda belirtilen durumlarda özel öğrencilik hakkından en fazla iki </a:t>
            </a:r>
            <a:r>
              <a:rPr lang="tr-TR" dirty="0" smtClean="0">
                <a:latin typeface="Times New Roman" panose="02020603050405020304" pitchFamily="18" charset="0"/>
                <a:ea typeface="Calibri" panose="020F0502020204030204" pitchFamily="34" charset="0"/>
                <a:cs typeface="Times New Roman" panose="02020603050405020304" pitchFamily="18" charset="0"/>
              </a:rPr>
              <a:t>dönem </a:t>
            </a:r>
            <a:r>
              <a:rPr lang="tr-TR" dirty="0">
                <a:latin typeface="Times New Roman" panose="02020603050405020304" pitchFamily="18" charset="0"/>
                <a:ea typeface="Calibri" panose="020F0502020204030204" pitchFamily="34" charset="0"/>
                <a:cs typeface="Times New Roman" panose="02020603050405020304" pitchFamily="18" charset="0"/>
              </a:rPr>
              <a:t>yararlanabilir. Öğrencilerin başvurularını dönemlik veya yıllık olarak yapmaları gerekir. Bu süreler sonunda bu fıkranın (a) ve (b) </a:t>
            </a:r>
            <a:r>
              <a:rPr lang="tr-TR" dirty="0" err="1">
                <a:latin typeface="Times New Roman" panose="02020603050405020304" pitchFamily="18" charset="0"/>
                <a:ea typeface="Calibri" panose="020F0502020204030204" pitchFamily="34" charset="0"/>
                <a:cs typeface="Times New Roman" panose="02020603050405020304" pitchFamily="18" charset="0"/>
              </a:rPr>
              <a:t>bendlerinde</a:t>
            </a:r>
            <a:r>
              <a:rPr lang="tr-TR" dirty="0">
                <a:latin typeface="Times New Roman" panose="02020603050405020304" pitchFamily="18" charset="0"/>
                <a:ea typeface="Calibri" panose="020F0502020204030204" pitchFamily="34" charset="0"/>
                <a:cs typeface="Times New Roman" panose="02020603050405020304" pitchFamily="18" charset="0"/>
              </a:rPr>
              <a:t> belirtilen durumlarda öğrencinin talebi, Yükseköğretim Kurulu Başkanlığının kararı doğrultusunda özel öğrencilik durumu uzatılabilir.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 Öğrencinin, yükseköğretim kurumuna yerleşmesinden sonra eğitimi sebebiyle ikamet edilen ilde tedavisi mümkün olmayan ciddi bir hastalık teşhisi konulduğunun ya da var olan hastalığın ilerlediğinin devlet hastanesi veya devlet üniversitesi hastanesinden alınmış sağlık kurulu raporu ile belgelenmiş olması.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 Öğrencinin, maruz kaldığı darp, şiddet gibi fiiller sebebiyle öğrenimini kayıtlı olduğu yükseköğretim kurumunda devam ettirmesinin mümkün olmadığına ilişkin üniversite yönetim kurulunun teklifinin olması.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c) Bir yükseköğretim kurumunda kayıtlı öğrenci olup, farklı bir yükseköğretim ortamı, kültürü, kazanımı edinmek isteyen öğrencilerden kayıtları kendi üniversitelerinde kalmak şartıyla Üniversitemizde eğitime devam etme imkânı tanınan </a:t>
            </a:r>
            <a:r>
              <a:rPr lang="tr-TR" dirty="0" smtClean="0">
                <a:latin typeface="Times New Roman" panose="02020603050405020304" pitchFamily="18" charset="0"/>
                <a:ea typeface="Calibri" panose="020F0502020204030204" pitchFamily="34" charset="0"/>
                <a:cs typeface="Times New Roman" panose="02020603050405020304" pitchFamily="18" charset="0"/>
              </a:rPr>
              <a:t>öğrenciler.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1475455"/>
      </p:ext>
    </p:extLst>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242677"/>
            <a:ext cx="8072494" cy="746163"/>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14487" y="1813616"/>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600781"/>
          </a:xfrm>
          <a:prstGeom prst="rect">
            <a:avLst/>
          </a:prstGeom>
        </p:spPr>
        <p:txBody>
          <a:bodyPr anchor="ctr">
            <a:normAutofit fontScale="85000" lnSpcReduction="20000"/>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ÖĞRENCİLERİMİZİN ÖZEL ÖĞRENCİ OLARAK DİĞER ÜNİVERSİTELERDEN DERS ALMASI</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1991544" y="1813616"/>
            <a:ext cx="9361040" cy="4030399"/>
          </a:xfrm>
          <a:prstGeom prst="rect">
            <a:avLst/>
          </a:prstGeom>
        </p:spPr>
        <p:txBody>
          <a:bodyPr wrap="square">
            <a:spAutoFit/>
          </a:bodyPr>
          <a:lstStyle/>
          <a:p>
            <a:pPr algn="just">
              <a:lnSpc>
                <a:spcPct val="107000"/>
              </a:lnSpc>
              <a:spcAft>
                <a:spcPts val="800"/>
              </a:spcAft>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Öğrencilerin başka </a:t>
            </a:r>
            <a:r>
              <a:rPr lang="tr-TR" sz="1600" dirty="0">
                <a:latin typeface="Times New Roman" panose="02020603050405020304" pitchFamily="18" charset="0"/>
                <a:ea typeface="Calibri" panose="020F0502020204030204" pitchFamily="34" charset="0"/>
                <a:cs typeface="Times New Roman" panose="02020603050405020304" pitchFamily="18" charset="0"/>
              </a:rPr>
              <a:t>bir üniversitenin eşdeğer programlarından “özel öğrenci” olarak ders alabilmelerinin koşulları şunlardır: </a:t>
            </a: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AutoNum type="alphaLcParenR"/>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Öğrencinin</a:t>
            </a:r>
            <a:r>
              <a:rPr lang="tr-TR" sz="1600" dirty="0">
                <a:latin typeface="Times New Roman" panose="02020603050405020304" pitchFamily="18" charset="0"/>
                <a:ea typeface="Calibri" panose="020F0502020204030204" pitchFamily="34" charset="0"/>
                <a:cs typeface="Times New Roman" panose="02020603050405020304" pitchFamily="18" charset="0"/>
              </a:rPr>
              <a:t>, özel öğrenci olarak başka bir üniversiteden almak istediği derslerin, kendi programındaki derslere içerik ve AKTS kredisi bakımından denk olup olmadığına ve bu dersleri alıp alamayacağına ilişkin kayıtlı olduğu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fakülte </a:t>
            </a:r>
            <a:r>
              <a:rPr lang="tr-TR" sz="1600" dirty="0">
                <a:latin typeface="Times New Roman" panose="02020603050405020304" pitchFamily="18" charset="0"/>
                <a:ea typeface="Calibri" panose="020F0502020204030204" pitchFamily="34" charset="0"/>
                <a:cs typeface="Times New Roman" panose="02020603050405020304" pitchFamily="18" charset="0"/>
              </a:rPr>
              <a:t>yönetim kurulu kararı, </a:t>
            </a: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AutoNum type="alphaLcParenR"/>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Özel </a:t>
            </a:r>
            <a:r>
              <a:rPr lang="tr-TR" sz="1600" dirty="0">
                <a:latin typeface="Times New Roman" panose="02020603050405020304" pitchFamily="18" charset="0"/>
                <a:ea typeface="Calibri" panose="020F0502020204030204" pitchFamily="34" charset="0"/>
                <a:cs typeface="Times New Roman" panose="02020603050405020304" pitchFamily="18" charset="0"/>
              </a:rPr>
              <a:t>öğrenci olarak ders alınmak istenen üniversitenin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fakülte </a:t>
            </a:r>
            <a:r>
              <a:rPr lang="tr-TR" sz="1600" dirty="0">
                <a:latin typeface="Times New Roman" panose="02020603050405020304" pitchFamily="18" charset="0"/>
                <a:ea typeface="Calibri" panose="020F0502020204030204" pitchFamily="34" charset="0"/>
                <a:cs typeface="Times New Roman" panose="02020603050405020304" pitchFamily="18" charset="0"/>
              </a:rPr>
              <a:t>yönetim kurulunun “özel öğrenci” olarak ders alabileceğine ilişkin olumlu kararı, </a:t>
            </a: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AutoNum type="alphaLcParenR"/>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Özel </a:t>
            </a:r>
            <a:r>
              <a:rPr lang="tr-TR" sz="1600" dirty="0">
                <a:latin typeface="Times New Roman" panose="02020603050405020304" pitchFamily="18" charset="0"/>
                <a:ea typeface="Calibri" panose="020F0502020204030204" pitchFamily="34" charset="0"/>
                <a:cs typeface="Times New Roman" panose="02020603050405020304" pitchFamily="18" charset="0"/>
              </a:rPr>
              <a:t>öğrenci olarak başka bir yükseköğretim kurumundan ders almak isteyen öğrencinin almak istediği derslere ait bölüm tarafından onaylı AKTS kredi ve içeriklerini gösteren dokümanı dilekçesine ekleyerek en geç ilgili eğitim öğretim yılı/yarıyılı için akademik takvimde belirlenen tarihlerde ilgili birime başvuru yapmış olması gerekmektedir. </a:t>
            </a: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*Özel </a:t>
            </a:r>
            <a:r>
              <a:rPr lang="tr-TR" sz="1600" dirty="0">
                <a:latin typeface="Times New Roman" panose="02020603050405020304" pitchFamily="18" charset="0"/>
                <a:ea typeface="Calibri" panose="020F0502020204030204" pitchFamily="34" charset="0"/>
                <a:cs typeface="Times New Roman" panose="02020603050405020304" pitchFamily="18" charset="0"/>
              </a:rPr>
              <a:t>öğrencilikte geçirdiği süre, öğretim süresine </a:t>
            </a:r>
            <a:r>
              <a:rPr lang="tr-TR" sz="1600" dirty="0" smtClean="0">
                <a:latin typeface="Times New Roman" panose="02020603050405020304" pitchFamily="18" charset="0"/>
                <a:ea typeface="Calibri" panose="020F0502020204030204" pitchFamily="34" charset="0"/>
                <a:cs typeface="Times New Roman" panose="02020603050405020304" pitchFamily="18" charset="0"/>
              </a:rPr>
              <a:t>dahildir.</a:t>
            </a:r>
          </a:p>
          <a:p>
            <a:pPr algn="just">
              <a:lnSpc>
                <a:spcPct val="107000"/>
              </a:lnSpc>
              <a:spcAft>
                <a:spcPts val="800"/>
              </a:spcAft>
            </a:pPr>
            <a:r>
              <a:rPr lang="tr-TR" sz="1600" dirty="0" smtClean="0">
                <a:latin typeface="Times New Roman" panose="02020603050405020304" pitchFamily="18" charset="0"/>
                <a:ea typeface="Calibri" panose="020F0502020204030204" pitchFamily="34" charset="0"/>
                <a:cs typeface="Times New Roman" panose="02020603050405020304" pitchFamily="18" charset="0"/>
              </a:rPr>
              <a:t>*Öğrencinin </a:t>
            </a:r>
            <a:r>
              <a:rPr lang="tr-TR" sz="1600" dirty="0">
                <a:latin typeface="Times New Roman" panose="02020603050405020304" pitchFamily="18" charset="0"/>
                <a:ea typeface="Calibri" panose="020F0502020204030204" pitchFamily="34" charset="0"/>
                <a:cs typeface="Times New Roman" panose="02020603050405020304" pitchFamily="18" charset="0"/>
              </a:rPr>
              <a:t>Akdeniz Üniversitesi’ndeki öğrencilik hakları devam eder. </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0230485"/>
      </p:ext>
    </p:extLst>
  </p:cSld>
  <p:clrMapOvr>
    <a:masterClrMapping/>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alanya.akdeniz.edu.tr/_dinamik/38/216.jpg"/>
          <p:cNvPicPr>
            <a:picLocks noChangeAspect="1" noChangeArrowheads="1"/>
          </p:cNvPicPr>
          <p:nvPr/>
        </p:nvPicPr>
        <p:blipFill>
          <a:blip r:embed="rId2" cstate="print"/>
          <a:srcRect/>
          <a:stretch>
            <a:fillRect/>
          </a:stretch>
        </p:blipFill>
        <p:spPr bwMode="auto">
          <a:xfrm>
            <a:off x="5920054" y="1643051"/>
            <a:ext cx="1069715" cy="127702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35842" name="Rectangle 2"/>
          <p:cNvSpPr>
            <a:spLocks noGrp="1" noChangeArrowheads="1"/>
          </p:cNvSpPr>
          <p:nvPr>
            <p:ph type="title"/>
          </p:nvPr>
        </p:nvSpPr>
        <p:spPr>
          <a:xfrm>
            <a:off x="2639616" y="1331280"/>
            <a:ext cx="8640960" cy="4906031"/>
          </a:xfrm>
        </p:spPr>
        <p:txBody>
          <a:bodyPr>
            <a:noAutofit/>
          </a:bodyPr>
          <a:lstStyle/>
          <a:p>
            <a:pPr algn="r" eaLnBrk="1" hangingPunct="1"/>
            <a:r>
              <a:rPr lang="tr-TR" sz="4800" b="1" dirty="0">
                <a:solidFill>
                  <a:srgbClr val="002060"/>
                </a:solidFill>
                <a:latin typeface="Verdana" pitchFamily="34" charset="0"/>
                <a:ea typeface="Verdana" pitchFamily="34" charset="0"/>
                <a:cs typeface="Verdana" pitchFamily="34" charset="0"/>
              </a:rPr>
              <a:t>ERASMUS</a:t>
            </a:r>
            <a:br>
              <a:rPr lang="tr-TR" sz="4800" b="1" dirty="0">
                <a:solidFill>
                  <a:srgbClr val="002060"/>
                </a:solidFill>
                <a:latin typeface="Verdana" pitchFamily="34" charset="0"/>
                <a:ea typeface="Verdana" pitchFamily="34" charset="0"/>
                <a:cs typeface="Verdana" pitchFamily="34" charset="0"/>
              </a:rPr>
            </a:br>
            <a:r>
              <a:rPr lang="tr-TR" sz="4800" b="1" dirty="0" smtClean="0">
                <a:solidFill>
                  <a:srgbClr val="002060"/>
                </a:solidFill>
                <a:latin typeface="Verdana" pitchFamily="34" charset="0"/>
                <a:ea typeface="Verdana" pitchFamily="34" charset="0"/>
                <a:cs typeface="Verdana" pitchFamily="34" charset="0"/>
              </a:rPr>
              <a:t>MEVLANA</a:t>
            </a:r>
            <a:br>
              <a:rPr lang="tr-TR" sz="4800" b="1" dirty="0" smtClean="0">
                <a:solidFill>
                  <a:srgbClr val="002060"/>
                </a:solidFill>
                <a:latin typeface="Verdana" pitchFamily="34" charset="0"/>
                <a:ea typeface="Verdana" pitchFamily="34" charset="0"/>
                <a:cs typeface="Verdana" pitchFamily="34" charset="0"/>
              </a:rPr>
            </a:br>
            <a:r>
              <a:rPr lang="tr-TR" sz="4800" b="1" dirty="0" smtClean="0">
                <a:solidFill>
                  <a:srgbClr val="002060"/>
                </a:solidFill>
                <a:latin typeface="Verdana" pitchFamily="34" charset="0"/>
                <a:ea typeface="Verdana" pitchFamily="34" charset="0"/>
                <a:cs typeface="Verdana" pitchFamily="34" charset="0"/>
              </a:rPr>
              <a:t>FARABİ</a:t>
            </a:r>
            <a:br>
              <a:rPr lang="tr-TR" sz="4800" b="1" dirty="0" smtClean="0">
                <a:solidFill>
                  <a:srgbClr val="002060"/>
                </a:solidFill>
                <a:latin typeface="Verdana" pitchFamily="34" charset="0"/>
                <a:ea typeface="Verdana" pitchFamily="34" charset="0"/>
                <a:cs typeface="Verdana" pitchFamily="34" charset="0"/>
              </a:rPr>
            </a:br>
            <a:r>
              <a:rPr lang="tr-TR" sz="4800" b="1" dirty="0" smtClean="0">
                <a:solidFill>
                  <a:srgbClr val="002060"/>
                </a:solidFill>
                <a:latin typeface="Verdana" pitchFamily="34" charset="0"/>
                <a:ea typeface="Verdana" pitchFamily="34" charset="0"/>
                <a:cs typeface="Verdana" pitchFamily="34" charset="0"/>
              </a:rPr>
              <a:t>IAESTE</a:t>
            </a:r>
            <a:br>
              <a:rPr lang="tr-TR" sz="4800" b="1" dirty="0" smtClean="0">
                <a:solidFill>
                  <a:srgbClr val="002060"/>
                </a:solidFill>
                <a:latin typeface="Verdana" pitchFamily="34" charset="0"/>
                <a:ea typeface="Verdana" pitchFamily="34" charset="0"/>
                <a:cs typeface="Verdana" pitchFamily="34" charset="0"/>
              </a:rPr>
            </a:br>
            <a:r>
              <a:rPr lang="tr-TR" sz="4800" b="1" dirty="0" smtClean="0">
                <a:solidFill>
                  <a:srgbClr val="002060"/>
                </a:solidFill>
                <a:latin typeface="Verdana" pitchFamily="34" charset="0"/>
                <a:ea typeface="Verdana" pitchFamily="34" charset="0"/>
                <a:cs typeface="Verdana" pitchFamily="34" charset="0"/>
              </a:rPr>
              <a:t>FREE MOVER </a:t>
            </a:r>
            <a:r>
              <a:rPr lang="tr-TR" sz="4800" b="1" dirty="0">
                <a:solidFill>
                  <a:srgbClr val="002060"/>
                </a:solidFill>
                <a:latin typeface="Verdana" pitchFamily="34" charset="0"/>
                <a:ea typeface="Verdana" pitchFamily="34" charset="0"/>
                <a:cs typeface="Verdana" pitchFamily="34" charset="0"/>
              </a:rPr>
              <a:t/>
            </a:r>
            <a:br>
              <a:rPr lang="tr-TR" sz="4800" b="1" dirty="0">
                <a:solidFill>
                  <a:srgbClr val="002060"/>
                </a:solidFill>
                <a:latin typeface="Verdana" pitchFamily="34" charset="0"/>
                <a:ea typeface="Verdana" pitchFamily="34" charset="0"/>
                <a:cs typeface="Verdana" pitchFamily="34" charset="0"/>
              </a:rPr>
            </a:br>
            <a:r>
              <a:rPr lang="tr-TR" sz="4400" b="1" dirty="0">
                <a:solidFill>
                  <a:srgbClr val="002060"/>
                </a:solidFill>
                <a:latin typeface="Verdana" pitchFamily="34" charset="0"/>
                <a:ea typeface="Verdana" pitchFamily="34" charset="0"/>
                <a:cs typeface="Verdana" pitchFamily="34" charset="0"/>
              </a:rPr>
              <a:t>DEĞİŞİM PROGRAMLARI</a:t>
            </a:r>
            <a:endParaRPr lang="tr-TR" sz="4800" b="1" dirty="0">
              <a:solidFill>
                <a:srgbClr val="002060"/>
              </a:solidFill>
              <a:latin typeface="Verdana" pitchFamily="34" charset="0"/>
              <a:ea typeface="Verdana" pitchFamily="34" charset="0"/>
              <a:cs typeface="Verdana" pitchFamily="34" charset="0"/>
            </a:endParaRPr>
          </a:p>
        </p:txBody>
      </p:sp>
      <p:pic>
        <p:nvPicPr>
          <p:cNvPr id="18" name="Picture 2"/>
          <p:cNvPicPr>
            <a:picLocks noChangeAspect="1" noChangeArrowheads="1"/>
          </p:cNvPicPr>
          <p:nvPr/>
        </p:nvPicPr>
        <p:blipFill>
          <a:blip r:embed="rId3" cstate="print"/>
          <a:srcRect t="3193"/>
          <a:stretch>
            <a:fillRect/>
          </a:stretch>
        </p:blipFill>
        <p:spPr bwMode="auto">
          <a:xfrm>
            <a:off x="2989241" y="3286124"/>
            <a:ext cx="3951341" cy="150019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2"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9" name="Picture 2" descr="Fen-Fakultesi.png (709×70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79976" y="120206"/>
            <a:ext cx="1296144" cy="1211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DEĞİŞİM PROGRAMLARI</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351584" y="2436741"/>
            <a:ext cx="8496944" cy="4293483"/>
          </a:xfrm>
          <a:prstGeom prst="rect">
            <a:avLst/>
          </a:prstGeom>
        </p:spPr>
        <p:txBody>
          <a:bodyPr wrap="square">
            <a:spAutoFit/>
          </a:bodyPr>
          <a:lstStyle/>
          <a:p>
            <a:pPr algn="just">
              <a:lnSpc>
                <a:spcPct val="107000"/>
              </a:lnSpc>
              <a:spcAft>
                <a:spcPts val="800"/>
              </a:spcAft>
            </a:pPr>
            <a:r>
              <a:rPr lang="tr-TR" sz="2800" dirty="0" smtClean="0">
                <a:latin typeface="Times New Roman" panose="02020603050405020304" pitchFamily="18" charset="0"/>
                <a:ea typeface="Calibri" panose="020F0502020204030204" pitchFamily="34" charset="0"/>
                <a:cs typeface="Times New Roman" panose="02020603050405020304" pitchFamily="18" charset="0"/>
              </a:rPr>
              <a:t>*</a:t>
            </a:r>
            <a:r>
              <a:rPr lang="tr-TR" sz="2800" dirty="0" err="1" smtClean="0">
                <a:latin typeface="Times New Roman" panose="02020603050405020304" pitchFamily="18" charset="0"/>
                <a:ea typeface="Calibri" panose="020F0502020204030204" pitchFamily="34" charset="0"/>
                <a:cs typeface="Times New Roman" panose="02020603050405020304" pitchFamily="18" charset="0"/>
              </a:rPr>
              <a:t>Erasmus+Programı</a:t>
            </a:r>
            <a:endParaRPr lang="tr-TR"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sz="2800" dirty="0" smtClean="0">
                <a:latin typeface="Times New Roman" panose="02020603050405020304" pitchFamily="18" charset="0"/>
                <a:ea typeface="Calibri" panose="020F0502020204030204" pitchFamily="34" charset="0"/>
                <a:cs typeface="Times New Roman" panose="02020603050405020304" pitchFamily="18" charset="0"/>
              </a:rPr>
              <a:t>*Mevlana </a:t>
            </a:r>
            <a:r>
              <a:rPr lang="tr-TR" sz="2800" dirty="0">
                <a:latin typeface="Times New Roman" panose="02020603050405020304" pitchFamily="18" charset="0"/>
                <a:ea typeface="Calibri" panose="020F0502020204030204" pitchFamily="34" charset="0"/>
                <a:cs typeface="Times New Roman" panose="02020603050405020304" pitchFamily="18" charset="0"/>
              </a:rPr>
              <a:t>Değişim Programı</a:t>
            </a:r>
          </a:p>
          <a:p>
            <a:pPr algn="just">
              <a:lnSpc>
                <a:spcPct val="107000"/>
              </a:lnSpc>
              <a:spcAft>
                <a:spcPts val="800"/>
              </a:spcAft>
            </a:pPr>
            <a:r>
              <a:rPr lang="tr-TR" sz="2800" dirty="0" smtClean="0">
                <a:latin typeface="Times New Roman" panose="02020603050405020304" pitchFamily="18" charset="0"/>
                <a:ea typeface="Calibri" panose="020F0502020204030204" pitchFamily="34" charset="0"/>
                <a:cs typeface="Times New Roman" panose="02020603050405020304" pitchFamily="18" charset="0"/>
              </a:rPr>
              <a:t>*Farabi </a:t>
            </a:r>
            <a:r>
              <a:rPr lang="tr-TR" sz="2800" dirty="0">
                <a:latin typeface="Times New Roman" panose="02020603050405020304" pitchFamily="18" charset="0"/>
                <a:ea typeface="Calibri" panose="020F0502020204030204" pitchFamily="34" charset="0"/>
                <a:cs typeface="Times New Roman" panose="02020603050405020304" pitchFamily="18" charset="0"/>
              </a:rPr>
              <a:t>Değişim Programı</a:t>
            </a:r>
          </a:p>
          <a:p>
            <a:pPr algn="just">
              <a:lnSpc>
                <a:spcPct val="107000"/>
              </a:lnSpc>
              <a:spcAft>
                <a:spcPts val="800"/>
              </a:spcAft>
            </a:pPr>
            <a:r>
              <a:rPr lang="tr-TR" sz="2800" dirty="0" smtClean="0">
                <a:latin typeface="Times New Roman" panose="02020603050405020304" pitchFamily="18" charset="0"/>
                <a:ea typeface="Calibri" panose="020F0502020204030204" pitchFamily="34" charset="0"/>
                <a:cs typeface="Times New Roman" panose="02020603050405020304" pitchFamily="18" charset="0"/>
              </a:rPr>
              <a:t>*IAESTE </a:t>
            </a:r>
            <a:r>
              <a:rPr lang="tr-TR" sz="2800" dirty="0">
                <a:latin typeface="Times New Roman" panose="02020603050405020304" pitchFamily="18" charset="0"/>
                <a:ea typeface="Calibri" panose="020F0502020204030204" pitchFamily="34" charset="0"/>
                <a:cs typeface="Times New Roman" panose="02020603050405020304" pitchFamily="18" charset="0"/>
              </a:rPr>
              <a:t>Programı</a:t>
            </a:r>
          </a:p>
          <a:p>
            <a:pPr algn="just">
              <a:lnSpc>
                <a:spcPct val="107000"/>
              </a:lnSpc>
              <a:spcAft>
                <a:spcPts val="800"/>
              </a:spcAft>
            </a:pPr>
            <a:r>
              <a:rPr lang="tr-TR" sz="2800" dirty="0" smtClean="0">
                <a:latin typeface="Times New Roman" panose="02020603050405020304" pitchFamily="18" charset="0"/>
                <a:ea typeface="Calibri" panose="020F0502020204030204" pitchFamily="34" charset="0"/>
                <a:cs typeface="Times New Roman" panose="02020603050405020304" pitchFamily="18" charset="0"/>
              </a:rPr>
              <a:t>*</a:t>
            </a:r>
            <a:r>
              <a:rPr lang="tr-TR" sz="2800" dirty="0" err="1" smtClean="0">
                <a:latin typeface="Times New Roman" panose="02020603050405020304" pitchFamily="18" charset="0"/>
                <a:ea typeface="Calibri" panose="020F0502020204030204" pitchFamily="34" charset="0"/>
                <a:cs typeface="Times New Roman" panose="02020603050405020304" pitchFamily="18" charset="0"/>
              </a:rPr>
              <a:t>Free</a:t>
            </a:r>
            <a:r>
              <a:rPr lang="tr-TR"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2800" dirty="0" err="1">
                <a:latin typeface="Times New Roman" panose="02020603050405020304" pitchFamily="18" charset="0"/>
                <a:ea typeface="Calibri" panose="020F0502020204030204" pitchFamily="34" charset="0"/>
                <a:cs typeface="Times New Roman" panose="02020603050405020304" pitchFamily="18" charset="0"/>
              </a:rPr>
              <a:t>Mover</a:t>
            </a:r>
            <a:r>
              <a:rPr lang="tr-TR" sz="2800" dirty="0">
                <a:latin typeface="Times New Roman" panose="02020603050405020304" pitchFamily="18" charset="0"/>
                <a:ea typeface="Calibri" panose="020F0502020204030204" pitchFamily="34" charset="0"/>
                <a:cs typeface="Times New Roman" panose="02020603050405020304" pitchFamily="18" charset="0"/>
              </a:rPr>
              <a:t> </a:t>
            </a:r>
            <a:r>
              <a:rPr lang="tr-TR" sz="2800" dirty="0" smtClean="0">
                <a:latin typeface="Times New Roman" panose="02020603050405020304" pitchFamily="18" charset="0"/>
                <a:ea typeface="Calibri" panose="020F0502020204030204" pitchFamily="34" charset="0"/>
                <a:cs typeface="Times New Roman" panose="02020603050405020304" pitchFamily="18" charset="0"/>
              </a:rPr>
              <a:t>Programı</a:t>
            </a:r>
          </a:p>
          <a:p>
            <a:pPr algn="just">
              <a:lnSpc>
                <a:spcPct val="107000"/>
              </a:lnSpc>
              <a:spcAft>
                <a:spcPts val="800"/>
              </a:spcAft>
            </a:pPr>
            <a:r>
              <a:rPr lang="tr-TR" sz="2800" dirty="0" smtClean="0">
                <a:latin typeface="Times New Roman" panose="02020603050405020304" pitchFamily="18" charset="0"/>
                <a:ea typeface="Calibri" panose="020F0502020204030204" pitchFamily="34" charset="0"/>
                <a:cs typeface="Times New Roman" panose="02020603050405020304" pitchFamily="18" charset="0"/>
              </a:rPr>
              <a:t>-Bu değişim programları ile ilgili Bölüm değişim programı koordinatöründe ve Uluslararası ilişkiler ofisinden/web sayfasından ayrıntılı bilgi alabilirsiniz.</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0480874"/>
      </p:ext>
    </p:extLst>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738282" y="1844825"/>
            <a:ext cx="7750230" cy="3316135"/>
          </a:xfrm>
        </p:spPr>
        <p:txBody>
          <a:bodyPr>
            <a:normAutofit/>
          </a:bodyPr>
          <a:lstStyle/>
          <a:p>
            <a:pPr algn="r"/>
            <a:r>
              <a:rPr lang="tr-TR" sz="2800" b="1" dirty="0">
                <a:solidFill>
                  <a:srgbClr val="002060"/>
                </a:solidFill>
                <a:latin typeface="Verdana" pitchFamily="34" charset="0"/>
                <a:ea typeface="Verdana" pitchFamily="34" charset="0"/>
                <a:cs typeface="Verdana" pitchFamily="34" charset="0"/>
              </a:rPr>
              <a:t/>
            </a:r>
            <a:br>
              <a:rPr lang="tr-TR" sz="2800" b="1" dirty="0">
                <a:solidFill>
                  <a:srgbClr val="002060"/>
                </a:solidFill>
                <a:latin typeface="Verdana" pitchFamily="34" charset="0"/>
                <a:ea typeface="Verdana" pitchFamily="34" charset="0"/>
                <a:cs typeface="Verdana" pitchFamily="34" charset="0"/>
              </a:rPr>
            </a:br>
            <a:r>
              <a:rPr lang="tr-TR" sz="2800" b="1" dirty="0">
                <a:solidFill>
                  <a:srgbClr val="002060"/>
                </a:solidFill>
                <a:latin typeface="Verdana" pitchFamily="34" charset="0"/>
                <a:ea typeface="Verdana" pitchFamily="34" charset="0"/>
                <a:cs typeface="Verdana" pitchFamily="34" charset="0"/>
              </a:rPr>
              <a:t/>
            </a:r>
            <a:br>
              <a:rPr lang="tr-TR" sz="2800" b="1" dirty="0">
                <a:solidFill>
                  <a:srgbClr val="002060"/>
                </a:solidFill>
                <a:latin typeface="Verdana" pitchFamily="34" charset="0"/>
                <a:ea typeface="Verdana" pitchFamily="34" charset="0"/>
                <a:cs typeface="Verdana" pitchFamily="34" charset="0"/>
              </a:rPr>
            </a:br>
            <a:r>
              <a:rPr lang="tr-TR" sz="2800" b="1" dirty="0">
                <a:solidFill>
                  <a:srgbClr val="002060"/>
                </a:solidFill>
                <a:latin typeface="Verdana" pitchFamily="34" charset="0"/>
                <a:ea typeface="Verdana" pitchFamily="34" charset="0"/>
                <a:cs typeface="Verdana" pitchFamily="34" charset="0"/>
              </a:rPr>
              <a:t/>
            </a:r>
            <a:br>
              <a:rPr lang="tr-TR" sz="2800" b="1" dirty="0">
                <a:solidFill>
                  <a:srgbClr val="002060"/>
                </a:solidFill>
                <a:latin typeface="Verdana" pitchFamily="34" charset="0"/>
                <a:ea typeface="Verdana" pitchFamily="34" charset="0"/>
                <a:cs typeface="Verdana" pitchFamily="34" charset="0"/>
              </a:rPr>
            </a:br>
            <a:endParaRPr lang="tr-TR" sz="5400" b="1" dirty="0">
              <a:solidFill>
                <a:srgbClr val="002060"/>
              </a:solidFill>
              <a:latin typeface="Verdana" pitchFamily="34" charset="0"/>
              <a:ea typeface="Verdana" pitchFamily="34" charset="0"/>
              <a:cs typeface="Verdana" pitchFamily="34" charset="0"/>
            </a:endParaRPr>
          </a:p>
        </p:txBody>
      </p:sp>
      <p:sp>
        <p:nvSpPr>
          <p:cNvPr id="15"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0"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120206"/>
            <a:ext cx="1296144" cy="1211074"/>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783632" y="-597743"/>
            <a:ext cx="7560840" cy="6904454"/>
          </a:xfrm>
          <a:prstGeom prst="rect">
            <a:avLst/>
          </a:prstGeom>
        </p:spPr>
        <p:txBody>
          <a:bodyPr wrap="square">
            <a:spAutoFit/>
          </a:bodyPr>
          <a:lstStyle/>
          <a:p>
            <a:pPr algn="just">
              <a:spcAft>
                <a:spcPts val="750"/>
              </a:spcAft>
            </a:pPr>
            <a:endParaRPr lang="tr-TR" dirty="0" smtClean="0">
              <a:solidFill>
                <a:srgbClr val="333333"/>
              </a:solidFill>
              <a:latin typeface="Times New Roman" panose="02020603050405020304" pitchFamily="18" charset="0"/>
              <a:ea typeface="Times New Roman" panose="02020603050405020304" pitchFamily="18" charset="0"/>
            </a:endParaRPr>
          </a:p>
          <a:p>
            <a:pPr algn="just">
              <a:spcAft>
                <a:spcPts val="750"/>
              </a:spcAft>
            </a:pPr>
            <a:endParaRPr lang="tr-TR" dirty="0">
              <a:solidFill>
                <a:srgbClr val="333333"/>
              </a:solidFill>
              <a:latin typeface="Times New Roman" panose="02020603050405020304" pitchFamily="18" charset="0"/>
              <a:ea typeface="Times New Roman" panose="02020603050405020304" pitchFamily="18" charset="0"/>
            </a:endParaRPr>
          </a:p>
          <a:p>
            <a:pPr algn="just">
              <a:spcAft>
                <a:spcPts val="750"/>
              </a:spcAft>
            </a:pPr>
            <a:endParaRPr lang="tr-TR" dirty="0" smtClean="0">
              <a:solidFill>
                <a:srgbClr val="333333"/>
              </a:solidFill>
              <a:latin typeface="Times New Roman" panose="02020603050405020304" pitchFamily="18" charset="0"/>
              <a:ea typeface="Times New Roman" panose="02020603050405020304" pitchFamily="18" charset="0"/>
            </a:endParaRPr>
          </a:p>
          <a:p>
            <a:pPr algn="just">
              <a:spcAft>
                <a:spcPts val="750"/>
              </a:spcAft>
            </a:pPr>
            <a:endParaRPr lang="tr-TR" dirty="0">
              <a:solidFill>
                <a:srgbClr val="333333"/>
              </a:solidFill>
              <a:latin typeface="Times New Roman" panose="02020603050405020304" pitchFamily="18" charset="0"/>
              <a:ea typeface="Times New Roman" panose="02020603050405020304" pitchFamily="18" charset="0"/>
            </a:endParaRPr>
          </a:p>
          <a:p>
            <a:pPr algn="just">
              <a:spcAft>
                <a:spcPts val="750"/>
              </a:spcAft>
            </a:pPr>
            <a:endParaRPr lang="tr-TR" dirty="0" smtClean="0">
              <a:solidFill>
                <a:srgbClr val="333333"/>
              </a:solidFill>
              <a:latin typeface="Times New Roman" panose="02020603050405020304" pitchFamily="18" charset="0"/>
              <a:ea typeface="Times New Roman" panose="02020603050405020304" pitchFamily="18" charset="0"/>
            </a:endParaRPr>
          </a:p>
          <a:p>
            <a:pPr algn="just">
              <a:spcAft>
                <a:spcPts val="750"/>
              </a:spcAft>
            </a:pPr>
            <a:r>
              <a:rPr lang="tr-TR" dirty="0" smtClean="0">
                <a:solidFill>
                  <a:srgbClr val="333333"/>
                </a:solidFill>
                <a:latin typeface="Times New Roman" panose="02020603050405020304" pitchFamily="18" charset="0"/>
                <a:ea typeface="Times New Roman" panose="02020603050405020304" pitchFamily="18" charset="0"/>
              </a:rPr>
              <a:t>	Akdeniz </a:t>
            </a:r>
            <a:r>
              <a:rPr lang="tr-TR" dirty="0">
                <a:solidFill>
                  <a:srgbClr val="333333"/>
                </a:solidFill>
                <a:latin typeface="Times New Roman" panose="02020603050405020304" pitchFamily="18" charset="0"/>
                <a:ea typeface="Times New Roman" panose="02020603050405020304" pitchFamily="18" charset="0"/>
              </a:rPr>
              <a:t>Üniversitesi’nin en seçkin fakültelerinden biri olan Fen-Edebiyat Fakültesi, 1982 yılında başladığı eğitim-öğretim hizmetine, Yüksek Öğretim Kurulu’nun 25.10.2010 tarih ve 1058 sayılı kararıyla 2010-2011 eğitim-öğretim döneminden itibaren Fen Fakültesi olarak devam etmektedir. Fakültemiz, yönetim yapısı ve yetkin kadrosuyla stratejik planlamalar doğrultusunda geleceğe güvenli ve emin adımlarla ilerlemektedir.</a:t>
            </a:r>
            <a:endParaRPr lang="tr-TR" dirty="0">
              <a:latin typeface="Times New Roman" panose="02020603050405020304" pitchFamily="18" charset="0"/>
              <a:ea typeface="Times New Roman" panose="02020603050405020304" pitchFamily="18" charset="0"/>
            </a:endParaRPr>
          </a:p>
          <a:p>
            <a:pPr algn="just">
              <a:spcAft>
                <a:spcPts val="750"/>
              </a:spcAft>
            </a:pPr>
            <a:r>
              <a:rPr lang="tr-TR" dirty="0" smtClean="0">
                <a:solidFill>
                  <a:srgbClr val="333333"/>
                </a:solidFill>
                <a:latin typeface="Times New Roman" panose="02020603050405020304" pitchFamily="18" charset="0"/>
                <a:ea typeface="Times New Roman" panose="02020603050405020304" pitchFamily="18" charset="0"/>
              </a:rPr>
              <a:t>	Fakültemizin </a:t>
            </a:r>
            <a:r>
              <a:rPr lang="tr-TR" dirty="0">
                <a:solidFill>
                  <a:srgbClr val="333333"/>
                </a:solidFill>
                <a:latin typeface="Times New Roman" panose="02020603050405020304" pitchFamily="18" charset="0"/>
                <a:ea typeface="Times New Roman" panose="02020603050405020304" pitchFamily="18" charset="0"/>
              </a:rPr>
              <a:t>5 bölümünde </a:t>
            </a:r>
            <a:r>
              <a:rPr lang="tr-TR" dirty="0" smtClean="0">
                <a:solidFill>
                  <a:srgbClr val="333333"/>
                </a:solidFill>
                <a:latin typeface="Times New Roman" panose="02020603050405020304" pitchFamily="18" charset="0"/>
                <a:ea typeface="Times New Roman" panose="02020603050405020304" pitchFamily="18" charset="0"/>
              </a:rPr>
              <a:t>86 </a:t>
            </a:r>
            <a:r>
              <a:rPr lang="tr-TR" dirty="0">
                <a:solidFill>
                  <a:srgbClr val="333333"/>
                </a:solidFill>
                <a:latin typeface="Times New Roman" panose="02020603050405020304" pitchFamily="18" charset="0"/>
                <a:ea typeface="Times New Roman" panose="02020603050405020304" pitchFamily="18" charset="0"/>
              </a:rPr>
              <a:t>akademik ve 20 idari personel görev yapmakta olup, </a:t>
            </a:r>
            <a:r>
              <a:rPr lang="tr-TR" dirty="0" smtClean="0">
                <a:solidFill>
                  <a:srgbClr val="333333"/>
                </a:solidFill>
                <a:latin typeface="Times New Roman" panose="02020603050405020304" pitchFamily="18" charset="0"/>
                <a:ea typeface="Times New Roman" panose="02020603050405020304" pitchFamily="18" charset="0"/>
              </a:rPr>
              <a:t>1300 öğrenci </a:t>
            </a:r>
            <a:r>
              <a:rPr lang="tr-TR" dirty="0">
                <a:solidFill>
                  <a:srgbClr val="333333"/>
                </a:solidFill>
                <a:latin typeface="Times New Roman" panose="02020603050405020304" pitchFamily="18" charset="0"/>
                <a:ea typeface="Times New Roman" panose="02020603050405020304" pitchFamily="18" charset="0"/>
              </a:rPr>
              <a:t>eğitim-öğretim görmektedir. </a:t>
            </a:r>
            <a:endParaRPr lang="tr-TR" dirty="0">
              <a:latin typeface="Times New Roman" panose="02020603050405020304" pitchFamily="18" charset="0"/>
              <a:ea typeface="Times New Roman" panose="02020603050405020304" pitchFamily="18" charset="0"/>
            </a:endParaRPr>
          </a:p>
          <a:p>
            <a:pPr algn="just">
              <a:spcAft>
                <a:spcPts val="750"/>
              </a:spcAft>
            </a:pPr>
            <a:r>
              <a:rPr lang="tr-TR" dirty="0" smtClean="0">
                <a:solidFill>
                  <a:srgbClr val="333333"/>
                </a:solidFill>
                <a:latin typeface="Times New Roman" panose="02020603050405020304" pitchFamily="18" charset="0"/>
                <a:ea typeface="Times New Roman" panose="02020603050405020304" pitchFamily="18" charset="0"/>
              </a:rPr>
              <a:t>	Fakültemizde</a:t>
            </a:r>
            <a:r>
              <a:rPr lang="tr-TR" dirty="0">
                <a:solidFill>
                  <a:srgbClr val="333333"/>
                </a:solidFill>
                <a:latin typeface="Times New Roman" panose="02020603050405020304" pitchFamily="18" charset="0"/>
                <a:ea typeface="Times New Roman" panose="02020603050405020304" pitchFamily="18" charset="0"/>
              </a:rPr>
              <a:t>, yürütülen eğitim-öğretim ve bilimsel faaliyetlerin yanında, hem kamu kuruluşlarına hem de özel sektörde </a:t>
            </a:r>
            <a:r>
              <a:rPr lang="tr-TR" dirty="0" smtClean="0">
                <a:solidFill>
                  <a:srgbClr val="333333"/>
                </a:solidFill>
                <a:latin typeface="Times New Roman" panose="02020603050405020304" pitchFamily="18" charset="0"/>
                <a:ea typeface="Times New Roman" panose="02020603050405020304" pitchFamily="18" charset="0"/>
              </a:rPr>
              <a:t>faaliyet </a:t>
            </a:r>
            <a:r>
              <a:rPr lang="tr-TR" dirty="0">
                <a:solidFill>
                  <a:srgbClr val="333333"/>
                </a:solidFill>
                <a:latin typeface="Times New Roman" panose="02020603050405020304" pitchFamily="18" charset="0"/>
                <a:ea typeface="Times New Roman" panose="02020603050405020304" pitchFamily="18" charset="0"/>
              </a:rPr>
              <a:t>gösteren kuruluş ve işletmelere, ürün ve hizmet üretimi aşamasında ihtiyaç duydukları deney, analiz ve danışmanlık hizmetleri verilmektedir. Bu şekilde, toplumun ihtiyaçlarını karşılayan, bilimsel çalışmalara hız veren, kendi öz kaynaklarını yaratan ve yarattığı kaynakları etkin ve verimli bir şekilde kullanan kurumsal bir kimlik yapısı oluşturulmaya çalışılmaktadır. Bu yapının gelecekte geliştirilmesi ve çağın gereklerine göre güncellenmesi Fakültemizin en önemli hedeflerinden biridir.</a:t>
            </a:r>
            <a:endParaRPr lang="tr-TR" dirty="0">
              <a:latin typeface="Times New Roman" panose="02020603050405020304" pitchFamily="18" charset="0"/>
              <a:ea typeface="Times New Roman" panose="02020603050405020304" pitchFamily="18" charset="0"/>
            </a:endParaRPr>
          </a:p>
        </p:txBody>
      </p:sp>
    </p:spTree>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068" y="1753663"/>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4"/>
            <a:ext cx="8143900" cy="513998"/>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YAZ OKULU</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063552" y="1780493"/>
            <a:ext cx="9289032" cy="4959563"/>
          </a:xfrm>
          <a:prstGeom prst="rect">
            <a:avLst/>
          </a:prstGeom>
        </p:spPr>
        <p:txBody>
          <a:bodyPr wrap="square">
            <a:spAutoFit/>
          </a:bodyPr>
          <a:lstStyle/>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smtClean="0">
                <a:latin typeface="Times New Roman" panose="02020603050405020304" pitchFamily="18" charset="0"/>
                <a:ea typeface="Calibri" panose="020F0502020204030204" pitchFamily="34" charset="0"/>
                <a:cs typeface="Times New Roman" panose="02020603050405020304" pitchFamily="18" charset="0"/>
              </a:rPr>
              <a:t>Yaz </a:t>
            </a:r>
            <a:r>
              <a:rPr lang="tr-TR" dirty="0">
                <a:latin typeface="Times New Roman" panose="02020603050405020304" pitchFamily="18" charset="0"/>
                <a:ea typeface="Calibri" panose="020F0502020204030204" pitchFamily="34" charset="0"/>
                <a:cs typeface="Times New Roman" panose="02020603050405020304" pitchFamily="18" charset="0"/>
              </a:rPr>
              <a:t>okulunun amaçları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 Üniversitenin eğitim öğretim olanaklarını yaz aylarında da değerlendirmek,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b) Diğer üniversite veya yüksek teknoloji enstitülerindeki öğrencilere ve mezunlara da Üniversitemizde yaz okulunda açılan dersleri izleme imkânı vermek,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c) Öğrencilere kayıtlı oldukları programları izlemede esneklik sağlamak ve başarılı öğrencilerin daha kısa sürede mezun olabilmelerine imkân tanımak,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ç) Normal eğitim dönemindeki yükü azaltmak üzere, öğrencilerin önceki yarıyıllarda başarısız oldukları ya da almadıkları dersleri ve ayrıca takip eden iki yarıyıldan ders almalarını sağlamak</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*Öğrenciler </a:t>
            </a:r>
            <a:r>
              <a:rPr lang="tr-TR" dirty="0">
                <a:latin typeface="Times New Roman" panose="02020603050405020304" pitchFamily="18" charset="0"/>
                <a:ea typeface="Calibri" panose="020F0502020204030204" pitchFamily="34" charset="0"/>
                <a:cs typeface="Times New Roman" panose="02020603050405020304" pitchFamily="18" charset="0"/>
              </a:rPr>
              <a:t>bir üst sınıfın her iki yarıyılından ders alabilirler. Ancak bu şekilde ders alabilmesi için öğrencinin; genel ağırlıklı not ortalamasının 3.00’ın üzerinde olması ve alt yarıyıllardaki tüm dersleri alıp “CC ve üzeri” başarılı harf notlarına sahip olması gerekir</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d) Yan dal ve ikinci ana dal programlarına kayıtlı öğrencilerin bu programları yürütmelerinde kolaylık sağlamak,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e) Genel ağırlıklı başarı ortalamalarını yükseltmeleri için fırsat tanımaktır.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2409478"/>
      </p:ext>
    </p:extLst>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FARKLI BİR BİRİMDEN YA DA FARKLI BİR ÜNİVERSİTEDEN DERS ALMA</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135560" y="2151047"/>
            <a:ext cx="9217024" cy="4781437"/>
          </a:xfrm>
          <a:prstGeom prst="rect">
            <a:avLst/>
          </a:prstGeom>
        </p:spPr>
        <p:txBody>
          <a:bodyPr wrap="square">
            <a:spAutoFit/>
          </a:bodyPr>
          <a:lstStyle/>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1847528" y="2151046"/>
            <a:ext cx="9721080" cy="4150239"/>
          </a:xfrm>
          <a:prstGeom prst="rect">
            <a:avLst/>
          </a:prstGeom>
        </p:spPr>
        <p:txBody>
          <a:bodyPr wrap="square">
            <a:spAutoFit/>
          </a:bodyPr>
          <a:lstStyle/>
          <a:p>
            <a:pPr marL="342900" lvl="0" indent="-342900" algn="just">
              <a:lnSpc>
                <a:spcPct val="107000"/>
              </a:lnSpc>
              <a:spcAft>
                <a:spcPts val="0"/>
              </a:spcAft>
              <a:buFont typeface="+mj-lt"/>
              <a:buAutoNum type="arabicParenBoth"/>
            </a:pPr>
            <a:r>
              <a:rPr lang="tr-TR" dirty="0">
                <a:latin typeface="Times New Roman" panose="02020603050405020304" pitchFamily="18" charset="0"/>
                <a:ea typeface="Calibri" panose="020F0502020204030204" pitchFamily="34" charset="0"/>
                <a:cs typeface="Times New Roman" panose="02020603050405020304" pitchFamily="18" charset="0"/>
              </a:rPr>
              <a:t>Öğrenciler almak istedikleri dersleri yaz okulu ders kayıtları başlamadan önce dersin içerik ve AKTS kredisi açısından ilgili yönetim kurulunun uygun bulması halinde başka bir birimden ya da öğrencinin kayıt yaptırdığı yıldaki veya son yıldaki diploma programının taban puanından daha yüksek bir taban puanı ile öğrenci almış olan başka bir Yükseköğretim Kurumundan alabilirler.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Both"/>
            </a:pPr>
            <a:r>
              <a:rPr lang="tr-TR" dirty="0">
                <a:latin typeface="Times New Roman" panose="02020603050405020304" pitchFamily="18" charset="0"/>
                <a:ea typeface="Calibri" panose="020F0502020204030204" pitchFamily="34" charset="0"/>
                <a:cs typeface="Times New Roman" panose="02020603050405020304" pitchFamily="18" charset="0"/>
              </a:rPr>
              <a:t>Öğrenciler farklı diploma programlarından ya da farklı puan türü ile öğrenci alan diploma programlarından ilgili bölüm/anabilim dalı kurulunun önerisi ve yönetim kurulunun uygun bulması halinde ders alabilirler. İlgili yönetim kurulu onayı olmadan alınan dersler için aynı uygunluk ölçütleri dikkate alınarak değerlendirme yapılır ve ilgili yönetim kurulunun uygun bulması halinde alınan ders geçerli kabul edilir.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*Yaz Okulu eğitim öğretim süresinin, kayıt ve sınav dönemleri dışında yedi hafta olması durumunda öğrenci 20 (yirmi) birim saati aşmamak koşulu ile ders alabilir.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*Yaz Okulu eğitim öğretim süresinin, kayıt ve sınav dönemleri dışında beş hafta olması durumunda öğrenci 15 (</a:t>
            </a:r>
            <a:r>
              <a:rPr lang="tr-TR" dirty="0" err="1">
                <a:latin typeface="Times New Roman" panose="02020603050405020304" pitchFamily="18" charset="0"/>
                <a:ea typeface="Calibri" panose="020F0502020204030204" pitchFamily="34" charset="0"/>
                <a:cs typeface="Times New Roman" panose="02020603050405020304" pitchFamily="18" charset="0"/>
              </a:rPr>
              <a:t>onbeş</a:t>
            </a:r>
            <a:r>
              <a:rPr lang="tr-TR" dirty="0">
                <a:latin typeface="Times New Roman" panose="02020603050405020304" pitchFamily="18" charset="0"/>
                <a:ea typeface="Calibri" panose="020F0502020204030204" pitchFamily="34" charset="0"/>
                <a:cs typeface="Times New Roman" panose="02020603050405020304" pitchFamily="18" charset="0"/>
              </a:rPr>
              <a:t>) birim saati aşmamak koşulu ile ders alabilir.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9050335"/>
      </p:ext>
    </p:extLst>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DİSİPLİN CEZALARI</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1703512" y="2276872"/>
            <a:ext cx="10225136" cy="3945054"/>
          </a:xfrm>
          <a:prstGeom prst="rect">
            <a:avLst/>
          </a:prstGeom>
        </p:spPr>
        <p:txBody>
          <a:bodyPr wrap="square">
            <a:spAutoFit/>
          </a:bodyPr>
          <a:lstStyle/>
          <a:p>
            <a:r>
              <a:rPr lang="tr-TR" dirty="0">
                <a:solidFill>
                  <a:srgbClr val="000099"/>
                </a:solidFill>
                <a:latin typeface="Times New Roman" panose="02020603050405020304" pitchFamily="18" charset="0"/>
                <a:cs typeface="Times New Roman" panose="02020603050405020304" pitchFamily="18" charset="0"/>
              </a:rPr>
              <a:t>Uyarma</a:t>
            </a:r>
          </a:p>
          <a:p>
            <a:r>
              <a:rPr lang="tr-TR" dirty="0">
                <a:solidFill>
                  <a:srgbClr val="000099"/>
                </a:solidFill>
                <a:latin typeface="Times New Roman" panose="02020603050405020304" pitchFamily="18" charset="0"/>
                <a:cs typeface="Times New Roman" panose="02020603050405020304" pitchFamily="18" charset="0"/>
              </a:rPr>
              <a:t>Kınama</a:t>
            </a:r>
            <a:r>
              <a:rPr lang="tr-TR" dirty="0">
                <a:latin typeface="Times New Roman" panose="02020603050405020304" pitchFamily="18" charset="0"/>
                <a:cs typeface="Times New Roman" panose="02020603050405020304" pitchFamily="18" charset="0"/>
              </a:rPr>
              <a:t> </a:t>
            </a:r>
          </a:p>
          <a:p>
            <a:r>
              <a:rPr lang="tr-TR" dirty="0">
                <a:latin typeface="Times New Roman" panose="02020603050405020304" pitchFamily="18" charset="0"/>
                <a:cs typeface="Times New Roman" panose="02020603050405020304" pitchFamily="18" charset="0"/>
              </a:rPr>
              <a:t>*Sınavlarda kopyaya teşebbüs etmek.</a:t>
            </a:r>
          </a:p>
          <a:p>
            <a:r>
              <a:rPr lang="tr-TR" dirty="0">
                <a:solidFill>
                  <a:srgbClr val="000099"/>
                </a:solidFill>
                <a:latin typeface="Times New Roman" panose="02020603050405020304" pitchFamily="18" charset="0"/>
                <a:cs typeface="Times New Roman" panose="02020603050405020304" pitchFamily="18" charset="0"/>
              </a:rPr>
              <a:t>Yükseköğretim kurumundan bir haftadan bir aya kadar uzaklaştırma</a:t>
            </a:r>
          </a:p>
          <a:p>
            <a:r>
              <a:rPr lang="tr-TR" dirty="0">
                <a:latin typeface="Times New Roman" panose="02020603050405020304" pitchFamily="18" charset="0"/>
                <a:cs typeface="Times New Roman" panose="02020603050405020304" pitchFamily="18" charset="0"/>
              </a:rPr>
              <a:t>*Yükseköğretim kurumundan aldığı kendine hak sağlayan bir belgeyi başkasına vererek kullandırmak veya başkasına ait bir belgeyi kullanmak.</a:t>
            </a:r>
          </a:p>
          <a:p>
            <a:r>
              <a:rPr lang="tr-TR" dirty="0">
                <a:solidFill>
                  <a:srgbClr val="000099"/>
                </a:solidFill>
                <a:latin typeface="Times New Roman" panose="02020603050405020304" pitchFamily="18" charset="0"/>
                <a:cs typeface="Times New Roman" panose="02020603050405020304" pitchFamily="18" charset="0"/>
              </a:rPr>
              <a:t>Yükseköğretim kurumundan bir yarıyıl için uzaklaştırma</a:t>
            </a:r>
          </a:p>
          <a:p>
            <a:r>
              <a:rPr lang="tr-TR" dirty="0">
                <a:latin typeface="Times New Roman" panose="02020603050405020304" pitchFamily="18" charset="0"/>
                <a:cs typeface="Times New Roman" panose="02020603050405020304" pitchFamily="18" charset="0"/>
              </a:rPr>
              <a:t>*Yükseköğretim kurumlarında hırsızlık yapmak.</a:t>
            </a:r>
          </a:p>
          <a:p>
            <a:r>
              <a:rPr lang="tr-TR" dirty="0">
                <a:latin typeface="Times New Roman" panose="02020603050405020304" pitchFamily="18" charset="0"/>
                <a:cs typeface="Times New Roman" panose="02020603050405020304" pitchFamily="18" charset="0"/>
              </a:rPr>
              <a:t>*Sınavlarda kopya çekmek veya çektirmek.</a:t>
            </a:r>
          </a:p>
          <a:p>
            <a:r>
              <a:rPr lang="tr-TR" dirty="0">
                <a:solidFill>
                  <a:srgbClr val="000099"/>
                </a:solidFill>
                <a:latin typeface="Times New Roman" panose="02020603050405020304" pitchFamily="18" charset="0"/>
                <a:cs typeface="Times New Roman" panose="02020603050405020304" pitchFamily="18" charset="0"/>
              </a:rPr>
              <a:t>Yükseköğretim kurumundan iki yarıyıl için uzaklaştırma</a:t>
            </a:r>
          </a:p>
          <a:p>
            <a:r>
              <a:rPr lang="tr-TR" dirty="0">
                <a:latin typeface="Times New Roman" panose="02020603050405020304" pitchFamily="18" charset="0"/>
                <a:cs typeface="Times New Roman" panose="02020603050405020304" pitchFamily="18" charset="0"/>
              </a:rPr>
              <a:t>*Sınavlarda tehditle kopya çekmek, kopya çeken öğrencilerin sınav salonundan çıkarılmasına engel olmak, kendi yerine başkasını sınava sokmak veya başkasının yerine sınava girmek</a:t>
            </a:r>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p>
          <a:p>
            <a:r>
              <a:rPr lang="tr-TR" dirty="0">
                <a:solidFill>
                  <a:srgbClr val="000099"/>
                </a:solidFill>
                <a:latin typeface="Times New Roman" panose="02020603050405020304" pitchFamily="18" charset="0"/>
                <a:cs typeface="Times New Roman" panose="02020603050405020304" pitchFamily="18" charset="0"/>
              </a:rPr>
              <a:t>Yükseköğretim kurumundan çıkarma</a:t>
            </a:r>
          </a:p>
          <a:p>
            <a:pPr algn="just">
              <a:lnSpc>
                <a:spcPct val="107000"/>
              </a:lnSpc>
              <a:spcAft>
                <a:spcPts val="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5800384"/>
      </p:ext>
    </p:extLst>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ONUR – YÜKSEK ONUR BELGESİ</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423592" y="2294267"/>
            <a:ext cx="8136904" cy="4194866"/>
          </a:xfrm>
          <a:prstGeom prst="rect">
            <a:avLst/>
          </a:prstGeom>
        </p:spPr>
        <p:txBody>
          <a:bodyPr wrap="square">
            <a:spAutoFit/>
          </a:bodyPr>
          <a:lstStyle/>
          <a:p>
            <a:pPr indent="359410" algn="just">
              <a:lnSpc>
                <a:spcPct val="107000"/>
              </a:lnSpc>
              <a:spcAft>
                <a:spcPts val="0"/>
              </a:spcAft>
            </a:pPr>
            <a:endPar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isans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öğrenimini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tamamlayan, </a:t>
            </a:r>
            <a:r>
              <a:rPr lang="tr-TR" u="sng"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disiplin cezası almayan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ve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GANO’su</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359410" algn="just">
              <a:lnSpc>
                <a:spcPct val="107000"/>
              </a:lnSpc>
              <a:spcAft>
                <a:spcPts val="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3.00’dan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yüksek ve 3.50’den düşük olan öğrenciler, onur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öğrencisi,</a:t>
            </a:r>
          </a:p>
          <a:p>
            <a:pPr algn="just">
              <a:lnSpc>
                <a:spcPct val="107000"/>
              </a:lnSpc>
              <a:spcAft>
                <a:spcPts val="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3.50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ve üstü olan öğrenciler ise yüksek onur öğrencisi olarak mezun olurlar</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359410" algn="just">
              <a:lnSpc>
                <a:spcPct val="107000"/>
              </a:lnSpc>
              <a:spcAft>
                <a:spcPts val="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a:t>
            </a:r>
            <a:r>
              <a:rPr lang="tr-TR" dirty="0" smtClean="0">
                <a:latin typeface="Times New Roman" panose="02020603050405020304" pitchFamily="18" charset="0"/>
                <a:ea typeface="Calibri" panose="020F0502020204030204" pitchFamily="34" charset="0"/>
                <a:cs typeface="Times New Roman" panose="02020603050405020304" pitchFamily="18" charset="0"/>
              </a:rPr>
              <a:t>Disiplin </a:t>
            </a:r>
            <a:r>
              <a:rPr lang="tr-TR" dirty="0">
                <a:latin typeface="Times New Roman" panose="02020603050405020304" pitchFamily="18" charset="0"/>
                <a:ea typeface="Calibri" panose="020F0502020204030204" pitchFamily="34" charset="0"/>
                <a:cs typeface="Times New Roman" panose="02020603050405020304" pitchFamily="18" charset="0"/>
              </a:rPr>
              <a:t>cezası </a:t>
            </a:r>
            <a:r>
              <a:rPr lang="tr-TR" dirty="0" smtClean="0">
                <a:latin typeface="Times New Roman" panose="02020603050405020304" pitchFamily="18" charset="0"/>
                <a:ea typeface="Calibri" panose="020F0502020204030204" pitchFamily="34" charset="0"/>
                <a:cs typeface="Times New Roman" panose="02020603050405020304" pitchFamily="18" charset="0"/>
              </a:rPr>
              <a:t>alan öğrenciler Fakülte derecesine katılmaz.</a:t>
            </a:r>
          </a:p>
          <a:p>
            <a:pPr indent="359410"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359410" algn="just">
              <a:lnSpc>
                <a:spcPct val="107000"/>
              </a:lnSpc>
              <a:spcAft>
                <a:spcPts val="800"/>
              </a:spcAft>
            </a:pP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indent="359410"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359410" algn="just">
              <a:lnSpc>
                <a:spcPct val="107000"/>
              </a:lnSpc>
              <a:spcAft>
                <a:spcPts val="800"/>
              </a:spcAft>
            </a:pP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indent="359410" algn="just">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0939462"/>
      </p:ext>
    </p:extLst>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STAJ</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351584" y="2693098"/>
            <a:ext cx="8489331" cy="2984022"/>
          </a:xfrm>
          <a:prstGeom prst="rect">
            <a:avLst/>
          </a:prstGeom>
        </p:spPr>
        <p:txBody>
          <a:bodyPr wrap="square">
            <a:spAutoFit/>
          </a:bodyPr>
          <a:lstStyle/>
          <a:p>
            <a:pPr algn="just">
              <a:lnSpc>
                <a:spcPct val="107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Kimya </a:t>
            </a:r>
            <a:r>
              <a:rPr lang="tr-TR" dirty="0">
                <a:latin typeface="Times New Roman" panose="02020603050405020304" pitchFamily="18" charset="0"/>
                <a:ea typeface="Calibri" panose="020F0502020204030204" pitchFamily="34" charset="0"/>
                <a:cs typeface="Times New Roman" panose="02020603050405020304" pitchFamily="18" charset="0"/>
              </a:rPr>
              <a:t>Bölümü öğrencileri için 45 işgünü zorunlu staj var.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Diğer </a:t>
            </a:r>
            <a:r>
              <a:rPr lang="tr-TR" dirty="0">
                <a:latin typeface="Times New Roman" panose="02020603050405020304" pitchFamily="18" charset="0"/>
                <a:ea typeface="Calibri" panose="020F0502020204030204" pitchFamily="34" charset="0"/>
                <a:cs typeface="Times New Roman" panose="02020603050405020304" pitchFamily="18" charset="0"/>
              </a:rPr>
              <a:t>bölüm öğrencileri de isteğe bağlı staj yapabilir</a:t>
            </a:r>
            <a:r>
              <a:rPr lang="tr-TR"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7059629"/>
      </p:ext>
    </p:extLst>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BURSLAR</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423592" y="2214554"/>
            <a:ext cx="8417323" cy="4653838"/>
          </a:xfrm>
          <a:prstGeom prst="rect">
            <a:avLst/>
          </a:prstGeom>
        </p:spPr>
        <p:txBody>
          <a:bodyPr wrap="square">
            <a:spAutoFit/>
          </a:bodyPr>
          <a:lstStyle/>
          <a:p>
            <a:pPr algn="just">
              <a:lnSpc>
                <a:spcPct val="107000"/>
              </a:lnSpc>
              <a:spcAft>
                <a:spcPts val="800"/>
              </a:spcAft>
            </a:pPr>
            <a:endParaRPr lang="tr-TR" sz="1200" dirty="0">
              <a:latin typeface="Times New Roman" panose="02020603050405020304" pitchFamily="18" charset="0"/>
              <a:ea typeface="Calibri" panose="020F0502020204030204" pitchFamily="34" charset="0"/>
              <a:cs typeface="Times New Roman" panose="02020603050405020304" pitchFamily="18" charset="0"/>
            </a:endParaRPr>
          </a:p>
          <a:p>
            <a:r>
              <a:rPr lang="tr-TR" sz="1200" dirty="0" smtClean="0">
                <a:latin typeface="Times New Roman" panose="02020603050405020304" pitchFamily="18" charset="0"/>
                <a:ea typeface="Calibri" panose="020F0502020204030204" pitchFamily="34" charset="0"/>
                <a:cs typeface="Times New Roman" panose="02020603050405020304" pitchFamily="18" charset="0"/>
              </a:rPr>
              <a:t>	</a:t>
            </a:r>
            <a:r>
              <a:rPr lang="tr-TR" sz="1200" b="1" dirty="0">
                <a:latin typeface="Times New Roman" panose="02020603050405020304" pitchFamily="18" charset="0"/>
                <a:cs typeface="Times New Roman" panose="02020603050405020304" pitchFamily="18" charset="0"/>
              </a:rPr>
              <a:t> BURS, ÖĞRENİM VE/VEYA KATKI KREDİSİ ALMAK İÇİN BAŞVURU</a:t>
            </a:r>
            <a:endParaRPr lang="tr-TR" sz="1200" dirty="0">
              <a:latin typeface="Times New Roman" panose="02020603050405020304" pitchFamily="18" charset="0"/>
              <a:cs typeface="Times New Roman" panose="02020603050405020304" pitchFamily="18" charset="0"/>
            </a:endParaRPr>
          </a:p>
          <a:p>
            <a:r>
              <a:rPr lang="tr-TR" sz="1600" dirty="0">
                <a:latin typeface="Times New Roman" panose="02020603050405020304" pitchFamily="18" charset="0"/>
                <a:cs typeface="Times New Roman" panose="02020603050405020304" pitchFamily="18" charset="0"/>
              </a:rPr>
              <a:t>Üniversiteye ilk defa kayıt yaptıran öğrencilerin burs, öğrenim ve katkı kredisi müracaatları ÖSYM sonuçları açıklandıktan sonra ÖSYM web sonuç sayfasından,</a:t>
            </a:r>
          </a:p>
          <a:p>
            <a:r>
              <a:rPr lang="tr-TR" sz="1600" dirty="0">
                <a:latin typeface="Times New Roman" panose="02020603050405020304" pitchFamily="18" charset="0"/>
                <a:cs typeface="Times New Roman" panose="02020603050405020304" pitchFamily="18" charset="0"/>
              </a:rPr>
              <a:t>Ara sınıf, ön kayıt, özel yetenek, doktora öğrencilerinin müracaatları ise internet ortamında interaktif olarak </a:t>
            </a:r>
            <a:r>
              <a:rPr lang="tr-TR" sz="1600" dirty="0">
                <a:latin typeface="Times New Roman" panose="02020603050405020304" pitchFamily="18" charset="0"/>
                <a:cs typeface="Times New Roman" panose="02020603050405020304" pitchFamily="18" charset="0"/>
                <a:hlinkClick r:id="rId4"/>
              </a:rPr>
              <a:t>www.kyk.gov.tr</a:t>
            </a:r>
            <a:r>
              <a:rPr lang="tr-TR" sz="1600" dirty="0">
                <a:latin typeface="Times New Roman" panose="02020603050405020304" pitchFamily="18" charset="0"/>
                <a:cs typeface="Times New Roman" panose="02020603050405020304" pitchFamily="18" charset="0"/>
              </a:rPr>
              <a:t> web adresinden kabul edilmektedir. </a:t>
            </a:r>
          </a:p>
          <a:p>
            <a:r>
              <a:rPr lang="tr-TR" sz="1600" dirty="0">
                <a:latin typeface="Times New Roman" panose="02020603050405020304" pitchFamily="18" charset="0"/>
                <a:cs typeface="Times New Roman" panose="02020603050405020304" pitchFamily="18" charset="0"/>
              </a:rPr>
              <a:t> </a:t>
            </a:r>
          </a:p>
          <a:p>
            <a:r>
              <a:rPr lang="tr-TR" sz="1600" dirty="0">
                <a:latin typeface="Times New Roman" panose="02020603050405020304" pitchFamily="18" charset="0"/>
                <a:cs typeface="Times New Roman" panose="02020603050405020304" pitchFamily="18" charset="0"/>
              </a:rPr>
              <a:t>*Üniversitemiz öğrencilerine, çeşitli dernek, vakıf, şirketler  ve özel şahıslar tarafından da burs olanakları  sağlamaktadır. </a:t>
            </a:r>
            <a:r>
              <a:rPr lang="tr-TR" sz="1600" b="1" dirty="0">
                <a:latin typeface="Times New Roman" panose="02020603050405020304" pitchFamily="18" charset="0"/>
                <a:cs typeface="Times New Roman" panose="02020603050405020304" pitchFamily="18" charset="0"/>
              </a:rPr>
              <a:t>Öğrencilerimize Burs Veren Sivil Toplum Kuruluşları</a:t>
            </a:r>
            <a:endParaRPr lang="tr-TR" sz="1600" dirty="0">
              <a:latin typeface="Times New Roman" panose="02020603050405020304" pitchFamily="18" charset="0"/>
              <a:cs typeface="Times New Roman" panose="02020603050405020304" pitchFamily="18" charset="0"/>
            </a:endParaRPr>
          </a:p>
          <a:p>
            <a:pPr lvl="0"/>
            <a:r>
              <a:rPr lang="tr-TR" sz="1600" dirty="0">
                <a:latin typeface="Times New Roman" panose="02020603050405020304" pitchFamily="18" charset="0"/>
                <a:cs typeface="Times New Roman" panose="02020603050405020304" pitchFamily="18" charset="0"/>
              </a:rPr>
              <a:t>Antalya Üniversite Destekleme Vakfı</a:t>
            </a:r>
          </a:p>
          <a:p>
            <a:pPr lvl="0"/>
            <a:r>
              <a:rPr lang="tr-TR" sz="1600" dirty="0">
                <a:latin typeface="Times New Roman" panose="02020603050405020304" pitchFamily="18" charset="0"/>
                <a:cs typeface="Times New Roman" panose="02020603050405020304" pitchFamily="18" charset="0"/>
              </a:rPr>
              <a:t>EDAD Estetik Diş Hekimliği Akademisi Derneği</a:t>
            </a:r>
          </a:p>
          <a:p>
            <a:pPr lvl="0"/>
            <a:r>
              <a:rPr lang="tr-TR" sz="1600" dirty="0">
                <a:latin typeface="Times New Roman" panose="02020603050405020304" pitchFamily="18" charset="0"/>
                <a:cs typeface="Times New Roman" panose="02020603050405020304" pitchFamily="18" charset="0"/>
              </a:rPr>
              <a:t>Mehmet Zorlu Vakfı</a:t>
            </a:r>
          </a:p>
          <a:p>
            <a:pPr lvl="0"/>
            <a:r>
              <a:rPr lang="tr-TR" sz="1600" dirty="0">
                <a:latin typeface="Times New Roman" panose="02020603050405020304" pitchFamily="18" charset="0"/>
                <a:cs typeface="Times New Roman" panose="02020603050405020304" pitchFamily="18" charset="0"/>
              </a:rPr>
              <a:t>TESYEV Türkiye Engelliler Spor Yardım ve Eğitim Vakfı</a:t>
            </a:r>
          </a:p>
          <a:p>
            <a:pPr lvl="0"/>
            <a:r>
              <a:rPr lang="tr-TR" sz="1600" dirty="0">
                <a:latin typeface="Times New Roman" panose="02020603050405020304" pitchFamily="18" charset="0"/>
                <a:cs typeface="Times New Roman" panose="02020603050405020304" pitchFamily="18" charset="0"/>
              </a:rPr>
              <a:t>Türk Eğitim Vakfı</a:t>
            </a:r>
          </a:p>
          <a:p>
            <a:pPr lvl="0"/>
            <a:r>
              <a:rPr lang="tr-TR" sz="1600" dirty="0">
                <a:latin typeface="Times New Roman" panose="02020603050405020304" pitchFamily="18" charset="0"/>
                <a:cs typeface="Times New Roman" panose="02020603050405020304" pitchFamily="18" charset="0"/>
              </a:rPr>
              <a:t>Vehbi Koç Vakfı</a:t>
            </a:r>
          </a:p>
          <a:p>
            <a:pPr lvl="0"/>
            <a:r>
              <a:rPr lang="tr-TR" sz="1600" dirty="0">
                <a:latin typeface="Times New Roman" panose="02020603050405020304" pitchFamily="18" charset="0"/>
                <a:cs typeface="Times New Roman" panose="02020603050405020304" pitchFamily="18" charset="0"/>
              </a:rPr>
              <a:t>Çeşitli gönüllü kişi ve kuruluşlar</a:t>
            </a:r>
          </a:p>
          <a:p>
            <a:pPr algn="just">
              <a:lnSpc>
                <a:spcPct val="107000"/>
              </a:lnSpc>
              <a:spcAft>
                <a:spcPts val="800"/>
              </a:spcAft>
            </a:pP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750662"/>
      </p:ext>
    </p:extLst>
  </p:cSld>
  <p:clrMapOvr>
    <a:masterClrMapping/>
  </p:clrMapOvr>
  <p:transition>
    <p:zo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BURSLAR</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351584" y="2151046"/>
            <a:ext cx="8424936" cy="3768852"/>
          </a:xfrm>
          <a:prstGeom prst="rect">
            <a:avLst/>
          </a:prstGeom>
        </p:spPr>
        <p:txBody>
          <a:bodyPr wrap="square">
            <a:spAutoFit/>
          </a:bodyPr>
          <a:lstStyle/>
          <a:p>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b="1" dirty="0" smtClean="0"/>
              <a:t>YEMEK </a:t>
            </a:r>
            <a:r>
              <a:rPr lang="tr-TR" b="1" dirty="0"/>
              <a:t>BURSU</a:t>
            </a:r>
            <a:endParaRPr lang="tr-TR" dirty="0"/>
          </a:p>
          <a:p>
            <a:pPr algn="just"/>
            <a:r>
              <a:rPr lang="tr-TR" dirty="0" smtClean="0"/>
              <a:t>	</a:t>
            </a:r>
            <a:r>
              <a:rPr lang="tr-TR" dirty="0" smtClean="0">
                <a:latin typeface="Times New Roman" panose="02020603050405020304" pitchFamily="18" charset="0"/>
                <a:cs typeface="Times New Roman" panose="02020603050405020304" pitchFamily="18" charset="0"/>
              </a:rPr>
              <a:t>Yemek </a:t>
            </a:r>
            <a:r>
              <a:rPr lang="tr-TR" dirty="0" err="1">
                <a:latin typeface="Times New Roman" panose="02020603050405020304" pitchFamily="18" charset="0"/>
                <a:cs typeface="Times New Roman" panose="02020603050405020304" pitchFamily="18" charset="0"/>
              </a:rPr>
              <a:t>Bursu’ndan</a:t>
            </a:r>
            <a:r>
              <a:rPr lang="tr-TR" dirty="0">
                <a:latin typeface="Times New Roman" panose="02020603050405020304" pitchFamily="18" charset="0"/>
                <a:cs typeface="Times New Roman" panose="02020603050405020304" pitchFamily="18" charset="0"/>
              </a:rPr>
              <a:t> faydalanmak isteyen </a:t>
            </a:r>
            <a:r>
              <a:rPr lang="tr-TR" dirty="0" smtClean="0">
                <a:latin typeface="Times New Roman" panose="02020603050405020304" pitchFamily="18" charset="0"/>
                <a:cs typeface="Times New Roman" panose="02020603050405020304" pitchFamily="18" charset="0"/>
              </a:rPr>
              <a:t>öğrencilerimizin </a:t>
            </a:r>
            <a:r>
              <a:rPr lang="tr-TR" b="1" dirty="0" smtClean="0">
                <a:latin typeface="Times New Roman" panose="02020603050405020304" pitchFamily="18" charset="0"/>
                <a:cs typeface="Times New Roman" panose="02020603050405020304" pitchFamily="18" charset="0"/>
              </a:rPr>
              <a:t>23 </a:t>
            </a:r>
            <a:r>
              <a:rPr lang="tr-TR" b="1" dirty="0">
                <a:latin typeface="Times New Roman" panose="02020603050405020304" pitchFamily="18" charset="0"/>
                <a:cs typeface="Times New Roman" panose="02020603050405020304" pitchFamily="18" charset="0"/>
              </a:rPr>
              <a:t>Eylül - 10 Ekim </a:t>
            </a:r>
            <a:r>
              <a:rPr lang="tr-TR" b="1" dirty="0" smtClean="0">
                <a:latin typeface="Times New Roman" panose="02020603050405020304" pitchFamily="18" charset="0"/>
                <a:cs typeface="Times New Roman" panose="02020603050405020304" pitchFamily="18" charset="0"/>
              </a:rPr>
              <a:t>2022 </a:t>
            </a:r>
            <a:r>
              <a:rPr lang="tr-TR" dirty="0" smtClean="0">
                <a:latin typeface="Times New Roman" panose="02020603050405020304" pitchFamily="18" charset="0"/>
                <a:cs typeface="Times New Roman" panose="02020603050405020304" pitchFamily="18" charset="0"/>
              </a:rPr>
              <a:t>tarihleri </a:t>
            </a:r>
            <a:r>
              <a:rPr lang="tr-TR" dirty="0">
                <a:latin typeface="Times New Roman" panose="02020603050405020304" pitchFamily="18" charset="0"/>
                <a:cs typeface="Times New Roman" panose="02020603050405020304" pitchFamily="18" charset="0"/>
              </a:rPr>
              <a:t>arasında Sağlık, Kültür ve Spor Dairesi </a:t>
            </a:r>
            <a:r>
              <a:rPr lang="tr-TR" dirty="0" err="1">
                <a:latin typeface="Times New Roman" panose="02020603050405020304" pitchFamily="18" charset="0"/>
                <a:cs typeface="Times New Roman" panose="02020603050405020304" pitchFamily="18" charset="0"/>
              </a:rPr>
              <a:t>Psikososyal</a:t>
            </a:r>
            <a:r>
              <a:rPr lang="tr-TR" dirty="0">
                <a:latin typeface="Times New Roman" panose="02020603050405020304" pitchFamily="18" charset="0"/>
                <a:cs typeface="Times New Roman" panose="02020603050405020304" pitchFamily="18" charset="0"/>
              </a:rPr>
              <a:t> Şube Müdürlüğüne </a:t>
            </a:r>
            <a:r>
              <a:rPr lang="tr-TR" dirty="0" smtClean="0">
                <a:latin typeface="Times New Roman" panose="02020603050405020304" pitchFamily="18" charset="0"/>
                <a:cs typeface="Times New Roman" panose="02020603050405020304" pitchFamily="18" charset="0"/>
              </a:rPr>
              <a:t>giderek başvuru yapmaları gerekmektedir. </a:t>
            </a:r>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Ücretsiz </a:t>
            </a:r>
            <a:r>
              <a:rPr lang="tr-TR" dirty="0">
                <a:latin typeface="Times New Roman" panose="02020603050405020304" pitchFamily="18" charset="0"/>
                <a:cs typeface="Times New Roman" panose="02020603050405020304" pitchFamily="18" charset="0"/>
              </a:rPr>
              <a:t>öğle yemeği hakkı kazanan öğrenci listeleri Merkezi Öğrenci Yemekhanesi panolarında ve fakültelerin panolarında ilan edilmektedir.</a:t>
            </a:r>
          </a:p>
          <a:p>
            <a:pPr algn="just"/>
            <a:r>
              <a:rPr lang="tr-TR" dirty="0" smtClean="0">
                <a:latin typeface="Times New Roman" panose="02020603050405020304" pitchFamily="18" charset="0"/>
                <a:cs typeface="Times New Roman" panose="02020603050405020304" pitchFamily="18" charset="0"/>
              </a:rPr>
              <a:t>	Ücretsiz </a:t>
            </a:r>
            <a:r>
              <a:rPr lang="tr-TR" dirty="0">
                <a:latin typeface="Times New Roman" panose="02020603050405020304" pitchFamily="18" charset="0"/>
                <a:cs typeface="Times New Roman" panose="02020603050405020304" pitchFamily="18" charset="0"/>
              </a:rPr>
              <a:t>yemek bursu bir eğitim yılı için geçerlidir ve her yıl başvuruların yenilenmesi gerekmektedir. Yemek bursu hizmetini almaya hak kazanan öğrenci bu hakkını kullanmıyor ise öğrenciye bilgi verilir ve bu hakkı başka bir öğrenciye verilir.</a:t>
            </a:r>
          </a:p>
          <a:p>
            <a:pPr algn="just"/>
            <a:r>
              <a:rPr lang="tr-TR" dirty="0">
                <a:latin typeface="Times New Roman" panose="02020603050405020304" pitchFamily="18" charset="0"/>
                <a:cs typeface="Times New Roman" panose="02020603050405020304" pitchFamily="18" charset="0"/>
              </a:rPr>
              <a:t>Yemek bursu bir sosyal hizmet uygulaması olup şehit/gazi yakınları ve ekonomik yetersizlik gösteren öğrenciler öncelikli değerlendirilir</a:t>
            </a:r>
            <a:r>
              <a:rPr lang="tr-TR" dirty="0" smtClean="0">
                <a:latin typeface="Times New Roman" panose="02020603050405020304" pitchFamily="18" charset="0"/>
                <a:cs typeface="Times New Roman" panose="02020603050405020304" pitchFamily="18" charset="0"/>
              </a:rPr>
              <a:t>.</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7336707"/>
      </p:ext>
    </p:extLst>
  </p:cSld>
  <p:clrMapOvr>
    <a:masterClrMapping/>
  </p:clrMapOvr>
  <p:transition>
    <p:zo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BURSLAR</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351584" y="2151046"/>
            <a:ext cx="8424936" cy="3649012"/>
          </a:xfrm>
          <a:prstGeom prst="rect">
            <a:avLst/>
          </a:prstGeom>
        </p:spPr>
        <p:txBody>
          <a:bodyPr wrap="square">
            <a:spAutoFit/>
          </a:bodyPr>
          <a:lstStyle/>
          <a:p>
            <a:pPr algn="just"/>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KISMİ ZAMANLI ÇALIŞMA </a:t>
            </a:r>
            <a:r>
              <a:rPr lang="tr-TR" b="1" dirty="0" smtClean="0">
                <a:latin typeface="Times New Roman" panose="02020603050405020304" pitchFamily="18" charset="0"/>
                <a:cs typeface="Times New Roman" panose="02020603050405020304" pitchFamily="18" charset="0"/>
              </a:rPr>
              <a:t>BURSU</a:t>
            </a:r>
          </a:p>
          <a:p>
            <a:pPr algn="just"/>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	KISMİ </a:t>
            </a:r>
            <a:r>
              <a:rPr lang="tr-TR" dirty="0">
                <a:latin typeface="Times New Roman" panose="02020603050405020304" pitchFamily="18" charset="0"/>
                <a:cs typeface="Times New Roman" panose="02020603050405020304" pitchFamily="18" charset="0"/>
              </a:rPr>
              <a:t>ZAMANLI ÖĞRENCİ ÇALIŞTIRMANIN AMACI NEDİR?</a:t>
            </a:r>
          </a:p>
          <a:p>
            <a:pPr algn="just"/>
            <a:r>
              <a:rPr lang="tr-TR" dirty="0" smtClean="0">
                <a:latin typeface="Times New Roman" panose="02020603050405020304" pitchFamily="18" charset="0"/>
                <a:cs typeface="Times New Roman" panose="02020603050405020304" pitchFamily="18" charset="0"/>
              </a:rPr>
              <a:t>Amaç </a:t>
            </a:r>
            <a:r>
              <a:rPr lang="tr-TR" dirty="0">
                <a:latin typeface="Times New Roman" panose="02020603050405020304" pitchFamily="18" charset="0"/>
                <a:cs typeface="Times New Roman" panose="02020603050405020304" pitchFamily="18" charset="0"/>
              </a:rPr>
              <a:t>öğrencilerimizin ders saati dışındaki boş zamanlarında ilgi ve yetenekleri doğrultusunda geçici işlerde çalıştırılarak, hem maddi kazanç hem de uygulama becerisi kazanmaları sağlanarak iş disiplini edinmiş üretken bireyler olarak yetişmelerine katkıda bulunmaktır.</a:t>
            </a:r>
          </a:p>
          <a:p>
            <a:pPr algn="just"/>
            <a:r>
              <a:rPr lang="tr-TR" dirty="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Kısmi </a:t>
            </a:r>
            <a:r>
              <a:rPr lang="tr-TR" dirty="0">
                <a:latin typeface="Times New Roman" panose="02020603050405020304" pitchFamily="18" charset="0"/>
                <a:cs typeface="Times New Roman" panose="02020603050405020304" pitchFamily="18" charset="0"/>
              </a:rPr>
              <a:t>Zamanlı </a:t>
            </a:r>
            <a:r>
              <a:rPr lang="tr-TR" dirty="0" err="1" smtClean="0">
                <a:latin typeface="Times New Roman" panose="02020603050405020304" pitchFamily="18" charset="0"/>
                <a:cs typeface="Times New Roman" panose="02020603050405020304" pitchFamily="18" charset="0"/>
              </a:rPr>
              <a:t>Çalışma’dan</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faydalanmak isteyen öğrencilerimizin </a:t>
            </a:r>
            <a:r>
              <a:rPr lang="tr-TR" b="1" dirty="0">
                <a:latin typeface="Times New Roman" panose="02020603050405020304" pitchFamily="18" charset="0"/>
                <a:cs typeface="Times New Roman" panose="02020603050405020304" pitchFamily="18" charset="0"/>
              </a:rPr>
              <a:t>23 Eylül - 10 Ekim </a:t>
            </a:r>
            <a:r>
              <a:rPr lang="tr-TR" b="1" dirty="0" smtClean="0">
                <a:latin typeface="Times New Roman" panose="02020603050405020304" pitchFamily="18" charset="0"/>
                <a:cs typeface="Times New Roman" panose="02020603050405020304" pitchFamily="18" charset="0"/>
              </a:rPr>
              <a:t>2022 </a:t>
            </a:r>
            <a:r>
              <a:rPr lang="tr-TR" dirty="0" smtClean="0">
                <a:latin typeface="Times New Roman" panose="02020603050405020304" pitchFamily="18" charset="0"/>
                <a:cs typeface="Times New Roman" panose="02020603050405020304" pitchFamily="18" charset="0"/>
              </a:rPr>
              <a:t>tarihleri </a:t>
            </a:r>
            <a:r>
              <a:rPr lang="tr-TR" dirty="0">
                <a:latin typeface="Times New Roman" panose="02020603050405020304" pitchFamily="18" charset="0"/>
                <a:cs typeface="Times New Roman" panose="02020603050405020304" pitchFamily="18" charset="0"/>
              </a:rPr>
              <a:t>arasında Sağlık, Kültür ve Spor Dairesi </a:t>
            </a:r>
            <a:r>
              <a:rPr lang="tr-TR" dirty="0" err="1">
                <a:latin typeface="Times New Roman" panose="02020603050405020304" pitchFamily="18" charset="0"/>
                <a:cs typeface="Times New Roman" panose="02020603050405020304" pitchFamily="18" charset="0"/>
              </a:rPr>
              <a:t>Psikososyal</a:t>
            </a:r>
            <a:r>
              <a:rPr lang="tr-TR" dirty="0">
                <a:latin typeface="Times New Roman" panose="02020603050405020304" pitchFamily="18" charset="0"/>
                <a:cs typeface="Times New Roman" panose="02020603050405020304" pitchFamily="18" charset="0"/>
              </a:rPr>
              <a:t> Şube Müdürlüğüne </a:t>
            </a:r>
            <a:r>
              <a:rPr lang="tr-TR" dirty="0" smtClean="0">
                <a:latin typeface="Times New Roman" panose="02020603050405020304" pitchFamily="18" charset="0"/>
                <a:cs typeface="Times New Roman" panose="02020603050405020304" pitchFamily="18" charset="0"/>
              </a:rPr>
              <a:t>giderek </a:t>
            </a:r>
            <a:r>
              <a:rPr lang="tr-TR" dirty="0">
                <a:latin typeface="Times New Roman" panose="02020603050405020304" pitchFamily="18" charset="0"/>
                <a:cs typeface="Times New Roman" panose="02020603050405020304" pitchFamily="18" charset="0"/>
              </a:rPr>
              <a:t>başvuru yapmaları gerekmektedir. </a:t>
            </a:r>
          </a:p>
          <a:p>
            <a:endParaRPr lang="tr-TR" sz="16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0975808"/>
      </p:ext>
    </p:extLst>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SIKÇA SORULAN SORULAR</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524068" y="2214553"/>
            <a:ext cx="8684500" cy="4070473"/>
          </a:xfrm>
          <a:prstGeom prst="rect">
            <a:avLst/>
          </a:prstGeom>
        </p:spPr>
        <p:txBody>
          <a:bodyPr wrap="square">
            <a:spAutoFit/>
          </a:bodyPr>
          <a:lstStyle/>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Öğrenim belgesini nereden alabilirim?</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-e-devlet üzerinden alabilirsiniz, şayet öğrenim belgesini vereceğiniz kurum ıslak imzalı olarak isterse Öğrenci İşlerinden alıp, Fakülte Sekreterine onaylatabilirsiniz.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Transkript </a:t>
            </a:r>
            <a:r>
              <a:rPr lang="tr-TR" dirty="0" smtClean="0">
                <a:latin typeface="Times New Roman" panose="02020603050405020304" pitchFamily="18" charset="0"/>
                <a:ea typeface="Calibri" panose="020F0502020204030204" pitchFamily="34" charset="0"/>
                <a:cs typeface="Times New Roman" panose="02020603050405020304" pitchFamily="18" charset="0"/>
              </a:rPr>
              <a:t>belgesini </a:t>
            </a:r>
            <a:r>
              <a:rPr lang="tr-TR" dirty="0">
                <a:latin typeface="Times New Roman" panose="02020603050405020304" pitchFamily="18" charset="0"/>
                <a:ea typeface="Calibri" panose="020F0502020204030204" pitchFamily="34" charset="0"/>
                <a:cs typeface="Times New Roman" panose="02020603050405020304" pitchFamily="18" charset="0"/>
              </a:rPr>
              <a:t>nereden alabilirim?</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-Fakültemiz Öğrenci İşlerinden alıp, Fakülte Sekreterine </a:t>
            </a:r>
            <a:r>
              <a:rPr lang="tr-TR" dirty="0" smtClean="0">
                <a:latin typeface="Times New Roman" panose="02020603050405020304" pitchFamily="18" charset="0"/>
                <a:ea typeface="Calibri" panose="020F0502020204030204" pitchFamily="34" charset="0"/>
                <a:cs typeface="Times New Roman" panose="02020603050405020304" pitchFamily="18" charset="0"/>
              </a:rPr>
              <a:t>onaylatmalısınız.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OBS şifremi unuttum, yeni şifre nasıl alabilirim?</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-OBS sisteminin şifremi unuttum kısmından şifrenizi sıfırlayarak, yeni şifre oluşturabilirsiniz ya da öğrenci işlerinden yeni şifre talebinde bulunabilirsiniz.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*Öğrenci Bilgi Sistemindeki iletişim bilgilerinizin (telefon numarası, e-posta adresi ve ikametgah adresi) güncel olması gerekiyor.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9102423"/>
      </p:ext>
    </p:extLst>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smtClean="0">
                <a:solidFill>
                  <a:srgbClr val="002060"/>
                </a:solidFill>
                <a:latin typeface="Verdana" pitchFamily="34" charset="0"/>
                <a:ea typeface="Verdana" pitchFamily="34" charset="0"/>
                <a:cs typeface="Verdana" pitchFamily="34" charset="0"/>
              </a:rPr>
              <a:t>İSTEK VE ŞİKAYETLER</a:t>
            </a:r>
            <a:endParaRPr lang="tr-TR" sz="2400" b="1" dirty="0">
              <a:solidFill>
                <a:srgbClr val="002060"/>
              </a:solidFill>
              <a:latin typeface="Verdana" pitchFamily="34" charset="0"/>
              <a:ea typeface="Verdana" pitchFamily="34" charset="0"/>
              <a:cs typeface="Verdana" pitchFamily="34" charset="0"/>
            </a:endParaRP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Tree>
    <p:extLst>
      <p:ext uri="{BB962C8B-B14F-4D97-AF65-F5344CB8AC3E}">
        <p14:creationId xmlns:p14="http://schemas.microsoft.com/office/powerpoint/2010/main" val="1250880058"/>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838456" y="1168370"/>
            <a:ext cx="7686700" cy="598420"/>
          </a:xfrm>
        </p:spPr>
        <p:txBody>
          <a:bodyPr>
            <a:normAutofit/>
          </a:bodyPr>
          <a:lstStyle/>
          <a:p>
            <a:pPr algn="ctr" eaLnBrk="1" hangingPunct="1"/>
            <a:r>
              <a:rPr lang="tr-TR" sz="2400" b="1" dirty="0">
                <a:solidFill>
                  <a:srgbClr val="002060"/>
                </a:solidFill>
                <a:latin typeface="Verdana" pitchFamily="34" charset="0"/>
                <a:ea typeface="Verdana" pitchFamily="34" charset="0"/>
                <a:cs typeface="Verdana" pitchFamily="34" charset="0"/>
              </a:rPr>
              <a:t>FAKÜLTE YÖNETİMİ</a:t>
            </a:r>
          </a:p>
        </p:txBody>
      </p:sp>
      <p:cxnSp>
        <p:nvCxnSpPr>
          <p:cNvPr id="8" name="7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000240"/>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9"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07968" y="-19678"/>
            <a:ext cx="1296144" cy="121107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 descr="http://fen.akdeniz.edu.tr/wp-content/uploads/2022/02/20220223_160352-1-300x22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7012" y="1766789"/>
            <a:ext cx="3667658" cy="2627676"/>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http://fen.akdeniz.edu.tr/wp-content/uploads/2021/10/profileImage_momo-232x300.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4069" y="2464977"/>
            <a:ext cx="2222944" cy="308833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3" descr="http://fen.akdeniz.edu.tr/wp-content/uploads/2021/10/5bq4xk-300x30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20554" y="4394465"/>
            <a:ext cx="2836884" cy="2241096"/>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4" descr="http://fen.akdeniz.edu.tr/wp-content/uploads/2021/10/profileImage_nono-239x300.jpe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4670" y="2360727"/>
            <a:ext cx="2253362" cy="30059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703520" y="2714621"/>
            <a:ext cx="7893074" cy="946141"/>
          </a:xfrm>
          <a:prstGeom prst="rect">
            <a:avLst/>
          </a:prstGeom>
        </p:spPr>
        <p:txBody>
          <a:bodyPr vert="horz" lIns="45720" tIns="0" rIns="45720" bIns="0" anchor="b" anchorCtr="0">
            <a:normAutofit/>
          </a:bodyPr>
          <a:lstStyle/>
          <a:p>
            <a:pPr algn="r" fontAlgn="auto">
              <a:spcAft>
                <a:spcPts val="0"/>
              </a:spcAft>
              <a:defRPr/>
            </a:pPr>
            <a:r>
              <a:rPr lang="tr-TR" sz="4400" b="1" cap="all" dirty="0">
                <a:ln w="500">
                  <a:solidFill>
                    <a:schemeClr val="tx2">
                      <a:shade val="20000"/>
                      <a:satMod val="120000"/>
                    </a:schemeClr>
                  </a:solidFill>
                </a:ln>
                <a:solidFill>
                  <a:srgbClr val="000099"/>
                </a:solidFill>
                <a:latin typeface="Verdana" pitchFamily="34" charset="0"/>
                <a:ea typeface="Verdana" pitchFamily="34" charset="0"/>
                <a:cs typeface="Verdana" pitchFamily="34" charset="0"/>
              </a:rPr>
              <a:t>DİLEK VE ÖNERİLER</a:t>
            </a:r>
          </a:p>
        </p:txBody>
      </p:sp>
      <p:sp>
        <p:nvSpPr>
          <p:cNvPr id="8"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6"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120206"/>
            <a:ext cx="1296144" cy="1211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810116" y="2067864"/>
            <a:ext cx="6072230" cy="1143008"/>
          </a:xfrm>
        </p:spPr>
        <p:txBody>
          <a:bodyPr/>
          <a:lstStyle/>
          <a:p>
            <a:pPr algn="ctr" eaLnBrk="1" hangingPunct="1"/>
            <a:r>
              <a:rPr lang="tr-TR" sz="5400" b="1" dirty="0">
                <a:solidFill>
                  <a:srgbClr val="000099"/>
                </a:solidFill>
                <a:latin typeface="Verdana" pitchFamily="34" charset="0"/>
                <a:ea typeface="Verdana" pitchFamily="34" charset="0"/>
                <a:cs typeface="Verdana" pitchFamily="34" charset="0"/>
              </a:rPr>
              <a:t>TEŞEKKÜRLER</a:t>
            </a:r>
          </a:p>
        </p:txBody>
      </p:sp>
      <p:pic>
        <p:nvPicPr>
          <p:cNvPr id="2050" name="Picture 2" descr="http://www.uky.edu/studentaffairs/sites/www.uky.edu.studentaffairs/files/Facebook-icon%5B1%5D.png"/>
          <p:cNvPicPr>
            <a:picLocks noChangeAspect="1" noChangeArrowheads="1"/>
          </p:cNvPicPr>
          <p:nvPr/>
        </p:nvPicPr>
        <p:blipFill>
          <a:blip r:embed="rId2" cstate="print"/>
          <a:srcRect/>
          <a:stretch>
            <a:fillRect/>
          </a:stretch>
        </p:blipFill>
        <p:spPr bwMode="auto">
          <a:xfrm>
            <a:off x="8810645" y="5425451"/>
            <a:ext cx="504825" cy="504825"/>
          </a:xfrm>
          <a:prstGeom prst="rect">
            <a:avLst/>
          </a:prstGeom>
          <a:noFill/>
        </p:spPr>
      </p:pic>
      <p:pic>
        <p:nvPicPr>
          <p:cNvPr id="2049" name="il_fi" descr="http://www.buttonshut.com/Twitter-Buttons/Twitter-Buttons-5-74-.png"/>
          <p:cNvPicPr>
            <a:picLocks noChangeAspect="1" noChangeArrowheads="1"/>
          </p:cNvPicPr>
          <p:nvPr/>
        </p:nvPicPr>
        <p:blipFill>
          <a:blip r:embed="rId3" cstate="print"/>
          <a:srcRect/>
          <a:stretch>
            <a:fillRect/>
          </a:stretch>
        </p:blipFill>
        <p:spPr bwMode="auto">
          <a:xfrm>
            <a:off x="8810644" y="6139830"/>
            <a:ext cx="428628" cy="428628"/>
          </a:xfrm>
          <a:prstGeom prst="rect">
            <a:avLst/>
          </a:prstGeom>
          <a:noFill/>
        </p:spPr>
      </p:pic>
      <p:sp>
        <p:nvSpPr>
          <p:cNvPr id="2051" name="Rectangle 3"/>
          <p:cNvSpPr>
            <a:spLocks noChangeArrowheads="1"/>
          </p:cNvSpPr>
          <p:nvPr/>
        </p:nvSpPr>
        <p:spPr bwMode="auto">
          <a:xfrm>
            <a:off x="6524628" y="3372455"/>
            <a:ext cx="4071934"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a:lnSpc>
                <a:spcPct val="150000"/>
              </a:lnSpc>
            </a:pPr>
            <a:r>
              <a:rPr lang="tr-TR" sz="1400" b="1" u="sng" dirty="0">
                <a:latin typeface="+mn-lt"/>
                <a:ea typeface="Calibri" pitchFamily="34" charset="0"/>
                <a:cs typeface="Calibri" pitchFamily="34" charset="0"/>
              </a:rPr>
              <a:t>Web</a:t>
            </a:r>
            <a:r>
              <a:rPr lang="tr-TR" sz="1400" b="1" dirty="0">
                <a:latin typeface="+mn-lt"/>
                <a:ea typeface="Calibri" pitchFamily="34" charset="0"/>
                <a:cs typeface="Calibri" pitchFamily="34" charset="0"/>
              </a:rPr>
              <a:t>:</a:t>
            </a:r>
            <a:r>
              <a:rPr lang="tr-TR" sz="1400" dirty="0">
                <a:latin typeface="+mn-lt"/>
                <a:ea typeface="Calibri" pitchFamily="34" charset="0"/>
                <a:cs typeface="Calibri" pitchFamily="34" charset="0"/>
              </a:rPr>
              <a:t> </a:t>
            </a:r>
            <a:endParaRPr lang="tr-TR" sz="1400" dirty="0">
              <a:latin typeface="+mn-lt"/>
              <a:cs typeface="Arial" pitchFamily="34" charset="0"/>
            </a:endParaRPr>
          </a:p>
          <a:p>
            <a:pPr algn="r" eaLnBrk="0" hangingPunct="0">
              <a:lnSpc>
                <a:spcPct val="150000"/>
              </a:lnSpc>
            </a:pPr>
            <a:r>
              <a:rPr lang="tr-TR" sz="1400" dirty="0">
                <a:latin typeface="+mn-lt"/>
                <a:ea typeface="Calibri" pitchFamily="34" charset="0"/>
                <a:cs typeface="Calibri" pitchFamily="34" charset="0"/>
              </a:rPr>
              <a:t>http://fen.akdeniz.edu.tr/</a:t>
            </a:r>
            <a:endParaRPr lang="tr-TR" sz="1400" dirty="0">
              <a:latin typeface="+mn-lt"/>
              <a:cs typeface="Arial" pitchFamily="34" charset="0"/>
            </a:endParaRPr>
          </a:p>
          <a:p>
            <a:pPr algn="r" eaLnBrk="0" hangingPunct="0">
              <a:lnSpc>
                <a:spcPct val="150000"/>
              </a:lnSpc>
            </a:pPr>
            <a:r>
              <a:rPr lang="tr-TR" sz="1400" u="sng" dirty="0">
                <a:latin typeface="+mn-lt"/>
                <a:ea typeface="Calibri" pitchFamily="34" charset="0"/>
                <a:cs typeface="Calibri" pitchFamily="34" charset="0"/>
              </a:rPr>
              <a:t>e-posta</a:t>
            </a:r>
            <a:r>
              <a:rPr lang="tr-TR" sz="1400" dirty="0">
                <a:latin typeface="+mn-lt"/>
                <a:ea typeface="Calibri" pitchFamily="34" charset="0"/>
                <a:cs typeface="Calibri" pitchFamily="34" charset="0"/>
              </a:rPr>
              <a:t>: </a:t>
            </a:r>
            <a:endParaRPr lang="tr-TR" sz="1400" dirty="0">
              <a:latin typeface="+mn-lt"/>
              <a:cs typeface="Arial" pitchFamily="34" charset="0"/>
            </a:endParaRPr>
          </a:p>
          <a:p>
            <a:pPr algn="r" eaLnBrk="0" hangingPunct="0">
              <a:lnSpc>
                <a:spcPct val="150000"/>
              </a:lnSpc>
            </a:pPr>
            <a:r>
              <a:rPr lang="tr-TR" sz="1400" dirty="0">
                <a:latin typeface="+mn-lt"/>
                <a:ea typeface="Calibri" pitchFamily="34" charset="0"/>
                <a:cs typeface="Calibri" pitchFamily="34" charset="0"/>
                <a:hlinkClick r:id="rId4"/>
              </a:rPr>
              <a:t>fendekanlik@akdeniz.edu.tr</a:t>
            </a:r>
            <a:endParaRPr lang="tr-TR" sz="1400" dirty="0">
              <a:latin typeface="+mn-lt"/>
              <a:cs typeface="Arial" pitchFamily="34" charset="0"/>
            </a:endParaRPr>
          </a:p>
          <a:p>
            <a:pPr algn="r" eaLnBrk="0" hangingPunct="0">
              <a:lnSpc>
                <a:spcPct val="150000"/>
              </a:lnSpc>
            </a:pPr>
            <a:endParaRPr lang="tr-TR" sz="1400" u="sng" dirty="0">
              <a:latin typeface="+mn-lt"/>
              <a:ea typeface="Calibri" pitchFamily="34" charset="0"/>
              <a:cs typeface="Calibri" pitchFamily="34" charset="0"/>
            </a:endParaRPr>
          </a:p>
          <a:p>
            <a:pPr algn="r" eaLnBrk="0" hangingPunct="0">
              <a:lnSpc>
                <a:spcPct val="150000"/>
              </a:lnSpc>
            </a:pPr>
            <a:r>
              <a:rPr lang="tr-TR" sz="1400" b="1" u="sng" dirty="0">
                <a:latin typeface="+mn-lt"/>
                <a:ea typeface="Calibri" pitchFamily="34" charset="0"/>
                <a:cs typeface="Calibri" pitchFamily="34" charset="0"/>
              </a:rPr>
              <a:t>Sosyal Medya</a:t>
            </a:r>
            <a:r>
              <a:rPr lang="tr-TR" sz="1400" b="1" dirty="0">
                <a:latin typeface="+mn-lt"/>
                <a:ea typeface="Calibri" pitchFamily="34" charset="0"/>
                <a:cs typeface="Calibri" pitchFamily="34" charset="0"/>
              </a:rPr>
              <a:t>:</a:t>
            </a:r>
          </a:p>
          <a:p>
            <a:pPr algn="r" eaLnBrk="0" hangingPunct="0">
              <a:lnSpc>
                <a:spcPct val="150000"/>
              </a:lnSpc>
            </a:pPr>
            <a:endParaRPr lang="tr-TR" sz="1400" dirty="0">
              <a:latin typeface="+mn-lt"/>
              <a:ea typeface="Calibri" pitchFamily="34" charset="0"/>
              <a:cs typeface="Calibri" pitchFamily="34" charset="0"/>
            </a:endParaRPr>
          </a:p>
          <a:p>
            <a:pPr algn="r">
              <a:lnSpc>
                <a:spcPct val="150000"/>
              </a:lnSpc>
            </a:pPr>
            <a:endParaRPr lang="tr-TR" sz="1400" dirty="0">
              <a:latin typeface="+mn-lt"/>
            </a:endParaRPr>
          </a:p>
          <a:p>
            <a:pPr algn="r">
              <a:lnSpc>
                <a:spcPct val="150000"/>
              </a:lnSpc>
            </a:pPr>
            <a:r>
              <a:rPr lang="tr-TR" sz="1400" dirty="0">
                <a:latin typeface="+mn-lt"/>
              </a:rPr>
              <a:t>    </a:t>
            </a:r>
          </a:p>
          <a:p>
            <a:pPr algn="r">
              <a:lnSpc>
                <a:spcPct val="150000"/>
              </a:lnSpc>
            </a:pPr>
            <a:endParaRPr lang="tr-TR" sz="1400" dirty="0">
              <a:latin typeface="+mn-lt"/>
              <a:cs typeface="Arial" pitchFamily="34" charset="0"/>
            </a:endParaRPr>
          </a:p>
        </p:txBody>
      </p:sp>
      <p:sp>
        <p:nvSpPr>
          <p:cNvPr id="13"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9" name="Picture 2" descr="Fen-Fakultesi.png (709×70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79976" y="120206"/>
            <a:ext cx="1296144" cy="1211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838456" y="1168370"/>
            <a:ext cx="7686700" cy="388422"/>
          </a:xfrm>
        </p:spPr>
        <p:txBody>
          <a:bodyPr>
            <a:normAutofit fontScale="90000"/>
          </a:bodyPr>
          <a:lstStyle/>
          <a:p>
            <a:pPr algn="ctr" eaLnBrk="1" hangingPunct="1"/>
            <a:r>
              <a:rPr lang="tr-TR" sz="2400" b="1" dirty="0">
                <a:solidFill>
                  <a:srgbClr val="002060"/>
                </a:solidFill>
                <a:latin typeface="Verdana" pitchFamily="34" charset="0"/>
                <a:ea typeface="Verdana" pitchFamily="34" charset="0"/>
                <a:cs typeface="Verdana" pitchFamily="34" charset="0"/>
              </a:rPr>
              <a:t>2022 – 2023 EĞİTİM-ÖĞRETİM YILI</a:t>
            </a:r>
            <a:br>
              <a:rPr lang="tr-TR" sz="2400" b="1" dirty="0">
                <a:solidFill>
                  <a:srgbClr val="002060"/>
                </a:solidFill>
                <a:latin typeface="Verdana" pitchFamily="34" charset="0"/>
                <a:ea typeface="Verdana" pitchFamily="34" charset="0"/>
                <a:cs typeface="Verdana" pitchFamily="34" charset="0"/>
              </a:rPr>
            </a:br>
            <a:r>
              <a:rPr lang="tr-TR" sz="2400" b="1" dirty="0">
                <a:solidFill>
                  <a:srgbClr val="002060"/>
                </a:solidFill>
                <a:latin typeface="Verdana" pitchFamily="34" charset="0"/>
                <a:ea typeface="Verdana" pitchFamily="34" charset="0"/>
                <a:cs typeface="Verdana" pitchFamily="34" charset="0"/>
              </a:rPr>
              <a:t>AKADEMİK TAKVİMİ</a:t>
            </a:r>
          </a:p>
        </p:txBody>
      </p:sp>
      <p:cxnSp>
        <p:nvCxnSpPr>
          <p:cNvPr id="8" name="7 Düz Bağlayıcı"/>
          <p:cNvCxnSpPr/>
          <p:nvPr/>
        </p:nvCxnSpPr>
        <p:spPr>
          <a:xfrm>
            <a:off x="2504369" y="1019260"/>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000240"/>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9"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07968" y="-19678"/>
            <a:ext cx="1296144" cy="100040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o Yer Tutucusu 1"/>
          <p:cNvGraphicFramePr>
            <a:graphicFrameLocks noGrp="1"/>
          </p:cNvGraphicFramePr>
          <p:nvPr>
            <p:ph type="tbl" idx="1"/>
            <p:extLst>
              <p:ext uri="{D42A27DB-BD31-4B8C-83A1-F6EECF244321}">
                <p14:modId xmlns:p14="http://schemas.microsoft.com/office/powerpoint/2010/main" val="4268545285"/>
              </p:ext>
            </p:extLst>
          </p:nvPr>
        </p:nvGraphicFramePr>
        <p:xfrm>
          <a:off x="2812098" y="1772816"/>
          <a:ext cx="7748399" cy="4013772"/>
        </p:xfrm>
        <a:graphic>
          <a:graphicData uri="http://schemas.openxmlformats.org/drawingml/2006/table">
            <a:tbl>
              <a:tblPr firstRow="1" firstCol="1" bandRow="1">
                <a:tableStyleId>{5C22544A-7EE6-4342-B048-85BDC9FD1C3A}</a:tableStyleId>
              </a:tblPr>
              <a:tblGrid>
                <a:gridCol w="1339470">
                  <a:extLst>
                    <a:ext uri="{9D8B030D-6E8A-4147-A177-3AD203B41FA5}">
                      <a16:colId xmlns:a16="http://schemas.microsoft.com/office/drawing/2014/main" val="3740644303"/>
                    </a:ext>
                  </a:extLst>
                </a:gridCol>
                <a:gridCol w="4920379">
                  <a:extLst>
                    <a:ext uri="{9D8B030D-6E8A-4147-A177-3AD203B41FA5}">
                      <a16:colId xmlns:a16="http://schemas.microsoft.com/office/drawing/2014/main" val="2033511705"/>
                    </a:ext>
                  </a:extLst>
                </a:gridCol>
                <a:gridCol w="1488550">
                  <a:extLst>
                    <a:ext uri="{9D8B030D-6E8A-4147-A177-3AD203B41FA5}">
                      <a16:colId xmlns:a16="http://schemas.microsoft.com/office/drawing/2014/main" val="3191842248"/>
                    </a:ext>
                  </a:extLst>
                </a:gridCol>
              </a:tblGrid>
              <a:tr h="186191">
                <a:tc>
                  <a:txBody>
                    <a:bodyPr/>
                    <a:lstStyle/>
                    <a:p>
                      <a:pPr algn="just">
                        <a:lnSpc>
                          <a:spcPct val="107000"/>
                        </a:lnSpc>
                        <a:spcAft>
                          <a:spcPts val="0"/>
                        </a:spcAft>
                      </a:pPr>
                      <a:r>
                        <a:rPr lang="tr-TR" sz="1200" dirty="0">
                          <a:solidFill>
                            <a:schemeClr val="tx1"/>
                          </a:solidFill>
                          <a:effectLst/>
                        </a:rPr>
                        <a:t>Güz Yarıyılı</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 </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solidFill>
                            <a:schemeClr val="tx1"/>
                          </a:solidFill>
                          <a:effectLst/>
                        </a:rPr>
                        <a:t>Bahar Yarıyılı</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2117999720"/>
                  </a:ext>
                </a:extLst>
              </a:tr>
              <a:tr h="156845">
                <a:tc>
                  <a:txBody>
                    <a:bodyPr/>
                    <a:lstStyle/>
                    <a:p>
                      <a:pPr algn="just">
                        <a:lnSpc>
                          <a:spcPct val="107000"/>
                        </a:lnSpc>
                        <a:spcAft>
                          <a:spcPts val="0"/>
                        </a:spcAft>
                      </a:pPr>
                      <a:r>
                        <a:rPr lang="tr-TR" sz="1200" dirty="0">
                          <a:solidFill>
                            <a:schemeClr val="tx1"/>
                          </a:solidFill>
                          <a:effectLst/>
                        </a:rPr>
                        <a:t>05 Ağustos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Ders Görevlendirmelerinin Rektörlüğe Bildirilmesinin Son Günü</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30 Aralık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2321992118"/>
                  </a:ext>
                </a:extLst>
              </a:tr>
              <a:tr h="156845">
                <a:tc>
                  <a:txBody>
                    <a:bodyPr/>
                    <a:lstStyle/>
                    <a:p>
                      <a:pPr algn="just">
                        <a:lnSpc>
                          <a:spcPct val="107000"/>
                        </a:lnSpc>
                        <a:spcAft>
                          <a:spcPts val="0"/>
                        </a:spcAft>
                      </a:pPr>
                      <a:r>
                        <a:rPr lang="tr-TR" sz="1200" dirty="0">
                          <a:solidFill>
                            <a:schemeClr val="tx1"/>
                          </a:solidFill>
                          <a:effectLst/>
                        </a:rPr>
                        <a:t>12 Ağustos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Özel Öğrenci Başvurusu İçin Son Gün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13 Ocak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394987025"/>
                  </a:ext>
                </a:extLst>
              </a:tr>
              <a:tr h="156845">
                <a:tc>
                  <a:txBody>
                    <a:bodyPr/>
                    <a:lstStyle/>
                    <a:p>
                      <a:pPr algn="just">
                        <a:lnSpc>
                          <a:spcPct val="107000"/>
                        </a:lnSpc>
                        <a:spcAft>
                          <a:spcPts val="0"/>
                        </a:spcAft>
                      </a:pPr>
                      <a:r>
                        <a:rPr lang="tr-TR" sz="1200" dirty="0">
                          <a:solidFill>
                            <a:schemeClr val="tx1"/>
                          </a:solidFill>
                          <a:effectLst/>
                        </a:rPr>
                        <a:t>12-16 Eylül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Katkı Payı/Öğrenim Ücretleri Yatırma ve Kayıt Yenileme Süresi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06-10 Şubat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1691559752"/>
                  </a:ext>
                </a:extLst>
              </a:tr>
              <a:tr h="156845">
                <a:tc>
                  <a:txBody>
                    <a:bodyPr/>
                    <a:lstStyle/>
                    <a:p>
                      <a:pPr algn="just">
                        <a:lnSpc>
                          <a:spcPct val="107000"/>
                        </a:lnSpc>
                        <a:spcAft>
                          <a:spcPts val="0"/>
                        </a:spcAft>
                      </a:pPr>
                      <a:r>
                        <a:rPr lang="tr-TR" sz="1200" dirty="0">
                          <a:solidFill>
                            <a:schemeClr val="tx1"/>
                          </a:solidFill>
                          <a:effectLst/>
                        </a:rPr>
                        <a:t>16 Eylül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Öğrenime Ara İzni Başvurusu İçin Son Gün</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10 Şubat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3396736694"/>
                  </a:ext>
                </a:extLst>
              </a:tr>
              <a:tr h="156845">
                <a:tc>
                  <a:txBody>
                    <a:bodyPr/>
                    <a:lstStyle/>
                    <a:p>
                      <a:pPr algn="just">
                        <a:lnSpc>
                          <a:spcPct val="107000"/>
                        </a:lnSpc>
                        <a:spcAft>
                          <a:spcPts val="0"/>
                        </a:spcAft>
                      </a:pPr>
                      <a:r>
                        <a:rPr lang="tr-TR" sz="1200" dirty="0">
                          <a:solidFill>
                            <a:schemeClr val="tx1"/>
                          </a:solidFill>
                          <a:effectLst/>
                        </a:rPr>
                        <a:t>19 Eylül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Derslerin Başlaması</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13 Şubat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1765762606"/>
                  </a:ext>
                </a:extLst>
              </a:tr>
              <a:tr h="156845">
                <a:tc>
                  <a:txBody>
                    <a:bodyPr/>
                    <a:lstStyle/>
                    <a:p>
                      <a:pPr algn="just">
                        <a:lnSpc>
                          <a:spcPct val="107000"/>
                        </a:lnSpc>
                        <a:spcAft>
                          <a:spcPts val="0"/>
                        </a:spcAft>
                      </a:pPr>
                      <a:r>
                        <a:rPr lang="tr-TR" sz="1200" dirty="0">
                          <a:solidFill>
                            <a:schemeClr val="tx1"/>
                          </a:solidFill>
                          <a:effectLst/>
                        </a:rPr>
                        <a:t>19-23 Eylül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Ders Bırakma ve Ders Ekleme Süresi (Ekle-Çıkar)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13-17 Şubat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2148918589"/>
                  </a:ext>
                </a:extLst>
              </a:tr>
              <a:tr h="137160">
                <a:tc>
                  <a:txBody>
                    <a:bodyPr/>
                    <a:lstStyle/>
                    <a:p>
                      <a:pPr algn="just">
                        <a:lnSpc>
                          <a:spcPct val="107000"/>
                        </a:lnSpc>
                        <a:spcAft>
                          <a:spcPts val="0"/>
                        </a:spcAft>
                      </a:pPr>
                      <a:r>
                        <a:rPr lang="tr-TR" sz="1200" dirty="0">
                          <a:solidFill>
                            <a:schemeClr val="tx1"/>
                          </a:solidFill>
                          <a:effectLst/>
                        </a:rPr>
                        <a:t>26 Eylül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Şubelere Ayrılan Derslerin Rektörlüğe Bildirilmesinin Son Günü</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20 Şubat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1001771383"/>
                  </a:ext>
                </a:extLst>
              </a:tr>
              <a:tr h="156845">
                <a:tc>
                  <a:txBody>
                    <a:bodyPr/>
                    <a:lstStyle/>
                    <a:p>
                      <a:pPr algn="just">
                        <a:lnSpc>
                          <a:spcPct val="107000"/>
                        </a:lnSpc>
                        <a:spcAft>
                          <a:spcPts val="0"/>
                        </a:spcAft>
                      </a:pPr>
                      <a:r>
                        <a:rPr lang="tr-TR" sz="1200" dirty="0">
                          <a:solidFill>
                            <a:schemeClr val="tx1"/>
                          </a:solidFill>
                          <a:effectLst/>
                        </a:rPr>
                        <a:t>07 Ekim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Dersten Çekilmenin Son Günü</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03 Mart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2013581307"/>
                  </a:ext>
                </a:extLst>
              </a:tr>
              <a:tr h="156845">
                <a:tc>
                  <a:txBody>
                    <a:bodyPr/>
                    <a:lstStyle/>
                    <a:p>
                      <a:pPr algn="just">
                        <a:lnSpc>
                          <a:spcPct val="107000"/>
                        </a:lnSpc>
                        <a:spcAft>
                          <a:spcPts val="0"/>
                        </a:spcAft>
                      </a:pPr>
                      <a:r>
                        <a:rPr lang="tr-TR" sz="1200" dirty="0">
                          <a:solidFill>
                            <a:schemeClr val="tx1"/>
                          </a:solidFill>
                          <a:effectLst/>
                        </a:rPr>
                        <a:t>30 Aralık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Ara Sınav Sonuçlarının ve Diğer Yıl/Yarıyıl İçi Ölçme Araçları Sonuçlarının Otomasyon Sistemine Girilmesinin Son Tarihi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26 Mayıs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2011170604"/>
                  </a:ext>
                </a:extLst>
              </a:tr>
              <a:tr h="156845">
                <a:tc>
                  <a:txBody>
                    <a:bodyPr/>
                    <a:lstStyle/>
                    <a:p>
                      <a:pPr algn="just">
                        <a:lnSpc>
                          <a:spcPct val="107000"/>
                        </a:lnSpc>
                        <a:spcAft>
                          <a:spcPts val="0"/>
                        </a:spcAft>
                      </a:pPr>
                      <a:r>
                        <a:rPr lang="tr-TR" sz="1200" dirty="0">
                          <a:solidFill>
                            <a:schemeClr val="tx1"/>
                          </a:solidFill>
                          <a:effectLst/>
                        </a:rPr>
                        <a:t>30 Aralık 2022</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Derslerin Sona Ermesi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26 Mayıs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3852450940"/>
                  </a:ext>
                </a:extLst>
              </a:tr>
              <a:tr h="156845">
                <a:tc>
                  <a:txBody>
                    <a:bodyPr/>
                    <a:lstStyle/>
                    <a:p>
                      <a:pPr algn="just">
                        <a:lnSpc>
                          <a:spcPct val="107000"/>
                        </a:lnSpc>
                        <a:spcAft>
                          <a:spcPts val="0"/>
                        </a:spcAft>
                      </a:pPr>
                      <a:r>
                        <a:rPr lang="tr-TR" sz="1200" dirty="0">
                          <a:solidFill>
                            <a:schemeClr val="tx1"/>
                          </a:solidFill>
                          <a:effectLst/>
                        </a:rPr>
                        <a:t>02-13 Ocak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Yarıyıl Sonu Sınavları</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29 Mayıs-09 Haziran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503968381"/>
                  </a:ext>
                </a:extLst>
              </a:tr>
              <a:tr h="156845">
                <a:tc>
                  <a:txBody>
                    <a:bodyPr/>
                    <a:lstStyle/>
                    <a:p>
                      <a:pPr algn="just">
                        <a:lnSpc>
                          <a:spcPct val="107000"/>
                        </a:lnSpc>
                        <a:spcAft>
                          <a:spcPts val="0"/>
                        </a:spcAft>
                      </a:pPr>
                      <a:r>
                        <a:rPr lang="tr-TR" sz="1200" dirty="0">
                          <a:solidFill>
                            <a:schemeClr val="tx1"/>
                          </a:solidFill>
                          <a:effectLst/>
                        </a:rPr>
                        <a:t>17 Ocak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Yarıyıl Sonu Sınav Sonuçlarının Otomasyon Sistemine Girilmesinin Son Günü</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13 Haziran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1934030267"/>
                  </a:ext>
                </a:extLst>
              </a:tr>
              <a:tr h="156845">
                <a:tc>
                  <a:txBody>
                    <a:bodyPr/>
                    <a:lstStyle/>
                    <a:p>
                      <a:pPr algn="just">
                        <a:lnSpc>
                          <a:spcPct val="107000"/>
                        </a:lnSpc>
                        <a:spcAft>
                          <a:spcPts val="0"/>
                        </a:spcAft>
                      </a:pPr>
                      <a:r>
                        <a:rPr lang="tr-TR" sz="1200" dirty="0">
                          <a:solidFill>
                            <a:schemeClr val="tx1"/>
                          </a:solidFill>
                          <a:effectLst/>
                        </a:rPr>
                        <a:t>14-21 Ocak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Yıl/Yarıyıl Sonu İkinci Sınavı(Bütünleme) Son Başvuru Tarihi</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10-17 Haziran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1096317173"/>
                  </a:ext>
                </a:extLst>
              </a:tr>
              <a:tr h="156845">
                <a:tc>
                  <a:txBody>
                    <a:bodyPr/>
                    <a:lstStyle/>
                    <a:p>
                      <a:pPr algn="just">
                        <a:lnSpc>
                          <a:spcPct val="107000"/>
                        </a:lnSpc>
                        <a:spcAft>
                          <a:spcPts val="0"/>
                        </a:spcAft>
                      </a:pPr>
                      <a:r>
                        <a:rPr lang="tr-TR" sz="1200" dirty="0">
                          <a:solidFill>
                            <a:schemeClr val="tx1"/>
                          </a:solidFill>
                          <a:effectLst/>
                        </a:rPr>
                        <a:t>23-29 Ocak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Yıl/Yarıyıl Sonu İkinci Sınavı(Bütünleme)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19-25 Haziran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2131915993"/>
                  </a:ext>
                </a:extLst>
              </a:tr>
              <a:tr h="156845">
                <a:tc>
                  <a:txBody>
                    <a:bodyPr/>
                    <a:lstStyle/>
                    <a:p>
                      <a:pPr algn="just">
                        <a:lnSpc>
                          <a:spcPct val="107000"/>
                        </a:lnSpc>
                        <a:spcAft>
                          <a:spcPts val="0"/>
                        </a:spcAft>
                      </a:pPr>
                      <a:r>
                        <a:rPr lang="tr-TR" sz="1200" dirty="0">
                          <a:solidFill>
                            <a:schemeClr val="tx1"/>
                          </a:solidFill>
                          <a:effectLst/>
                        </a:rPr>
                        <a:t>30 Ocak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tc>
                  <a:txBody>
                    <a:bodyPr/>
                    <a:lstStyle/>
                    <a:p>
                      <a:pPr algn="just">
                        <a:lnSpc>
                          <a:spcPct val="107000"/>
                        </a:lnSpc>
                        <a:spcAft>
                          <a:spcPts val="0"/>
                        </a:spcAft>
                      </a:pPr>
                      <a:r>
                        <a:rPr lang="tr-TR" sz="1200" dirty="0">
                          <a:effectLst/>
                        </a:rPr>
                        <a:t>Yıl/Yarıyıl Sonu İkinci Sınavı(Bütünleme) Sonuçlarının Otomasyon Sistemine Girilmesinin Son Günü</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bg2">
                        <a:lumMod val="20000"/>
                        <a:lumOff val="80000"/>
                      </a:schemeClr>
                    </a:solidFill>
                  </a:tcPr>
                </a:tc>
                <a:tc>
                  <a:txBody>
                    <a:bodyPr/>
                    <a:lstStyle/>
                    <a:p>
                      <a:pPr algn="just">
                        <a:lnSpc>
                          <a:spcPct val="107000"/>
                        </a:lnSpc>
                        <a:spcAft>
                          <a:spcPts val="0"/>
                        </a:spcAft>
                      </a:pPr>
                      <a:r>
                        <a:rPr lang="tr-TR" sz="1200" dirty="0">
                          <a:solidFill>
                            <a:schemeClr val="tx1"/>
                          </a:solidFill>
                          <a:effectLst/>
                        </a:rPr>
                        <a:t>27 Haziran 2023</a:t>
                      </a:r>
                      <a:endParaRPr lang="tr-T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solidFill>
                      <a:schemeClr val="accent6">
                        <a:lumMod val="40000"/>
                        <a:lumOff val="60000"/>
                      </a:schemeClr>
                    </a:solidFill>
                  </a:tcPr>
                </a:tc>
                <a:extLst>
                  <a:ext uri="{0D108BD9-81ED-4DB2-BD59-A6C34878D82A}">
                    <a16:rowId xmlns:a16="http://schemas.microsoft.com/office/drawing/2014/main" val="3336552588"/>
                  </a:ext>
                </a:extLst>
              </a:tr>
            </a:tbl>
          </a:graphicData>
        </a:graphic>
      </p:graphicFrame>
    </p:spTree>
    <p:extLst>
      <p:ext uri="{BB962C8B-B14F-4D97-AF65-F5344CB8AC3E}">
        <p14:creationId xmlns:p14="http://schemas.microsoft.com/office/powerpoint/2010/main" val="2007973437"/>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35584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2022– 2023 EĞİTİM-ÖĞRETİM YILI</a:t>
            </a:r>
            <a:br>
              <a:rPr lang="tr-TR" sz="2400" b="1" dirty="0">
                <a:solidFill>
                  <a:srgbClr val="002060"/>
                </a:solidFill>
                <a:latin typeface="Verdana" pitchFamily="34" charset="0"/>
                <a:ea typeface="Verdana" pitchFamily="34" charset="0"/>
                <a:cs typeface="Verdana" pitchFamily="34" charset="0"/>
              </a:rPr>
            </a:br>
            <a:r>
              <a:rPr lang="tr-TR" sz="2400" b="1" dirty="0">
                <a:solidFill>
                  <a:srgbClr val="002060"/>
                </a:solidFill>
                <a:latin typeface="Verdana" pitchFamily="34" charset="0"/>
                <a:ea typeface="Verdana" pitchFamily="34" charset="0"/>
                <a:cs typeface="Verdana" pitchFamily="34" charset="0"/>
              </a:rPr>
              <a:t>TOPLAM ÖĞRENCİ SAYILARI</a:t>
            </a:r>
          </a:p>
        </p:txBody>
      </p:sp>
      <p:graphicFrame>
        <p:nvGraphicFramePr>
          <p:cNvPr id="26" name="Group 372"/>
          <p:cNvGraphicFramePr>
            <a:graphicFrameLocks noGrp="1"/>
          </p:cNvGraphicFramePr>
          <p:nvPr>
            <p:extLst>
              <p:ext uri="{D42A27DB-BD31-4B8C-83A1-F6EECF244321}">
                <p14:modId xmlns:p14="http://schemas.microsoft.com/office/powerpoint/2010/main" val="3852320265"/>
              </p:ext>
            </p:extLst>
          </p:nvPr>
        </p:nvGraphicFramePr>
        <p:xfrm>
          <a:off x="3863752" y="3251989"/>
          <a:ext cx="5089198" cy="2133600"/>
        </p:xfrm>
        <a:graphic>
          <a:graphicData uri="http://schemas.openxmlformats.org/drawingml/2006/table">
            <a:tbl>
              <a:tblPr>
                <a:tableStyleId>{5DA37D80-6434-44D0-A028-1B22A696006F}</a:tableStyleId>
              </a:tblPr>
              <a:tblGrid>
                <a:gridCol w="3263278">
                  <a:extLst>
                    <a:ext uri="{9D8B030D-6E8A-4147-A177-3AD203B41FA5}">
                      <a16:colId xmlns:a16="http://schemas.microsoft.com/office/drawing/2014/main" val="20000"/>
                    </a:ext>
                  </a:extLst>
                </a:gridCol>
                <a:gridCol w="1825920">
                  <a:extLst>
                    <a:ext uri="{9D8B030D-6E8A-4147-A177-3AD203B41FA5}">
                      <a16:colId xmlns:a16="http://schemas.microsoft.com/office/drawing/2014/main" val="20001"/>
                    </a:ext>
                  </a:extLst>
                </a:gridCol>
              </a:tblGrid>
              <a:tr h="2584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u="none" strike="noStrike" cap="none" normalizeH="0" baseline="0" dirty="0" smtClean="0">
                          <a:ln>
                            <a:noFill/>
                          </a:ln>
                          <a:effectLst/>
                          <a:latin typeface="Verdana" pitchFamily="34" charset="0"/>
                          <a:ea typeface="Verdana" pitchFamily="34" charset="0"/>
                          <a:cs typeface="Verdana" pitchFamily="34" charset="0"/>
                        </a:rPr>
                        <a:t>Bölüm</a:t>
                      </a:r>
                      <a:endParaRPr kumimoji="0" lang="tr-TR" sz="1400" b="1" i="0" u="none" strike="noStrike" cap="none" normalizeH="0" baseline="0" dirty="0" smtClean="0">
                        <a:ln>
                          <a:noFill/>
                        </a:ln>
                        <a:solidFill>
                          <a:srgbClr val="FF0066"/>
                        </a:solidFill>
                        <a:effectLst/>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u="none" strike="noStrike" cap="none" normalizeH="0" baseline="0" dirty="0" smtClean="0">
                          <a:ln>
                            <a:noFill/>
                          </a:ln>
                          <a:effectLst/>
                          <a:latin typeface="Verdana" pitchFamily="34" charset="0"/>
                          <a:ea typeface="Verdana" pitchFamily="34" charset="0"/>
                          <a:cs typeface="Verdana" pitchFamily="34" charset="0"/>
                        </a:rPr>
                        <a:t>Öğrenci Sayısı</a:t>
                      </a:r>
                      <a:endParaRPr kumimoji="0" lang="tr-TR" sz="1400" b="1" i="0" u="none" strike="noStrike" cap="none" normalizeH="0" baseline="0" dirty="0" smtClean="0">
                        <a:ln>
                          <a:noFill/>
                        </a:ln>
                        <a:solidFill>
                          <a:srgbClr val="FF0066"/>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5843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u="none" strike="noStrike" cap="none" normalizeH="0" baseline="0" dirty="0" smtClean="0">
                          <a:ln>
                            <a:noFill/>
                          </a:ln>
                          <a:solidFill>
                            <a:schemeClr val="tx1"/>
                          </a:solidFill>
                          <a:effectLst/>
                          <a:latin typeface="Verdana" pitchFamily="34" charset="0"/>
                          <a:ea typeface="Verdana" pitchFamily="34" charset="0"/>
                          <a:cs typeface="Verdana" pitchFamily="34" charset="0"/>
                        </a:rPr>
                        <a:t>Biyoloji </a:t>
                      </a:r>
                      <a:endParaRPr kumimoji="0" lang="tr-TR"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380</a:t>
                      </a:r>
                      <a:endParaRPr kumimoji="0" lang="tr-TR"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843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u="none" strike="noStrike" cap="none" normalizeH="0" baseline="0" dirty="0" smtClean="0">
                          <a:ln>
                            <a:noFill/>
                          </a:ln>
                          <a:solidFill>
                            <a:schemeClr val="tx1"/>
                          </a:solidFill>
                          <a:effectLst/>
                          <a:latin typeface="Verdana" pitchFamily="34" charset="0"/>
                          <a:ea typeface="Verdana" pitchFamily="34" charset="0"/>
                          <a:cs typeface="Verdana" pitchFamily="34" charset="0"/>
                        </a:rPr>
                        <a:t>Kimya</a:t>
                      </a:r>
                      <a:endParaRPr kumimoji="0" lang="tr-TR"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174</a:t>
                      </a:r>
                      <a:endParaRPr kumimoji="0" lang="tr-TR"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843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u="none" strike="noStrike" cap="none" normalizeH="0" baseline="0" dirty="0" smtClean="0">
                          <a:ln>
                            <a:noFill/>
                          </a:ln>
                          <a:solidFill>
                            <a:schemeClr val="tx1"/>
                          </a:solidFill>
                          <a:effectLst/>
                          <a:latin typeface="Verdana" pitchFamily="34" charset="0"/>
                          <a:ea typeface="Verdana" pitchFamily="34" charset="0"/>
                          <a:cs typeface="Verdana" pitchFamily="34" charset="0"/>
                        </a:rPr>
                        <a:t>Matematik</a:t>
                      </a:r>
                      <a:endParaRPr kumimoji="0" lang="tr-TR"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420</a:t>
                      </a:r>
                      <a:endParaRPr kumimoji="0" lang="tr-TR"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843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u="none" strike="noStrike" cap="none" normalizeH="0" baseline="0" dirty="0" smtClean="0">
                          <a:ln>
                            <a:noFill/>
                          </a:ln>
                          <a:solidFill>
                            <a:schemeClr val="tx1"/>
                          </a:solidFill>
                          <a:effectLst/>
                          <a:latin typeface="Verdana" pitchFamily="34" charset="0"/>
                          <a:ea typeface="Verdana" pitchFamily="34" charset="0"/>
                          <a:cs typeface="Verdana" pitchFamily="34" charset="0"/>
                        </a:rPr>
                        <a:t>Fizik</a:t>
                      </a:r>
                      <a:endParaRPr kumimoji="0" lang="tr-TR"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140</a:t>
                      </a:r>
                      <a:endParaRPr kumimoji="0" lang="tr-TR"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8436">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u="none" strike="noStrike" cap="none" normalizeH="0" baseline="0" dirty="0" smtClean="0">
                          <a:ln>
                            <a:noFill/>
                          </a:ln>
                          <a:solidFill>
                            <a:schemeClr val="tx1"/>
                          </a:solidFill>
                          <a:effectLst/>
                          <a:latin typeface="Verdana" pitchFamily="34" charset="0"/>
                          <a:ea typeface="Verdana" pitchFamily="34" charset="0"/>
                          <a:cs typeface="Verdana" pitchFamily="34" charset="0"/>
                        </a:rPr>
                        <a:t>Uzay Bilimleri ve Teknolojileri</a:t>
                      </a:r>
                      <a:endParaRPr kumimoji="0" lang="tr-TR"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rPr>
                        <a:t>245</a:t>
                      </a:r>
                      <a:endParaRPr kumimoji="0" lang="tr-TR"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84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u="none" strike="noStrike" cap="none" normalizeH="0" baseline="0" dirty="0" smtClean="0">
                          <a:ln>
                            <a:noFill/>
                          </a:ln>
                          <a:solidFill>
                            <a:schemeClr val="tx1"/>
                          </a:solidFill>
                          <a:effectLst/>
                          <a:latin typeface="Verdana" pitchFamily="34" charset="0"/>
                          <a:ea typeface="Verdana" pitchFamily="34" charset="0"/>
                          <a:cs typeface="Verdana" pitchFamily="34" charset="0"/>
                        </a:rPr>
                        <a:t>TOPLAM</a:t>
                      </a:r>
                      <a:endParaRPr kumimoji="0" lang="tr-TR"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1359</a:t>
                      </a:r>
                      <a:endParaRPr kumimoji="0" lang="tr-TR"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35584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  2022 – 2023 EĞİTİM-ÖĞRETİM YILI PERSONEL SAYILARI</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2319613103"/>
              </p:ext>
            </p:extLst>
          </p:nvPr>
        </p:nvGraphicFramePr>
        <p:xfrm>
          <a:off x="3431705" y="2693099"/>
          <a:ext cx="6882463" cy="3325221"/>
        </p:xfrm>
        <a:graphic>
          <a:graphicData uri="http://schemas.openxmlformats.org/drawingml/2006/table">
            <a:tbl>
              <a:tblPr>
                <a:tableStyleId>{5C22544A-7EE6-4342-B048-85BDC9FD1C3A}</a:tableStyleId>
              </a:tblPr>
              <a:tblGrid>
                <a:gridCol w="3426079">
                  <a:extLst>
                    <a:ext uri="{9D8B030D-6E8A-4147-A177-3AD203B41FA5}">
                      <a16:colId xmlns:a16="http://schemas.microsoft.com/office/drawing/2014/main" val="879872012"/>
                    </a:ext>
                  </a:extLst>
                </a:gridCol>
                <a:gridCol w="1110425">
                  <a:extLst>
                    <a:ext uri="{9D8B030D-6E8A-4147-A177-3AD203B41FA5}">
                      <a16:colId xmlns:a16="http://schemas.microsoft.com/office/drawing/2014/main" val="2420601570"/>
                    </a:ext>
                  </a:extLst>
                </a:gridCol>
                <a:gridCol w="1372608">
                  <a:extLst>
                    <a:ext uri="{9D8B030D-6E8A-4147-A177-3AD203B41FA5}">
                      <a16:colId xmlns:a16="http://schemas.microsoft.com/office/drawing/2014/main" val="1247601036"/>
                    </a:ext>
                  </a:extLst>
                </a:gridCol>
                <a:gridCol w="973351">
                  <a:extLst>
                    <a:ext uri="{9D8B030D-6E8A-4147-A177-3AD203B41FA5}">
                      <a16:colId xmlns:a16="http://schemas.microsoft.com/office/drawing/2014/main" val="960766508"/>
                    </a:ext>
                  </a:extLst>
                </a:gridCol>
              </a:tblGrid>
              <a:tr h="819765">
                <a:tc>
                  <a:txBody>
                    <a:bodyPr/>
                    <a:lstStyle/>
                    <a:p>
                      <a:pPr algn="ctr">
                        <a:lnSpc>
                          <a:spcPct val="107000"/>
                        </a:lnSpc>
                        <a:spcAft>
                          <a:spcPts val="800"/>
                        </a:spcAft>
                      </a:pPr>
                      <a:endParaRPr lang="tr-TR" sz="1200" b="1" dirty="0" smtClean="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tr-TR" sz="1200" b="1" dirty="0" smtClean="0">
                          <a:effectLst/>
                          <a:latin typeface="Times New Roman" panose="02020603050405020304" pitchFamily="18" charset="0"/>
                          <a:cs typeface="Times New Roman" panose="02020603050405020304" pitchFamily="18" charset="0"/>
                        </a:rPr>
                        <a:t>Bölüm</a:t>
                      </a:r>
                      <a:endParaRPr lang="tr-TR" sz="11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solidFill>
                      <a:schemeClr val="bg2">
                        <a:lumMod val="60000"/>
                        <a:lumOff val="40000"/>
                      </a:schemeClr>
                    </a:solidFill>
                  </a:tcPr>
                </a:tc>
                <a:tc>
                  <a:txBody>
                    <a:bodyPr/>
                    <a:lstStyle/>
                    <a:p>
                      <a:pPr algn="ctr">
                        <a:lnSpc>
                          <a:spcPct val="107000"/>
                        </a:lnSpc>
                        <a:spcAft>
                          <a:spcPts val="800"/>
                        </a:spcAft>
                      </a:pPr>
                      <a:r>
                        <a:rPr lang="tr-TR" sz="1200" b="1" dirty="0">
                          <a:effectLst/>
                          <a:latin typeface="Times New Roman" panose="02020603050405020304" pitchFamily="18" charset="0"/>
                          <a:cs typeface="Times New Roman" panose="02020603050405020304" pitchFamily="18" charset="0"/>
                        </a:rPr>
                        <a:t>Öğretim Üyesi Sayısı</a:t>
                      </a:r>
                      <a:endParaRPr lang="tr-TR" sz="11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endParaRPr lang="tr-TR" sz="1200" b="1" dirty="0" smtClean="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tr-TR" sz="1200" b="1" dirty="0" smtClean="0">
                          <a:effectLst/>
                          <a:latin typeface="Times New Roman" panose="02020603050405020304" pitchFamily="18" charset="0"/>
                          <a:cs typeface="Times New Roman" panose="02020603050405020304" pitchFamily="18" charset="0"/>
                        </a:rPr>
                        <a:t>Öğretim/Araştırma </a:t>
                      </a:r>
                      <a:r>
                        <a:rPr lang="tr-TR" sz="1200" b="1" dirty="0">
                          <a:effectLst/>
                          <a:latin typeface="Times New Roman" panose="02020603050405020304" pitchFamily="18" charset="0"/>
                          <a:cs typeface="Times New Roman" panose="02020603050405020304" pitchFamily="18" charset="0"/>
                        </a:rPr>
                        <a:t>Görevlisi Sayısı</a:t>
                      </a:r>
                      <a:endParaRPr lang="tr-TR" sz="11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ct val="107000"/>
                        </a:lnSpc>
                        <a:spcAft>
                          <a:spcPts val="800"/>
                        </a:spcAft>
                      </a:pPr>
                      <a:endParaRPr lang="tr-TR" sz="1200" b="1" dirty="0" smtClean="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tr-TR" sz="1200" b="1" dirty="0" smtClean="0">
                          <a:effectLst/>
                          <a:latin typeface="Times New Roman" panose="02020603050405020304" pitchFamily="18" charset="0"/>
                          <a:cs typeface="Times New Roman" panose="02020603050405020304" pitchFamily="18" charset="0"/>
                        </a:rPr>
                        <a:t>İdari </a:t>
                      </a:r>
                      <a:r>
                        <a:rPr lang="tr-TR" sz="1200" b="1" dirty="0">
                          <a:effectLst/>
                          <a:latin typeface="Times New Roman" panose="02020603050405020304" pitchFamily="18" charset="0"/>
                          <a:cs typeface="Times New Roman" panose="02020603050405020304" pitchFamily="18" charset="0"/>
                        </a:rPr>
                        <a:t>Personel Sayısı</a:t>
                      </a:r>
                      <a:endParaRPr lang="tr-TR" sz="11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pPr algn="just">
                        <a:lnSpc>
                          <a:spcPct val="107000"/>
                        </a:lnSpc>
                        <a:spcAft>
                          <a:spcPts val="800"/>
                        </a:spcAft>
                      </a:pPr>
                      <a:r>
                        <a:rPr lang="tr-TR" sz="2000" dirty="0">
                          <a:effectLst/>
                          <a:latin typeface="Times New Roman" panose="02020603050405020304" pitchFamily="18" charset="0"/>
                          <a:cs typeface="Times New Roman" panose="02020603050405020304" pitchFamily="18" charset="0"/>
                        </a:rPr>
                        <a:t>Biyoloji </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18</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2</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bg2">
                        <a:lumMod val="60000"/>
                        <a:lumOff val="40000"/>
                      </a:schemeClr>
                    </a:solidFill>
                  </a:tcPr>
                </a:tc>
                <a:tc rowSpan="5">
                  <a:txBody>
                    <a:bodyPr/>
                    <a:lstStyle/>
                    <a:p>
                      <a:pPr algn="ctr">
                        <a:lnSpc>
                          <a:spcPct val="107000"/>
                        </a:lnSpc>
                        <a:spcAft>
                          <a:spcPts val="800"/>
                        </a:spcAft>
                      </a:pPr>
                      <a:r>
                        <a:rPr lang="tr-TR" sz="2000">
                          <a:effectLst/>
                          <a:latin typeface="Times New Roman" panose="02020603050405020304" pitchFamily="18" charset="0"/>
                          <a:cs typeface="Times New Roman" panose="02020603050405020304" pitchFamily="18" charset="0"/>
                        </a:rPr>
                        <a:t>20</a:t>
                      </a:r>
                      <a:endParaRPr lang="tr-T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pPr algn="just">
                        <a:lnSpc>
                          <a:spcPct val="107000"/>
                        </a:lnSpc>
                        <a:spcAft>
                          <a:spcPts val="800"/>
                        </a:spcAft>
                      </a:pPr>
                      <a:r>
                        <a:rPr lang="tr-TR" sz="2000" dirty="0">
                          <a:effectLst/>
                          <a:latin typeface="Times New Roman" panose="02020603050405020304" pitchFamily="18" charset="0"/>
                          <a:cs typeface="Times New Roman" panose="02020603050405020304" pitchFamily="18" charset="0"/>
                        </a:rPr>
                        <a:t>Kimya</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12</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1</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pPr algn="just">
                        <a:lnSpc>
                          <a:spcPct val="107000"/>
                        </a:lnSpc>
                        <a:spcAft>
                          <a:spcPts val="800"/>
                        </a:spcAft>
                      </a:pPr>
                      <a:r>
                        <a:rPr lang="tr-TR" sz="2000">
                          <a:effectLst/>
                          <a:latin typeface="Times New Roman" panose="02020603050405020304" pitchFamily="18" charset="0"/>
                          <a:cs typeface="Times New Roman" panose="02020603050405020304" pitchFamily="18" charset="0"/>
                        </a:rPr>
                        <a:t>Matematik</a:t>
                      </a:r>
                      <a:endParaRPr lang="tr-TR" sz="200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21</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4</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pPr algn="just">
                        <a:lnSpc>
                          <a:spcPct val="107000"/>
                        </a:lnSpc>
                        <a:spcAft>
                          <a:spcPts val="800"/>
                        </a:spcAft>
                      </a:pPr>
                      <a:r>
                        <a:rPr lang="tr-TR" sz="2000">
                          <a:effectLst/>
                          <a:latin typeface="Times New Roman" panose="02020603050405020304" pitchFamily="18" charset="0"/>
                          <a:cs typeface="Times New Roman" panose="02020603050405020304" pitchFamily="18" charset="0"/>
                        </a:rPr>
                        <a:t>Fizik</a:t>
                      </a:r>
                      <a:endParaRPr lang="tr-TR" sz="200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13</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2</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pPr algn="just">
                        <a:lnSpc>
                          <a:spcPct val="107000"/>
                        </a:lnSpc>
                        <a:spcAft>
                          <a:spcPts val="800"/>
                        </a:spcAft>
                      </a:pPr>
                      <a:r>
                        <a:rPr lang="tr-TR" sz="2000" dirty="0">
                          <a:effectLst/>
                          <a:latin typeface="Times New Roman" panose="02020603050405020304" pitchFamily="18" charset="0"/>
                          <a:cs typeface="Times New Roman" panose="02020603050405020304" pitchFamily="18" charset="0"/>
                        </a:rPr>
                        <a:t>Uzay Bilimleri ve Teknolojileri</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11</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2</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pPr algn="just">
                        <a:lnSpc>
                          <a:spcPct val="107000"/>
                        </a:lnSpc>
                        <a:spcAft>
                          <a:spcPts val="800"/>
                        </a:spcAft>
                      </a:pPr>
                      <a:r>
                        <a:rPr lang="tr-TR" sz="2000">
                          <a:effectLst/>
                          <a:latin typeface="Times New Roman" panose="02020603050405020304" pitchFamily="18" charset="0"/>
                          <a:cs typeface="Times New Roman" panose="02020603050405020304" pitchFamily="18" charset="0"/>
                        </a:rPr>
                        <a:t>TOPLAM</a:t>
                      </a:r>
                      <a:endParaRPr lang="tr-TR" sz="2000">
                        <a:effectLst/>
                        <a:latin typeface="Times New Roman" panose="02020603050405020304" pitchFamily="18" charset="0"/>
                        <a:ea typeface="Calibri" panose="020F0502020204030204" pitchFamily="34" charset="0"/>
                        <a:cs typeface="Times New Roman" panose="02020603050405020304" pitchFamily="18" charset="0"/>
                      </a:endParaRPr>
                    </a:p>
                  </a:txBody>
                  <a:tcPr>
                    <a:solidFill>
                      <a:schemeClr val="bg2">
                        <a:lumMod val="60000"/>
                        <a:lumOff val="40000"/>
                      </a:schemeClr>
                    </a:solidFill>
                  </a:tcPr>
                </a:tc>
                <a:tc>
                  <a:txBody>
                    <a:bodyPr/>
                    <a:lstStyle/>
                    <a:p>
                      <a:pPr algn="ctr">
                        <a:lnSpc>
                          <a:spcPct val="107000"/>
                        </a:lnSpc>
                        <a:spcAft>
                          <a:spcPts val="800"/>
                        </a:spcAft>
                      </a:pPr>
                      <a:r>
                        <a:rPr lang="tr-TR" sz="2000">
                          <a:effectLst/>
                          <a:latin typeface="Times New Roman" panose="02020603050405020304" pitchFamily="18" charset="0"/>
                          <a:cs typeface="Times New Roman" panose="02020603050405020304" pitchFamily="18" charset="0"/>
                        </a:rPr>
                        <a:t>75</a:t>
                      </a:r>
                      <a:endParaRPr lang="tr-TR" sz="2000">
                        <a:effectLst/>
                        <a:latin typeface="Times New Roman" panose="02020603050405020304" pitchFamily="18" charset="0"/>
                        <a:ea typeface="Calibri" panose="020F0502020204030204" pitchFamily="34" charset="0"/>
                        <a:cs typeface="Times New Roman" panose="02020603050405020304" pitchFamily="18" charset="0"/>
                      </a:endParaRPr>
                    </a:p>
                  </a:txBody>
                  <a:tcPr anchor="ctr">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11</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ct val="107000"/>
                        </a:lnSpc>
                        <a:spcAft>
                          <a:spcPts val="800"/>
                        </a:spcAft>
                      </a:pPr>
                      <a:r>
                        <a:rPr lang="tr-TR" sz="2000" dirty="0">
                          <a:effectLst/>
                          <a:latin typeface="Times New Roman" panose="02020603050405020304" pitchFamily="18" charset="0"/>
                          <a:cs typeface="Times New Roman" panose="02020603050405020304" pitchFamily="18" charset="0"/>
                        </a:rPr>
                        <a:t>20</a:t>
                      </a:r>
                      <a:endParaRPr lang="tr-T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Tree>
    <p:extLst>
      <p:ext uri="{BB962C8B-B14F-4D97-AF65-F5344CB8AC3E}">
        <p14:creationId xmlns:p14="http://schemas.microsoft.com/office/powerpoint/2010/main" val="1975515775"/>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500182"/>
            <a:ext cx="8072494" cy="714372"/>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524132" y="2151047"/>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936625"/>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MEVZUATLAR</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135560" y="2191674"/>
            <a:ext cx="8424936" cy="3448765"/>
          </a:xfrm>
          <a:prstGeom prst="rect">
            <a:avLst/>
          </a:prstGeom>
        </p:spPr>
        <p:txBody>
          <a:bodyPr wrap="square">
            <a:spAutoFit/>
          </a:bodyPr>
          <a:lstStyle/>
          <a:p>
            <a:pPr algn="just">
              <a:lnSpc>
                <a:spcPct val="107000"/>
              </a:lnSpc>
              <a:spcAft>
                <a:spcPts val="800"/>
              </a:spcAft>
            </a:pPr>
            <a:endParaRPr lang="tr-TR"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Başlıca </a:t>
            </a:r>
            <a:r>
              <a:rPr lang="tr-TR" dirty="0">
                <a:latin typeface="Times New Roman" panose="02020603050405020304" pitchFamily="18" charset="0"/>
                <a:ea typeface="Calibri" panose="020F0502020204030204" pitchFamily="34" charset="0"/>
                <a:cs typeface="Times New Roman" panose="02020603050405020304" pitchFamily="18" charset="0"/>
              </a:rPr>
              <a:t>mevzuatlarımız;</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800"/>
              </a:spcAft>
            </a:pPr>
            <a:r>
              <a:rPr lang="tr-TR" dirty="0">
                <a:latin typeface="Times New Roman" panose="02020603050405020304" pitchFamily="18" charset="0"/>
                <a:ea typeface="Calibri" panose="020F0502020204030204" pitchFamily="34" charset="0"/>
                <a:cs typeface="Times New Roman" panose="02020603050405020304" pitchFamily="18" charset="0"/>
              </a:rPr>
              <a:t>2547 sayılı Yükseköğretim Kanunu</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dirty="0" smtClean="0">
                <a:solidFill>
                  <a:srgbClr val="0300FF"/>
                </a:solidFill>
                <a:latin typeface="Times New Roman" panose="02020603050405020304" pitchFamily="18" charset="0"/>
                <a:ea typeface="Calibri" panose="020F0502020204030204" pitchFamily="34" charset="0"/>
                <a:cs typeface="Times New Roman" panose="02020603050405020304" pitchFamily="18" charset="0"/>
                <a:hlinkClick r:id="rId3"/>
              </a:rPr>
              <a:t>Akdeniz </a:t>
            </a:r>
            <a:r>
              <a:rPr lang="tr-TR" dirty="0">
                <a:solidFill>
                  <a:srgbClr val="0300FF"/>
                </a:solidFill>
                <a:latin typeface="Times New Roman" panose="02020603050405020304" pitchFamily="18" charset="0"/>
                <a:ea typeface="Calibri" panose="020F0502020204030204" pitchFamily="34" charset="0"/>
                <a:cs typeface="Times New Roman" panose="02020603050405020304" pitchFamily="18" charset="0"/>
                <a:hlinkClick r:id="rId3"/>
              </a:rPr>
              <a:t>Üniversitesi Ön</a:t>
            </a:r>
            <a:r>
              <a:rPr lang="tr-TR" u="sng" dirty="0">
                <a:solidFill>
                  <a:srgbClr val="0300FF"/>
                </a:solidFill>
                <a:latin typeface="Times New Roman" panose="02020603050405020304" pitchFamily="18" charset="0"/>
                <a:ea typeface="Calibri" panose="020F0502020204030204" pitchFamily="34" charset="0"/>
                <a:cs typeface="Times New Roman" panose="02020603050405020304" pitchFamily="18" charset="0"/>
                <a:hlinkClick r:id="rId3"/>
              </a:rPr>
              <a:t> </a:t>
            </a:r>
            <a:r>
              <a:rPr lang="tr-TR" dirty="0">
                <a:solidFill>
                  <a:srgbClr val="0300FF"/>
                </a:solidFill>
                <a:latin typeface="Times New Roman" panose="02020603050405020304" pitchFamily="18" charset="0"/>
                <a:ea typeface="Calibri" panose="020F0502020204030204" pitchFamily="34" charset="0"/>
                <a:cs typeface="Times New Roman" panose="02020603050405020304" pitchFamily="18" charset="0"/>
                <a:hlinkClick r:id="rId3"/>
              </a:rPr>
              <a:t>Lisans–Lisans Eğitim-Öğretim ve Sınav Yönetmeliği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tr-TR" dirty="0">
                <a:solidFill>
                  <a:srgbClr val="0300FF"/>
                </a:solidFill>
                <a:latin typeface="Times New Roman" panose="02020603050405020304" pitchFamily="18" charset="0"/>
                <a:ea typeface="Calibri" panose="020F0502020204030204" pitchFamily="34" charset="0"/>
                <a:cs typeface="Times New Roman" panose="02020603050405020304" pitchFamily="18" charset="0"/>
                <a:hlinkClick r:id="rId4"/>
              </a:rPr>
              <a:t>Akdeniz Üniversitesi Ders İşlemleri, Sınav ve Başarı Değerlendirme </a:t>
            </a:r>
            <a:r>
              <a:rPr lang="tr-TR" dirty="0" smtClean="0">
                <a:solidFill>
                  <a:srgbClr val="0300FF"/>
                </a:solidFill>
                <a:latin typeface="Times New Roman" panose="02020603050405020304" pitchFamily="18" charset="0"/>
                <a:ea typeface="Calibri" panose="020F0502020204030204" pitchFamily="34" charset="0"/>
                <a:cs typeface="Times New Roman" panose="02020603050405020304" pitchFamily="18" charset="0"/>
                <a:hlinkClick r:id="rId4"/>
              </a:rPr>
              <a:t>Yönergesi</a:t>
            </a:r>
            <a:endParaRPr lang="tr-TR" dirty="0" smtClean="0">
              <a:solidFill>
                <a:srgbClr val="0300FF"/>
              </a:solidFill>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spcAft>
                <a:spcPts val="800"/>
              </a:spcAft>
            </a:pPr>
            <a:endParaRPr lang="tr-TR" sz="1600" dirty="0">
              <a:solidFill>
                <a:srgbClr val="03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spcAft>
                <a:spcPts val="800"/>
              </a:spcAft>
            </a:pPr>
            <a:endParaRPr lang="tr-TR" sz="1600" dirty="0" smtClean="0">
              <a:solidFill>
                <a:srgbClr val="0300FF"/>
              </a:solidFill>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spcAft>
                <a:spcPts val="800"/>
              </a:spcAft>
            </a:pPr>
            <a:r>
              <a:rPr lang="tr-TR" sz="1600" dirty="0">
                <a:solidFill>
                  <a:srgbClr val="0300FF"/>
                </a:solidFill>
                <a:latin typeface="Times New Roman" panose="02020603050405020304" pitchFamily="18" charset="0"/>
                <a:ea typeface="Calibri" panose="020F0502020204030204" pitchFamily="34" charset="0"/>
                <a:cs typeface="Times New Roman" panose="02020603050405020304" pitchFamily="18" charset="0"/>
              </a:rPr>
              <a:t>https://yazi.akdeniz.edu.tr/yonetmelik-ve-yonergeler-677</a:t>
            </a:r>
            <a:endParaRPr lang="tr-TR" sz="1600" dirty="0">
              <a:solidFill>
                <a:srgbClr val="03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571932"/>
      </p:ext>
    </p:extLst>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5538" y="1340769"/>
            <a:ext cx="8072494" cy="321683"/>
          </a:xfrm>
        </p:spPr>
        <p:txBody>
          <a:bodyPr>
            <a:noAutofit/>
          </a:bodyPr>
          <a:lstStyle/>
          <a:p>
            <a:pPr algn="ctr" eaLnBrk="1" hangingPunct="1"/>
            <a:r>
              <a:rPr lang="tr-TR" sz="1600" dirty="0">
                <a:solidFill>
                  <a:srgbClr val="002060"/>
                </a:solidFill>
                <a:latin typeface="Verdana" pitchFamily="34" charset="0"/>
                <a:ea typeface="Verdana" pitchFamily="34" charset="0"/>
                <a:cs typeface="Verdana" pitchFamily="34" charset="0"/>
              </a:rPr>
              <a:t/>
            </a:r>
            <a:br>
              <a:rPr lang="tr-TR" sz="1600" dirty="0">
                <a:solidFill>
                  <a:srgbClr val="002060"/>
                </a:solidFill>
                <a:latin typeface="Verdana" pitchFamily="34" charset="0"/>
                <a:ea typeface="Verdana" pitchFamily="34" charset="0"/>
                <a:cs typeface="Verdana" pitchFamily="34" charset="0"/>
              </a:rPr>
            </a:br>
            <a:endParaRPr lang="tr-TR" sz="1600" dirty="0">
              <a:solidFill>
                <a:srgbClr val="002060"/>
              </a:solidFill>
              <a:latin typeface="+mn-lt"/>
              <a:ea typeface="Verdana" pitchFamily="34" charset="0"/>
              <a:cs typeface="Verdana" pitchFamily="34" charset="0"/>
            </a:endParaRPr>
          </a:p>
        </p:txBody>
      </p:sp>
      <p:cxnSp>
        <p:nvCxnSpPr>
          <p:cNvPr id="7" name="6 Düz Bağlayıcı"/>
          <p:cNvCxnSpPr/>
          <p:nvPr/>
        </p:nvCxnSpPr>
        <p:spPr>
          <a:xfrm>
            <a:off x="2524132" y="1214422"/>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a:off x="2665865" y="1783645"/>
            <a:ext cx="8143900" cy="158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Rectangle 2"/>
          <p:cNvSpPr txBox="1">
            <a:spLocks noChangeArrowheads="1"/>
          </p:cNvSpPr>
          <p:nvPr/>
        </p:nvSpPr>
        <p:spPr>
          <a:xfrm>
            <a:off x="2238380" y="1214423"/>
            <a:ext cx="8143900" cy="702411"/>
          </a:xfrm>
          <a:prstGeom prst="rect">
            <a:avLst/>
          </a:prstGeom>
        </p:spPr>
        <p:txBody>
          <a:bodyPr anchor="ctr">
            <a:normAutofit/>
          </a:bodyPr>
          <a:lstStyle/>
          <a:p>
            <a:pPr algn="ctr" fontAlgn="auto">
              <a:spcAft>
                <a:spcPts val="0"/>
              </a:spcAft>
              <a:defRPr/>
            </a:pPr>
            <a:r>
              <a:rPr lang="tr-TR" sz="2400" b="1" dirty="0">
                <a:solidFill>
                  <a:srgbClr val="002060"/>
                </a:solidFill>
                <a:latin typeface="Verdana" pitchFamily="34" charset="0"/>
                <a:ea typeface="Verdana" pitchFamily="34" charset="0"/>
                <a:cs typeface="Verdana" pitchFamily="34" charset="0"/>
              </a:rPr>
              <a:t>  KAYIT YENİLEME</a:t>
            </a:r>
          </a:p>
        </p:txBody>
      </p:sp>
      <p:graphicFrame>
        <p:nvGraphicFramePr>
          <p:cNvPr id="26" name="Group 372"/>
          <p:cNvGraphicFramePr>
            <a:graphicFrameLocks noGrp="1"/>
          </p:cNvGraphicFramePr>
          <p:nvPr>
            <p:extLst>
              <p:ext uri="{D42A27DB-BD31-4B8C-83A1-F6EECF244321}">
                <p14:modId xmlns:p14="http://schemas.microsoft.com/office/powerpoint/2010/main" val="496461440"/>
              </p:ext>
            </p:extLst>
          </p:nvPr>
        </p:nvGraphicFramePr>
        <p:xfrm>
          <a:off x="9648910" y="8469559"/>
          <a:ext cx="416560" cy="365760"/>
        </p:xfrm>
        <a:graphic>
          <a:graphicData uri="http://schemas.openxmlformats.org/drawingml/2006/table">
            <a:tbl>
              <a:tblPr>
                <a:tableStyleId>{5DA37D80-6434-44D0-A028-1B22A696006F}</a:tableStyleId>
              </a:tblPr>
              <a:tblGrid>
                <a:gridCol w="20828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tblGrid>
              <a:tr h="0">
                <a:tc>
                  <a:txBody>
                    <a:bodyPr/>
                    <a:lstStyle/>
                    <a:p>
                      <a:endParaRPr lang="tr-T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endParaRPr lang="tr-TR" dirty="0"/>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1"/>
                  </a:ext>
                </a:extLst>
              </a:tr>
            </a:tbl>
          </a:graphicData>
        </a:graphic>
      </p:graphicFrame>
      <p:sp>
        <p:nvSpPr>
          <p:cNvPr id="27" name="5 Veri Yer Tutucusu"/>
          <p:cNvSpPr txBox="1">
            <a:spLocks/>
          </p:cNvSpPr>
          <p:nvPr/>
        </p:nvSpPr>
        <p:spPr>
          <a:xfrm>
            <a:off x="1595406" y="6486532"/>
            <a:ext cx="928662" cy="300054"/>
          </a:xfrm>
          <a:prstGeom prst="rect">
            <a:avLst/>
          </a:prstGeom>
        </p:spPr>
        <p:txBody>
          <a:bodyPr anchor="b"/>
          <a:lstStyle/>
          <a:p>
            <a:pPr algn="ctr">
              <a:defRPr/>
            </a:pPr>
            <a:endParaRPr lang="tr-TR" sz="800" b="1" dirty="0">
              <a:solidFill>
                <a:schemeClr val="accent2">
                  <a:lumMod val="50000"/>
                </a:schemeClr>
              </a:solidFill>
            </a:endParaRPr>
          </a:p>
        </p:txBody>
      </p:sp>
      <p:pic>
        <p:nvPicPr>
          <p:cNvPr id="11" name="Picture 2" descr="Fen-Fakultesi.png (709×70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9976" y="31603"/>
            <a:ext cx="1296144" cy="121107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o 2"/>
          <p:cNvGraphicFramePr>
            <a:graphicFrameLocks noGrp="1"/>
          </p:cNvGraphicFramePr>
          <p:nvPr>
            <p:extLst>
              <p:ext uri="{D42A27DB-BD31-4B8C-83A1-F6EECF244321}">
                <p14:modId xmlns:p14="http://schemas.microsoft.com/office/powerpoint/2010/main" val="3190149318"/>
              </p:ext>
            </p:extLst>
          </p:nvPr>
        </p:nvGraphicFramePr>
        <p:xfrm>
          <a:off x="12214087" y="2693099"/>
          <a:ext cx="467360" cy="3184173"/>
        </p:xfrm>
        <a:graphic>
          <a:graphicData uri="http://schemas.openxmlformats.org/drawingml/2006/table">
            <a:tbl>
              <a:tblPr>
                <a:tableStyleId>{5C22544A-7EE6-4342-B048-85BDC9FD1C3A}</a:tableStyleId>
              </a:tblPr>
              <a:tblGrid>
                <a:gridCol w="208280">
                  <a:extLst>
                    <a:ext uri="{9D8B030D-6E8A-4147-A177-3AD203B41FA5}">
                      <a16:colId xmlns:a16="http://schemas.microsoft.com/office/drawing/2014/main" val="879872012"/>
                    </a:ext>
                  </a:extLst>
                </a:gridCol>
                <a:gridCol w="208280">
                  <a:extLst>
                    <a:ext uri="{9D8B030D-6E8A-4147-A177-3AD203B41FA5}">
                      <a16:colId xmlns:a16="http://schemas.microsoft.com/office/drawing/2014/main" val="2420601570"/>
                    </a:ext>
                  </a:extLst>
                </a:gridCol>
                <a:gridCol w="25400">
                  <a:extLst>
                    <a:ext uri="{9D8B030D-6E8A-4147-A177-3AD203B41FA5}">
                      <a16:colId xmlns:a16="http://schemas.microsoft.com/office/drawing/2014/main" val="1247601036"/>
                    </a:ext>
                  </a:extLst>
                </a:gridCol>
                <a:gridCol w="25400">
                  <a:extLst>
                    <a:ext uri="{9D8B030D-6E8A-4147-A177-3AD203B41FA5}">
                      <a16:colId xmlns:a16="http://schemas.microsoft.com/office/drawing/2014/main" val="960766508"/>
                    </a:ext>
                  </a:extLst>
                </a:gridCol>
              </a:tblGrid>
              <a:tr h="819765">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104961568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rowSpan="5">
                  <a:txBody>
                    <a:bodyPr/>
                    <a:lstStyle/>
                    <a:p>
                      <a:endParaRPr lang="tr-TR"/>
                    </a:p>
                  </a:txBody>
                  <a:tcPr marL="0" marR="0" marT="0" marB="0">
                    <a:solidFill>
                      <a:schemeClr val="bg2">
                        <a:lumMod val="60000"/>
                        <a:lumOff val="40000"/>
                      </a:schemeClr>
                    </a:solidFill>
                  </a:tcPr>
                </a:tc>
                <a:extLst>
                  <a:ext uri="{0D108BD9-81ED-4DB2-BD59-A6C34878D82A}">
                    <a16:rowId xmlns:a16="http://schemas.microsoft.com/office/drawing/2014/main" val="472953831"/>
                  </a:ext>
                </a:extLst>
              </a:tr>
              <a:tr h="394068">
                <a:tc>
                  <a:txBody>
                    <a:bodyPr/>
                    <a:lstStyle/>
                    <a:p>
                      <a:endParaRPr lang="tr-TR" dirty="0"/>
                    </a:p>
                  </a:txBody>
                  <a:tcPr anchor="ctr">
                    <a:solidFill>
                      <a:schemeClr val="bg2">
                        <a:lumMod val="60000"/>
                        <a:lumOff val="40000"/>
                      </a:schemeClr>
                    </a:solidFill>
                  </a:tcPr>
                </a:tc>
                <a:tc>
                  <a:txBody>
                    <a:bodyPr/>
                    <a:lstStyle/>
                    <a:p>
                      <a:endParaRPr lang="tr-TR" dirty="0"/>
                    </a:p>
                  </a:txBody>
                  <a:tcPr anchor="ctr">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591382116"/>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3138494273"/>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2382070532"/>
                  </a:ext>
                </a:extLst>
              </a:tr>
              <a:tr h="394068">
                <a:tc>
                  <a:txBody>
                    <a:bodyPr/>
                    <a:lstStyle/>
                    <a:p>
                      <a:endParaRPr lang="tr-TR"/>
                    </a:p>
                  </a:txBody>
                  <a:tcPr anchor="ct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vMerge="1">
                  <a:txBody>
                    <a:bodyPr/>
                    <a:lstStyle/>
                    <a:p>
                      <a:endParaRPr lang="tr-TR"/>
                    </a:p>
                  </a:txBody>
                  <a:tcPr/>
                </a:tc>
                <a:extLst>
                  <a:ext uri="{0D108BD9-81ED-4DB2-BD59-A6C34878D82A}">
                    <a16:rowId xmlns:a16="http://schemas.microsoft.com/office/drawing/2014/main" val="1016271210"/>
                  </a:ext>
                </a:extLst>
              </a:tr>
              <a:tr h="394068">
                <a:tc>
                  <a:txBody>
                    <a:bodyPr/>
                    <a:lstStyle/>
                    <a:p>
                      <a:endParaRPr lang="tr-TR"/>
                    </a:p>
                  </a:txBody>
                  <a:tcPr>
                    <a:solidFill>
                      <a:schemeClr val="bg2">
                        <a:lumMod val="60000"/>
                        <a:lumOff val="40000"/>
                      </a:schemeClr>
                    </a:solidFill>
                  </a:tcPr>
                </a:tc>
                <a:tc>
                  <a:txBody>
                    <a:bodyPr/>
                    <a:lstStyle/>
                    <a:p>
                      <a:endParaRPr lang="tr-TR"/>
                    </a:p>
                  </a:txBody>
                  <a:tcPr anchor="ctr">
                    <a:solidFill>
                      <a:schemeClr val="bg2">
                        <a:lumMod val="60000"/>
                        <a:lumOff val="40000"/>
                      </a:schemeClr>
                    </a:solidFill>
                  </a:tcPr>
                </a:tc>
                <a:tc>
                  <a:txBody>
                    <a:bodyPr/>
                    <a:lstStyle/>
                    <a:p>
                      <a:endParaRPr lang="tr-TR"/>
                    </a:p>
                  </a:txBody>
                  <a:tcPr marL="0" marR="0" marT="0" marB="0">
                    <a:solidFill>
                      <a:schemeClr val="bg2">
                        <a:lumMod val="60000"/>
                        <a:lumOff val="40000"/>
                      </a:schemeClr>
                    </a:solidFill>
                  </a:tcPr>
                </a:tc>
                <a:tc>
                  <a:txBody>
                    <a:bodyPr/>
                    <a:lstStyle/>
                    <a:p>
                      <a:endParaRPr lang="tr-TR" dirty="0"/>
                    </a:p>
                  </a:txBody>
                  <a:tcPr marL="0" marR="0" marT="0" marB="0">
                    <a:solidFill>
                      <a:schemeClr val="bg2">
                        <a:lumMod val="60000"/>
                        <a:lumOff val="40000"/>
                      </a:schemeClr>
                    </a:solidFill>
                  </a:tcPr>
                </a:tc>
                <a:extLst>
                  <a:ext uri="{0D108BD9-81ED-4DB2-BD59-A6C34878D82A}">
                    <a16:rowId xmlns:a16="http://schemas.microsoft.com/office/drawing/2014/main" val="3213609647"/>
                  </a:ext>
                </a:extLst>
              </a:tr>
            </a:tbl>
          </a:graphicData>
        </a:graphic>
      </p:graphicFrame>
      <p:sp>
        <p:nvSpPr>
          <p:cNvPr id="2" name="Dikdörtgen 1"/>
          <p:cNvSpPr/>
          <p:nvPr/>
        </p:nvSpPr>
        <p:spPr>
          <a:xfrm>
            <a:off x="2718964" y="1822487"/>
            <a:ext cx="7670656" cy="5130507"/>
          </a:xfrm>
          <a:prstGeom prst="rect">
            <a:avLst/>
          </a:prstGeom>
        </p:spPr>
        <p:txBody>
          <a:bodyPr wrap="square">
            <a:spAutoFit/>
          </a:bodyPr>
          <a:lstStyle/>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Öğrenciler </a:t>
            </a:r>
            <a:r>
              <a:rPr lang="tr-TR"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her yarıyıl </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başında akademik takvimde belirtilen süre içinde kayıtlarını yenilemek zorundadır. Öğrencinin kayıt yenileyebilmesi için aşağıdaki her iki koşulun da gerçekleşmiş olması gereklidir: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Bu Yönetmelik ve Senato tarafından kabul edilen esaslara uygun olarak ders kaydını öğrenci bilgi sisteminde yaptırması ve</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 Kayıt yaptırdığı derslere göre, Kanunun 46 </a:t>
            </a:r>
            <a:r>
              <a:rPr lang="tr-TR"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ncı</a:t>
            </a: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maddesi ve ilgili mevzuat gereği belirlenen katkı tutarını ödemiş olması gerekir.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Zamanında kaydını yenilemeyen öğrencinin, kayıt yenileme işlemini en geç akademik takvimde belirtilen ders ekleme-çıkarma süresi içerisinde tamamlaması gerekir. Öğrencinin geçerli bir mazeretini belgelendirmesi ve ilgili yönetim kurulunca kabul edilmesi halinde öğrenciye katkı tutarını ödeme ve/veya ders kaydını yaptırma hakkı tanınır.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Kaydını yenilemeyen öğrenciler derslere devam edemezler, sınavlara giremezler ve öğrencilik haklarından yararlanamazlar. Kayıt yenilenmemesi nedeniyle kaybedilen süreler, Kanunun 44 üncü maddesi ve bu Yönetmeliğin 10 uncu maddesinin birinci fıkrasında belirtilen öğrenim süresinden sayılır.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359410" algn="just">
              <a:lnSpc>
                <a:spcPct val="107000"/>
              </a:lnSpc>
              <a:spcAft>
                <a:spcPts val="0"/>
              </a:spcAft>
            </a:pPr>
            <a:r>
              <a:rPr lang="tr-T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*Ders kayıtları danışmanlar tarafından onaylanır.</a:t>
            </a:r>
            <a:endParaRPr lang="tr-TR"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8701395"/>
      </p:ext>
    </p:extLst>
  </p:cSld>
  <p:clrMapOvr>
    <a:masterClrMapping/>
  </p:clrMapOvr>
  <p:transition>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11340</TotalTime>
  <Words>4987</Words>
  <Application>Microsoft Office PowerPoint</Application>
  <PresentationFormat>Geniş ekran</PresentationFormat>
  <Paragraphs>409</Paragraphs>
  <Slides>41</Slides>
  <Notes>1</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41</vt:i4>
      </vt:variant>
    </vt:vector>
  </HeadingPairs>
  <TitlesOfParts>
    <vt:vector size="50" baseType="lpstr">
      <vt:lpstr>Arial</vt:lpstr>
      <vt:lpstr>Calibri</vt:lpstr>
      <vt:lpstr>Comic Sans MS</vt:lpstr>
      <vt:lpstr>Courier New</vt:lpstr>
      <vt:lpstr>Gill Sans MT</vt:lpstr>
      <vt:lpstr>Times New Roman</vt:lpstr>
      <vt:lpstr>Verdana</vt:lpstr>
      <vt:lpstr>Wingdings 2</vt:lpstr>
      <vt:lpstr>Gündönümü</vt:lpstr>
      <vt:lpstr>T.C. AKDENİZ ÜNİVERSİTESİ FEN FAKÜLTESİ   2022–2023 EĞİTİM-ÖĞRETİM YILI BİLGİLENDİRME TOPLANTISI’NA   </vt:lpstr>
      <vt:lpstr>GÜNDEM</vt:lpstr>
      <vt:lpstr>   </vt:lpstr>
      <vt:lpstr>FAKÜLTE YÖNETİMİ</vt:lpstr>
      <vt:lpstr>2022 – 2023 EĞİTİM-ÖĞRETİM YILI AKADEMİK TAKVİMİ</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ERASMUS MEVLANA FARABİ IAESTE FREE MOVER  DEĞİŞİM PROGRAMLARI</vt:lpstr>
      <vt:lpstr> </vt:lpstr>
      <vt:lpstr> </vt:lpstr>
      <vt:lpstr> </vt:lpstr>
      <vt:lpstr> </vt:lpstr>
      <vt:lpstr> </vt:lpstr>
      <vt:lpstr> </vt:lpstr>
      <vt:lpstr> </vt:lpstr>
      <vt:lpstr> </vt:lpstr>
      <vt:lpstr> </vt:lpstr>
      <vt:lpstr> </vt:lpstr>
      <vt:lpstr> </vt:lpstr>
      <vt:lpstr>PowerPoint Sunusu</vt:lpstr>
      <vt:lpstr>TEŞEKKÜRLER</vt:lpstr>
    </vt:vector>
  </TitlesOfParts>
  <Company>Akd. Üniv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AK</dc:creator>
  <cp:lastModifiedBy>Windows Kullanıcısı</cp:lastModifiedBy>
  <cp:revision>1307</cp:revision>
  <dcterms:created xsi:type="dcterms:W3CDTF">2001-06-27T12:19:41Z</dcterms:created>
  <dcterms:modified xsi:type="dcterms:W3CDTF">2022-09-28T12:35:28Z</dcterms:modified>
</cp:coreProperties>
</file>