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51" r:id="rId2"/>
    <p:sldId id="1075" r:id="rId3"/>
    <p:sldId id="1059" r:id="rId4"/>
    <p:sldId id="1053" r:id="rId5"/>
    <p:sldId id="1055" r:id="rId6"/>
    <p:sldId id="1054" r:id="rId7"/>
    <p:sldId id="1056" r:id="rId8"/>
    <p:sldId id="1069" r:id="rId9"/>
    <p:sldId id="1071" r:id="rId10"/>
    <p:sldId id="1072" r:id="rId11"/>
    <p:sldId id="1073" r:id="rId12"/>
    <p:sldId id="1058" r:id="rId13"/>
    <p:sldId id="1060" r:id="rId14"/>
    <p:sldId id="1061" r:id="rId15"/>
    <p:sldId id="1062" r:id="rId16"/>
    <p:sldId id="1063" r:id="rId17"/>
    <p:sldId id="1066" r:id="rId18"/>
    <p:sldId id="1064" r:id="rId19"/>
    <p:sldId id="1065" r:id="rId20"/>
    <p:sldId id="1067" r:id="rId21"/>
    <p:sldId id="1068" r:id="rId22"/>
    <p:sldId id="1070" r:id="rId23"/>
    <p:sldId id="10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250"/>
    <a:srgbClr val="445469"/>
    <a:srgbClr val="A83136"/>
    <a:srgbClr val="017165"/>
    <a:srgbClr val="00897B"/>
    <a:srgbClr val="01796B"/>
    <a:srgbClr val="009788"/>
    <a:srgbClr val="27A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7692"/>
  </p:normalViewPr>
  <p:slideViewPr>
    <p:cSldViewPr snapToGrid="0" snapToObjects="1" showGuides="1">
      <p:cViewPr varScale="1">
        <p:scale>
          <a:sx n="85" d="100"/>
          <a:sy n="85" d="100"/>
        </p:scale>
        <p:origin x="60" y="96"/>
      </p:cViewPr>
      <p:guideLst>
        <p:guide orient="horz" pos="213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839B-1D7C-4AAD-B5F9-F2C3AA11752F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C88D-BE28-4A8D-B641-4C2E172A2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49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3707-5939-CF4B-87DD-8EBAF76B2AB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0EED-7CA7-5E4F-A337-55E5A5CDF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816B-E79C-456D-86C0-0A5913EB9F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5385-B39E-9440-A798-2EA8FDA8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CD7B7-7CCE-7844-A237-28759F1F7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36E64-3CB2-4549-8F03-F724CF47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114E-3888-584E-82B2-63A10BECF936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DB1B-22D5-A74A-8F42-9698E11F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16795-A596-624A-A107-05D066D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5F64-C560-BC4D-AC03-AD7D4927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BA8CA-9255-CE49-A15C-3F50FEED0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3B43-3448-6740-97E6-F281398F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D13A-0D95-C442-B9E6-24A141342D81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9F93-5D43-0142-AF6C-0F00D5F9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28FD-03BC-4744-9957-409D3761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0B62B-E808-AB42-8E45-A25EAA359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CC888-5435-B349-B978-9E4DC2B85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F0AC1-69DF-0947-A5E3-4198866C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1243-6214-3B45-80A6-7FA72D1FADB1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4B22B-7BBA-C445-8F5E-5F4E395C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CFE6-FF9D-444D-9C4E-212773D9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A432-3959-4247-A2BD-57E20813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FA40-E4D4-624E-AE34-F5A1A55E6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D820A-6FDB-E64D-8F19-E618AA4F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AC71-5DE4-5146-83E5-B929DC07C595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4A761-16A4-664E-B43E-75B0E0AB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FB597-4C65-9B4B-B9CD-4E2A68D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1F1C-735F-9A45-BACC-13493148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70B16-46D7-0D47-9903-C5B7C9D0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B0294-6251-2240-9B89-7D528487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C91D-8F88-1946-A041-CCC712BD70E7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BB116-E9C1-B049-8906-7A2066B3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91FA3-54B7-F545-9535-DF33584E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1233-0239-514C-8713-666C91FA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94C7-351B-E749-8860-81B1F25B4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088D0-2E33-6E44-9B7E-CF13BD136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366C9-05BD-E144-AE6A-49A85FB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B9E-5D88-B641-BCE7-67BD85544716}" type="datetime1">
              <a:rPr lang="tr-TR" smtClean="0"/>
              <a:t>25.12.2021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B77F9-6A5C-F545-A021-28549212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652CC-34D3-3343-997A-3D895138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D5A8-95D5-FC4F-B34D-DEF7ED1C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AACF3-9DB5-674F-A86E-7775619A7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161-05C4-374D-9674-94656DEF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699AA-FEC3-2743-9AB1-3BDD2C32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649A9-5ED5-DC4C-BA49-8B4D5F32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A405B-8C00-BB4F-8EEB-BA63C75A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9EF-C794-D546-B2E7-338609487641}" type="datetime1">
              <a:rPr lang="tr-TR" smtClean="0"/>
              <a:t>25.12.2021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36A70-2E99-BA46-9345-42752A9D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7EFE6-79ED-DA4A-96F5-7A2EBC3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96B5-B6E6-9C49-9252-8A5D1E90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89C37-D9FE-894A-B4AE-BD3E172E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72D6-60FA-7646-85D8-BC713B4DC36C}" type="datetime1">
              <a:rPr lang="tr-TR" smtClean="0"/>
              <a:t>25.12.2021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A89D3-A24B-B946-8F45-9795D88B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9941F-38AE-BE43-8F62-D7FACDFA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FA628-4DA4-534F-9476-E5EE6837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D301-B618-1145-8668-7866C628DF5D}" type="datetime1">
              <a:rPr lang="tr-TR" smtClean="0"/>
              <a:t>25.12.2021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2D124-B572-C140-83C9-31D1E296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280F4-DD8E-9046-9F08-AF75091D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7060-BEF5-1948-A78D-2A495B0D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7189-3409-3045-91BC-127CFB4C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FF3DC-D6A4-EE42-A050-F8948EC8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E2840-9581-5A42-A0F5-609A7838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2AA6-E7CA-E940-88B1-A510FB99D92B}" type="datetime1">
              <a:rPr lang="tr-TR" smtClean="0"/>
              <a:t>25.12.2021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08F45-E1F6-0547-9CEC-563F8B14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8124D-64C7-784C-8B79-E8E9E42D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DCEE-4F72-3543-9179-F8F458F1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75262-6D21-FE49-8DDE-F43FFA5E7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AE9FD-AE35-8248-9CD4-9C3EF487C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0B54E-0C72-AB4B-B5D7-3CD0D9D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C15-EB14-C346-B249-216376577DCD}" type="datetime1">
              <a:rPr lang="tr-TR" smtClean="0"/>
              <a:t>25.12.2021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BE778-5817-9441-A8F8-47863381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5BC5B-BB10-CB4B-9A87-F219B497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92485-1B1A-7248-AF77-961FAAF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83171-61CB-8B4C-9334-C0EBE0A0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CAF3-7BBE-0F4F-A995-E07D2497D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7BD0-795C-5A46-8B23-89FECC9D6A4B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00A27-DABE-FC40-A8A5-FF60E59A5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2D8CE-25A0-C34C-B9B8-272BD2E4A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C760E58-B113-0542-A595-73A2ABD44EAE}"/>
              </a:ext>
            </a:extLst>
          </p:cNvPr>
          <p:cNvGrpSpPr/>
          <p:nvPr/>
        </p:nvGrpSpPr>
        <p:grpSpPr>
          <a:xfrm>
            <a:off x="597515" y="-165986"/>
            <a:ext cx="14324566" cy="14774783"/>
            <a:chOff x="1088259" y="-77012"/>
            <a:chExt cx="14324566" cy="14774783"/>
          </a:xfrm>
          <a:solidFill>
            <a:schemeClr val="accent1">
              <a:alpha val="6000"/>
            </a:schemeClr>
          </a:solidFill>
        </p:grpSpPr>
        <p:grpSp>
          <p:nvGrpSpPr>
            <p:cNvPr id="111" name="Group 84">
              <a:extLst>
                <a:ext uri="{FF2B5EF4-FFF2-40B4-BE49-F238E27FC236}">
                  <a16:creationId xmlns:a16="http://schemas.microsoft.com/office/drawing/2014/main" id="{04B86018-327E-DD47-85E8-CC3C9D2890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88259" y="5392045"/>
              <a:ext cx="10105263" cy="9305726"/>
              <a:chOff x="3384" y="1685"/>
              <a:chExt cx="910" cy="838"/>
            </a:xfrm>
            <a:grpFill/>
          </p:grpSpPr>
          <p:sp>
            <p:nvSpPr>
              <p:cNvPr id="114" name="Freeform 85">
                <a:extLst>
                  <a:ext uri="{FF2B5EF4-FFF2-40B4-BE49-F238E27FC236}">
                    <a16:creationId xmlns:a16="http://schemas.microsoft.com/office/drawing/2014/main" id="{A0EC2E73-F7C2-3D40-96B5-9A5FA4ED4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6">
                <a:extLst>
                  <a:ext uri="{FF2B5EF4-FFF2-40B4-BE49-F238E27FC236}">
                    <a16:creationId xmlns:a16="http://schemas.microsoft.com/office/drawing/2014/main" id="{5E468D0B-0B7E-B34E-84F8-A3AD37F19F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7">
                <a:extLst>
                  <a:ext uri="{FF2B5EF4-FFF2-40B4-BE49-F238E27FC236}">
                    <a16:creationId xmlns:a16="http://schemas.microsoft.com/office/drawing/2014/main" id="{AF90BAA0-06B7-4441-882A-A3BA8AB5F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967F9FB8-8E38-0D42-BCF2-ABA3C1AE7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id="{F93C94B3-9546-D441-A219-FBE0ED86D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4300" y="-77012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74976" y="276456"/>
            <a:ext cx="88961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AKDENİZ ÜNİVERSİTESİ </a:t>
            </a: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GÜZEL SANATLAR ENSTİTÜSÜ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Doktora Tez Savunması</a:t>
            </a:r>
          </a:p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E-İmza Süreci Uygulama Kılavuzu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20.12.2021</a:t>
            </a:r>
          </a:p>
          <a:p>
            <a:pPr algn="ctr"/>
            <a:endParaRPr lang="tr-TR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5380651-A02F-4F44-BBCD-20E5B3079C0A}"/>
              </a:ext>
            </a:extLst>
          </p:cNvPr>
          <p:cNvSpPr/>
          <p:nvPr/>
        </p:nvSpPr>
        <p:spPr>
          <a:xfrm>
            <a:off x="589658" y="-755530"/>
            <a:ext cx="971563" cy="362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28AE87-8FDC-4367-A6E0-D0BB0CDD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SOSYAL BİLİMLER ENSTİTÜSÜ</a:t>
            </a:r>
          </a:p>
        </p:txBody>
      </p:sp>
      <p:pic>
        <p:nvPicPr>
          <p:cNvPr id="1028" name="Picture 4" descr="Akdeniz Üniversitesi Logo - Amblem Download Vector">
            <a:extLst>
              <a:ext uri="{FF2B5EF4-FFF2-40B4-BE49-F238E27FC236}">
                <a16:creationId xmlns:a16="http://schemas.microsoft.com/office/drawing/2014/main" id="{E0D13E6E-9658-42CC-94A5-FC63DCA6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47" y="875978"/>
            <a:ext cx="1333717" cy="13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50">
            <a:extLst>
              <a:ext uri="{FF2B5EF4-FFF2-40B4-BE49-F238E27FC236}">
                <a16:creationId xmlns:a16="http://schemas.microsoft.com/office/drawing/2014/main" id="{67B7F514-74F0-4A2D-9D26-88C8A4154294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22" name="Shape 8174">
              <a:extLst>
                <a:ext uri="{FF2B5EF4-FFF2-40B4-BE49-F238E27FC236}">
                  <a16:creationId xmlns:a16="http://schemas.microsoft.com/office/drawing/2014/main" id="{C8BC410E-7403-44E6-90A3-DC311B6D0829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3" name="Shape 8178">
              <a:extLst>
                <a:ext uri="{FF2B5EF4-FFF2-40B4-BE49-F238E27FC236}">
                  <a16:creationId xmlns:a16="http://schemas.microsoft.com/office/drawing/2014/main" id="{6184DA5A-B5EF-4B70-9D1C-728DE70688D9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4" name="Rectangle 53">
              <a:extLst>
                <a:ext uri="{FF2B5EF4-FFF2-40B4-BE49-F238E27FC236}">
                  <a16:creationId xmlns:a16="http://schemas.microsoft.com/office/drawing/2014/main" id="{1C14BBD1-5BF4-4D2D-90C5-7A602E647249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5" name="Grup 8">
              <a:extLst>
                <a:ext uri="{FF2B5EF4-FFF2-40B4-BE49-F238E27FC236}">
                  <a16:creationId xmlns:a16="http://schemas.microsoft.com/office/drawing/2014/main" id="{14A20B88-9803-4CF5-BEB1-B065EF23196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FD379B1-FA91-4191-9366-3868C132B9A4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6ADB0AF9-E784-4863-8CFF-2C85D39AE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DCE9094A-6282-4942-95B6-FDDFF3380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0634" y="824923"/>
            <a:ext cx="1436443" cy="14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90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tarafından: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Gelen e-postada yer alan linkten açılan sayfada imzalama işlemi tamamlanır. 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B5562D8-C431-4613-8D8E-65D969351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07" y="1607035"/>
            <a:ext cx="7282802" cy="3299370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FAC6DE8A-6F19-405F-8623-6EE8582B2F23}"/>
              </a:ext>
            </a:extLst>
          </p:cNvPr>
          <p:cNvSpPr txBox="1"/>
          <p:nvPr/>
        </p:nvSpPr>
        <p:spPr>
          <a:xfrm>
            <a:off x="3839164" y="4906405"/>
            <a:ext cx="360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İmzalama sonrasında bu ekran işlemin başarılı olduğunu gösterir.</a:t>
            </a:r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13DAF7EC-5813-451B-A448-921D52C7FB34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34354952-B25A-4B7A-822C-72B18FECC3C3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303712E5-03B8-4477-BE74-87CFF6B44B24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DC2480D6-D2C5-4F98-80D3-C4944D7A24B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80354C9D-FCE3-4943-9A1D-7CFE0ABA41BC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B788AF6-1107-4993-A39B-E0DB82A5B76E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D9B6DF65-3FDF-4FBB-AB44-E6E352E72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19919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333286" y="1806661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 imzalama işlemi tamamlandıktan sonra,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EBYS üzerinde imzalanmış kapak sayfasına ulaşabilmektedir.</a:t>
            </a: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id="{3B9ECF2E-DD56-431C-8F9E-126F4692C4E9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1" name="Shape 8174">
              <a:extLst>
                <a:ext uri="{FF2B5EF4-FFF2-40B4-BE49-F238E27FC236}">
                  <a16:creationId xmlns:a16="http://schemas.microsoft.com/office/drawing/2014/main" id="{824FF95F-C801-47DA-AE8F-BFC7B80605FB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" name="Shape 8178">
              <a:extLst>
                <a:ext uri="{FF2B5EF4-FFF2-40B4-BE49-F238E27FC236}">
                  <a16:creationId xmlns:a16="http://schemas.microsoft.com/office/drawing/2014/main" id="{433A4508-E655-490D-8E5F-6928AF1ADF9E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DDC64752-E982-4F51-B852-D9551AE2B85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4" name="Grup 8">
              <a:extLst>
                <a:ext uri="{FF2B5EF4-FFF2-40B4-BE49-F238E27FC236}">
                  <a16:creationId xmlns:a16="http://schemas.microsoft.com/office/drawing/2014/main" id="{BF552DCA-CBE4-4BF4-9225-0F274B1F7646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4079AB9-A8C2-4FBE-9637-63204C049C5C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6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A48ABB58-F1EE-4819-9A3B-9477EE936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351353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0" y="2886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</a:t>
            </a:r>
          </a:p>
          <a:p>
            <a:pPr algn="ctr"/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id="{66F56BF4-E240-4D91-8E5B-B8090717846F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1" name="Shape 8174">
              <a:extLst>
                <a:ext uri="{FF2B5EF4-FFF2-40B4-BE49-F238E27FC236}">
                  <a16:creationId xmlns:a16="http://schemas.microsoft.com/office/drawing/2014/main" id="{900C3FFB-F830-4A69-A334-1ECFFB4E5CCA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" name="Shape 8178">
              <a:extLst>
                <a:ext uri="{FF2B5EF4-FFF2-40B4-BE49-F238E27FC236}">
                  <a16:creationId xmlns:a16="http://schemas.microsoft.com/office/drawing/2014/main" id="{AAECEDAA-C95C-44A3-9329-9028BD3790EE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BF494991-4717-42B6-B530-D72A932BF8B8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4" name="Grup 8">
              <a:extLst>
                <a:ext uri="{FF2B5EF4-FFF2-40B4-BE49-F238E27FC236}">
                  <a16:creationId xmlns:a16="http://schemas.microsoft.com/office/drawing/2014/main" id="{CC7FF2B9-EE20-457A-A190-4F1CCF89F71B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71F8725-660F-4E49-9EA1-499BA09DD1BF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6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7C719019-3D20-40B9-9A7A-98794947B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541077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Üniversitemiz 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EBYS’ye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giriş yapılır.</a:t>
            </a: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EBYS üzerinde sol menüde bulunan «İş Akışları» başlığı altından «Sınav Tutanağı» sekmesi açılır. 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5DF21795-6C3C-4D9D-BE26-851C47819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2"/>
          <a:stretch/>
        </p:blipFill>
        <p:spPr>
          <a:xfrm>
            <a:off x="6860" y="2655516"/>
            <a:ext cx="9382116" cy="419810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6860" y="5042263"/>
            <a:ext cx="1430053" cy="2699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2993E7C5-F1B5-48E0-8FF8-D2CEA2A0F9AE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1F91125E-2650-4B29-8404-EE39CC5E0C1A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D7F5AB1E-7122-496D-A151-58860DFDD12C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AA48DA1C-C3A0-4091-8C93-E7439438EB8F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F7096D32-3B87-453E-9AFD-D7F5AD62B28C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788EEA3-DE7A-4432-95B3-7561F61C86AD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763151AB-F9F1-40CD-8ED6-2E17CE731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11456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pencerede, «Enstitü», «Anabilim Dalı», «Öğrencinin Adı Soyadı», «Öğrenci Numarası», «Danışman Adı», «Tezin Adı» kısımları doldurulur.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9F863F9-7EF2-4F44-9326-7B6F3CD08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75" b="69651"/>
          <a:stretch/>
        </p:blipFill>
        <p:spPr>
          <a:xfrm>
            <a:off x="618309" y="2286184"/>
            <a:ext cx="9283794" cy="3602097"/>
          </a:xfrm>
          <a:prstGeom prst="rect">
            <a:avLst/>
          </a:prstGeom>
        </p:spPr>
      </p:pic>
      <p:grpSp>
        <p:nvGrpSpPr>
          <p:cNvPr id="11" name="Group 50">
            <a:extLst>
              <a:ext uri="{FF2B5EF4-FFF2-40B4-BE49-F238E27FC236}">
                <a16:creationId xmlns:a16="http://schemas.microsoft.com/office/drawing/2014/main" id="{7C4F8DF5-9866-441C-8830-3C8E871A448C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2" name="Shape 8174">
              <a:extLst>
                <a:ext uri="{FF2B5EF4-FFF2-40B4-BE49-F238E27FC236}">
                  <a16:creationId xmlns:a16="http://schemas.microsoft.com/office/drawing/2014/main" id="{BCB18FDE-00EA-4F54-9B9F-2F605DBBBCBA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3" name="Shape 8178">
              <a:extLst>
                <a:ext uri="{FF2B5EF4-FFF2-40B4-BE49-F238E27FC236}">
                  <a16:creationId xmlns:a16="http://schemas.microsoft.com/office/drawing/2014/main" id="{1A1835C7-198E-4FF0-9D42-4696492CE3AB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id="{D92DC862-942A-4A1E-8EDF-0F57CF862F7C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5" name="Grup 8">
              <a:extLst>
                <a:ext uri="{FF2B5EF4-FFF2-40B4-BE49-F238E27FC236}">
                  <a16:creationId xmlns:a16="http://schemas.microsoft.com/office/drawing/2014/main" id="{58D7E637-4323-4D41-9452-4238EC43C9B8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7F799FE-FCCF-45C9-BFED-10D293842DF8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21B6B4BB-DF26-47A8-8C35-F3BABF467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758972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Tutanak ile ilgili diğer bilgiler doldurulur. </a:t>
            </a:r>
          </a:p>
          <a:p>
            <a:pPr marL="457200" indent="-457200">
              <a:buFont typeface="+mj-lt"/>
              <a:buAutoNum type="arabicPeriod" startAt="4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297C0E-14C6-468C-8E3C-B0BC227E6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41" r="15393" b="50000"/>
          <a:stretch/>
        </p:blipFill>
        <p:spPr>
          <a:xfrm>
            <a:off x="348499" y="2029502"/>
            <a:ext cx="9944761" cy="2542314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70D51839-2679-4D67-9894-BBCEC0097D2A}"/>
              </a:ext>
            </a:extLst>
          </p:cNvPr>
          <p:cNvSpPr/>
          <p:nvPr/>
        </p:nvSpPr>
        <p:spPr>
          <a:xfrm>
            <a:off x="5908765" y="2286185"/>
            <a:ext cx="1180012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E11CA78A-C675-418A-AE48-392A8196DC6D}"/>
              </a:ext>
            </a:extLst>
          </p:cNvPr>
          <p:cNvSpPr/>
          <p:nvPr/>
        </p:nvSpPr>
        <p:spPr>
          <a:xfrm rot="7488547">
            <a:off x="6988525" y="1829430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F66F06B-7694-4226-904F-10D739160E8E}"/>
              </a:ext>
            </a:extLst>
          </p:cNvPr>
          <p:cNvSpPr txBox="1"/>
          <p:nvPr/>
        </p:nvSpPr>
        <p:spPr>
          <a:xfrm>
            <a:off x="7694931" y="1358537"/>
            <a:ext cx="29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Doktora Tezi için</a:t>
            </a:r>
            <a:r>
              <a:rPr lang="tr-TR"/>
              <a:t>: «42»</a:t>
            </a:r>
            <a:endParaRPr lang="tr-TR" dirty="0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7721479-4670-4149-BA50-537CAC029096}"/>
              </a:ext>
            </a:extLst>
          </p:cNvPr>
          <p:cNvSpPr/>
          <p:nvPr/>
        </p:nvSpPr>
        <p:spPr>
          <a:xfrm>
            <a:off x="3009082" y="2715122"/>
            <a:ext cx="2076724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B250AADB-DEB0-4D7D-8001-4F8568F4FEDD}"/>
              </a:ext>
            </a:extLst>
          </p:cNvPr>
          <p:cNvSpPr/>
          <p:nvPr/>
        </p:nvSpPr>
        <p:spPr>
          <a:xfrm rot="17749994">
            <a:off x="1358694" y="3923050"/>
            <a:ext cx="2261898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1E558B6-C0D5-4BBE-B346-FF493A24A711}"/>
              </a:ext>
            </a:extLst>
          </p:cNvPr>
          <p:cNvSpPr txBox="1"/>
          <p:nvPr/>
        </p:nvSpPr>
        <p:spPr>
          <a:xfrm>
            <a:off x="1078564" y="5029087"/>
            <a:ext cx="290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Doktora Tez Savunma</a:t>
            </a:r>
          </a:p>
          <a:p>
            <a:r>
              <a:rPr lang="tr-TR" dirty="0"/>
              <a:t>Seçilir.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41F8068-EF57-46E5-B8B4-E015B88A8357}"/>
              </a:ext>
            </a:extLst>
          </p:cNvPr>
          <p:cNvSpPr/>
          <p:nvPr/>
        </p:nvSpPr>
        <p:spPr>
          <a:xfrm>
            <a:off x="5564940" y="2740443"/>
            <a:ext cx="65516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EBB6DB83-75B0-405B-9019-293CC882ACF1}"/>
              </a:ext>
            </a:extLst>
          </p:cNvPr>
          <p:cNvSpPr txBox="1"/>
          <p:nvPr/>
        </p:nvSpPr>
        <p:spPr>
          <a:xfrm>
            <a:off x="5570020" y="2981630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Tarih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3F61EFF1-D6DA-4E1F-AB83-D4D98DB919A6}"/>
              </a:ext>
            </a:extLst>
          </p:cNvPr>
          <p:cNvSpPr/>
          <p:nvPr/>
        </p:nvSpPr>
        <p:spPr>
          <a:xfrm>
            <a:off x="7286069" y="2737150"/>
            <a:ext cx="520345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395746C-5656-47CA-8B08-463CCE23A9F2}"/>
              </a:ext>
            </a:extLst>
          </p:cNvPr>
          <p:cNvSpPr txBox="1"/>
          <p:nvPr/>
        </p:nvSpPr>
        <p:spPr>
          <a:xfrm>
            <a:off x="7237710" y="2985982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Saat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0114E8F9-8475-4A31-86F6-9D716BE2DB09}"/>
              </a:ext>
            </a:extLst>
          </p:cNvPr>
          <p:cNvSpPr/>
          <p:nvPr/>
        </p:nvSpPr>
        <p:spPr>
          <a:xfrm>
            <a:off x="5081620" y="3432774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5128C68-5374-4766-A658-33843BC9A0ED}"/>
              </a:ext>
            </a:extLst>
          </p:cNvPr>
          <p:cNvSpPr/>
          <p:nvPr/>
        </p:nvSpPr>
        <p:spPr>
          <a:xfrm>
            <a:off x="3059139" y="3803878"/>
            <a:ext cx="4343147" cy="41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2E798893-C955-4EB0-95BD-6119C112F19B}"/>
              </a:ext>
            </a:extLst>
          </p:cNvPr>
          <p:cNvSpPr txBox="1"/>
          <p:nvPr/>
        </p:nvSpPr>
        <p:spPr>
          <a:xfrm>
            <a:off x="4912524" y="3673961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Değerlendirme sonucu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C2132928-B397-40A8-B953-6311D535982C}"/>
              </a:ext>
            </a:extLst>
          </p:cNvPr>
          <p:cNvSpPr/>
          <p:nvPr/>
        </p:nvSpPr>
        <p:spPr>
          <a:xfrm>
            <a:off x="6704406" y="3423475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50839B83-F4D7-4424-8758-920784F31A73}"/>
              </a:ext>
            </a:extLst>
          </p:cNvPr>
          <p:cNvSpPr txBox="1"/>
          <p:nvPr/>
        </p:nvSpPr>
        <p:spPr>
          <a:xfrm>
            <a:off x="6535310" y="3664662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Oy Birliği/Oy Çokluğu</a:t>
            </a:r>
          </a:p>
        </p:txBody>
      </p:sp>
      <p:grpSp>
        <p:nvGrpSpPr>
          <p:cNvPr id="26" name="Group 50">
            <a:extLst>
              <a:ext uri="{FF2B5EF4-FFF2-40B4-BE49-F238E27FC236}">
                <a16:creationId xmlns:a16="http://schemas.microsoft.com/office/drawing/2014/main" id="{A33921E1-7FE3-4E24-954C-21DE1A88F12A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29" name="Shape 8174">
              <a:extLst>
                <a:ext uri="{FF2B5EF4-FFF2-40B4-BE49-F238E27FC236}">
                  <a16:creationId xmlns:a16="http://schemas.microsoft.com/office/drawing/2014/main" id="{589D6519-300F-411E-B2DD-989821621F37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30" name="Shape 8178">
              <a:extLst>
                <a:ext uri="{FF2B5EF4-FFF2-40B4-BE49-F238E27FC236}">
                  <a16:creationId xmlns:a16="http://schemas.microsoft.com/office/drawing/2014/main" id="{6F0D3599-4304-46CD-9C9D-FCCD72217B3A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1" name="Rectangle 53">
              <a:extLst>
                <a:ext uri="{FF2B5EF4-FFF2-40B4-BE49-F238E27FC236}">
                  <a16:creationId xmlns:a16="http://schemas.microsoft.com/office/drawing/2014/main" id="{51967F93-524E-47B4-A15C-BF891E792D05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32" name="Grup 8">
              <a:extLst>
                <a:ext uri="{FF2B5EF4-FFF2-40B4-BE49-F238E27FC236}">
                  <a16:creationId xmlns:a16="http://schemas.microsoft.com/office/drawing/2014/main" id="{8F5D17CC-575C-459C-88DE-05A97B2CC665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621851B-D998-454A-9FE9-7F365624C80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34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C6D9144-656F-4FF5-8923-4FE6CE46D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473136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Jüri üyeleri ile ilgili diğer bilgiler doldurulur ve süreç başlatılır.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6016B55-93DB-4507-A5AA-B1B52C32D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62" r="16075"/>
          <a:stretch/>
        </p:blipFill>
        <p:spPr>
          <a:xfrm>
            <a:off x="339791" y="2002970"/>
            <a:ext cx="7402129" cy="4848777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C1DC4710-562C-4E4D-AA5D-CD5206AA237D}"/>
              </a:ext>
            </a:extLst>
          </p:cNvPr>
          <p:cNvSpPr/>
          <p:nvPr/>
        </p:nvSpPr>
        <p:spPr>
          <a:xfrm>
            <a:off x="5588810" y="6087386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9C0AD497-8D6C-4E6C-A9EB-65AF06E04C41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430EB3EA-B6FC-4468-9C51-162E26189C25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A5B830AA-ED65-431F-9FC0-F560F27A0B10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9D29E9FB-B826-4882-9125-E6CFDB3F65E6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5ABFD69A-771E-411B-9C9C-CBB5F02B1E05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AE8BFDC-E0DE-41C0-B0B5-C29CAE86FE6A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E31C473B-C0E5-46F2-8815-7B6132E58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22311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Süreci Başlat seçeneğinden sonra gelen aşağıdaki ekranda «EVET» tercihi ile devam edilir. 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492BFC5-A9DB-4799-8FD4-D6BD615E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67" y="2107936"/>
            <a:ext cx="9805012" cy="3872480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67529339-E5AC-4C3C-BBA9-14AD8496AB9E}"/>
              </a:ext>
            </a:extLst>
          </p:cNvPr>
          <p:cNvSpPr/>
          <p:nvPr/>
        </p:nvSpPr>
        <p:spPr>
          <a:xfrm>
            <a:off x="9425872" y="3997812"/>
            <a:ext cx="444521" cy="4184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63A2B709-4CCF-4D3F-99AD-A55F5657A348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B842ECB5-4584-4101-868A-FF2B35B4518C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id="{748DED27-B4A5-457A-9CF2-3C4AC50C6D7F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id="{3F97F1D0-D7EE-40B2-BAA6-E423DCD2FDD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id="{A89D3925-A5E7-43C0-9321-1CF7A0B9B342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86896DF-208A-488F-A6EA-1A0FB67AA12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A05EB3AE-5D1B-4B47-BE43-C65928D17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775711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Süreç başlatıldıktan sonra tüm jüri üyelerine </a:t>
            </a:r>
            <a:r>
              <a:rPr lang="tr-T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aynı anda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«Öneri ve Sonuç Bilgilerini Girmeniz için Sınav Tutanağı Formu Bilgilerinize Sunulmuştur» başlıklı bir e-posta sistem tarafından otomatik olarak gönderilir.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" y="2670816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4BEE9BED-94D9-4CFA-B643-30FD2C7D5B30}"/>
              </a:ext>
            </a:extLst>
          </p:cNvPr>
          <p:cNvSpPr/>
          <p:nvPr/>
        </p:nvSpPr>
        <p:spPr>
          <a:xfrm>
            <a:off x="441447" y="4532051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459DD199-C85A-43F0-A342-1BA8740AABB4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9B7FB538-2991-4A81-8C9A-D4BC766509D0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82216532-9F80-445B-8893-50BCEF4D632D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2C3AFE3B-5729-470C-8508-03ADD97AC33F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73394851-A993-43B7-ABF6-3841239B490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59751B3-1718-4C56-AE08-9624517DABFB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D442C433-4A65-47CD-8FCD-4A7B83123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7884500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tarafından: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Gelen e-postada yer alan linkten açılan sayfada her bir jüri üyesi tarafından kişisel rapor öneri ve sonuç kısmı doldurulur.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DBED6F-3EF4-4DD4-8308-E550166B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8" y="1547521"/>
            <a:ext cx="3351825" cy="5074550"/>
          </a:xfrm>
          <a:prstGeom prst="rect">
            <a:avLst/>
          </a:prstGeom>
        </p:spPr>
      </p:pic>
      <p:sp>
        <p:nvSpPr>
          <p:cNvPr id="17" name="Ok: Sağ 16">
            <a:extLst>
              <a:ext uri="{FF2B5EF4-FFF2-40B4-BE49-F238E27FC236}">
                <a16:creationId xmlns:a16="http://schemas.microsoft.com/office/drawing/2014/main" id="{F35314A1-02C9-4047-AABB-AB30B5E38A14}"/>
              </a:ext>
            </a:extLst>
          </p:cNvPr>
          <p:cNvSpPr/>
          <p:nvPr/>
        </p:nvSpPr>
        <p:spPr>
          <a:xfrm rot="16200000">
            <a:off x="2238648" y="6535562"/>
            <a:ext cx="25519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3C263F8-114B-479F-8338-D4959D1044C8}"/>
              </a:ext>
            </a:extLst>
          </p:cNvPr>
          <p:cNvSpPr/>
          <p:nvPr/>
        </p:nvSpPr>
        <p:spPr>
          <a:xfrm>
            <a:off x="2297880" y="6733527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E737770-F568-4F4B-848C-731C9B5397C8}"/>
              </a:ext>
            </a:extLst>
          </p:cNvPr>
          <p:cNvSpPr txBox="1"/>
          <p:nvPr/>
        </p:nvSpPr>
        <p:spPr>
          <a:xfrm>
            <a:off x="3973793" y="5151146"/>
            <a:ext cx="438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Kişisel rapor öneri ve sonuç kısmı doldurulduktan sonra her bir jüri üyesi </a:t>
            </a:r>
            <a:r>
              <a:rPr lang="tr-TR" b="1" dirty="0"/>
              <a:t>«İmzaya Gönder» </a:t>
            </a:r>
            <a:r>
              <a:rPr lang="tr-TR" dirty="0"/>
              <a:t>seçeneği ile devam eder. </a:t>
            </a:r>
          </a:p>
          <a:p>
            <a:r>
              <a:rPr lang="tr-TR" dirty="0"/>
              <a:t>Girmiş olduğunuz bilgileri onaylayınız.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B5562D8-C431-4613-8D8E-65D96935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68" y="2014479"/>
            <a:ext cx="4855731" cy="2199820"/>
          </a:xfrm>
          <a:prstGeom prst="rect">
            <a:avLst/>
          </a:prstGeom>
        </p:spPr>
      </p:pic>
      <p:sp>
        <p:nvSpPr>
          <p:cNvPr id="22" name="Ok: Sağ 21">
            <a:extLst>
              <a:ext uri="{FF2B5EF4-FFF2-40B4-BE49-F238E27FC236}">
                <a16:creationId xmlns:a16="http://schemas.microsoft.com/office/drawing/2014/main" id="{E0B5616C-B2D2-424B-A581-16C170F93046}"/>
              </a:ext>
            </a:extLst>
          </p:cNvPr>
          <p:cNvSpPr/>
          <p:nvPr/>
        </p:nvSpPr>
        <p:spPr>
          <a:xfrm rot="16200000">
            <a:off x="9011281" y="4778781"/>
            <a:ext cx="120032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FDB29B94-C3DB-4065-B146-564C799B01B6}"/>
              </a:ext>
            </a:extLst>
          </p:cNvPr>
          <p:cNvSpPr/>
          <p:nvPr/>
        </p:nvSpPr>
        <p:spPr>
          <a:xfrm>
            <a:off x="8710921" y="5390068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AC6DE8A-6F19-405F-8623-6EE8582B2F23}"/>
              </a:ext>
            </a:extLst>
          </p:cNvPr>
          <p:cNvSpPr txBox="1"/>
          <p:nvPr/>
        </p:nvSpPr>
        <p:spPr>
          <a:xfrm>
            <a:off x="9844756" y="4288219"/>
            <a:ext cx="234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Onaylama sonrasında bu ekran işlemin başarılı olduğunu gösterir.</a:t>
            </a:r>
          </a:p>
        </p:txBody>
      </p:sp>
      <p:grpSp>
        <p:nvGrpSpPr>
          <p:cNvPr id="18" name="Group 50">
            <a:extLst>
              <a:ext uri="{FF2B5EF4-FFF2-40B4-BE49-F238E27FC236}">
                <a16:creationId xmlns:a16="http://schemas.microsoft.com/office/drawing/2014/main" id="{611F3C6C-79DC-4FEC-A1B3-0EE30657EBEE}"/>
              </a:ext>
            </a:extLst>
          </p:cNvPr>
          <p:cNvGrpSpPr/>
          <p:nvPr/>
        </p:nvGrpSpPr>
        <p:grpSpPr>
          <a:xfrm>
            <a:off x="8357301" y="5984504"/>
            <a:ext cx="6363619" cy="881342"/>
            <a:chOff x="8599461" y="5984504"/>
            <a:chExt cx="5899754" cy="881342"/>
          </a:xfrm>
        </p:grpSpPr>
        <p:sp>
          <p:nvSpPr>
            <p:cNvPr id="19" name="Shape 8174">
              <a:extLst>
                <a:ext uri="{FF2B5EF4-FFF2-40B4-BE49-F238E27FC236}">
                  <a16:creationId xmlns:a16="http://schemas.microsoft.com/office/drawing/2014/main" id="{B4B865CD-A2AF-4CD4-9664-1B09E8F81BED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0" name="Shape 8178">
              <a:extLst>
                <a:ext uri="{FF2B5EF4-FFF2-40B4-BE49-F238E27FC236}">
                  <a16:creationId xmlns:a16="http://schemas.microsoft.com/office/drawing/2014/main" id="{CA3E3BED-2501-4BF9-A552-017FA1560DEF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1" name="Rectangle 53">
              <a:extLst>
                <a:ext uri="{FF2B5EF4-FFF2-40B4-BE49-F238E27FC236}">
                  <a16:creationId xmlns:a16="http://schemas.microsoft.com/office/drawing/2014/main" id="{87B20358-8AE7-4B67-B213-A2FD45CC328B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5" name="Grup 8">
              <a:extLst>
                <a:ext uri="{FF2B5EF4-FFF2-40B4-BE49-F238E27FC236}">
                  <a16:creationId xmlns:a16="http://schemas.microsoft.com/office/drawing/2014/main" id="{05BAB486-24CA-4C3E-9D53-24AA7C1FABFF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6CF3A98-6C57-40C5-BAEB-56B23B12F61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3BCA4550-8701-4140-B2ED-6F5080008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306065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1038260" y="866445"/>
            <a:ext cx="10242958" cy="502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Bu kılavuz ile, Doktora Tezlerinin savunma sürecinde danışman ve jüri üyeleri tarafından imzalanması gereken; 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Tez kapak sayfasının  ve</a:t>
            </a:r>
          </a:p>
          <a:p>
            <a:pPr marL="2286000" lvl="4" indent="-457200">
              <a:buFont typeface="+mj-lt"/>
              <a:buAutoNum type="arabicPeriod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Tez savunma sınav tutanağının  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elektronik imza sürecine yardımcı olunması amaçlanmıştır.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ÖNEMLİ NOT</a:t>
            </a:r>
            <a:r>
              <a:rPr lang="tr-TR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Savunma Sınav Tutanağının ve Tez Kapak Sayfasının E-İmza sürecinde,                    </a:t>
            </a:r>
            <a:r>
              <a:rPr lang="tr-T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üyelerinin «Elektronik </a:t>
            </a:r>
            <a:r>
              <a:rPr lang="tr-TR" sz="20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İmza»larının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 olması gerekmektedir.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D845BAE-F65B-4D46-A23D-D3FD3094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ENSTİTÜSÜ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6115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 kişisel raporlar tamamlandıktan sonra Danışman Öğretim Üyesine aşağıdaki e-posta gelir.  </a:t>
            </a: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detaylara ulaşmak için ilgili linke tıklayarak E-İmza süreci için imzalama işlemini başlatır.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8C8AFEF-6E74-48AA-8335-FBFAA776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58"/>
          <a:stretch/>
        </p:blipFill>
        <p:spPr>
          <a:xfrm>
            <a:off x="441447" y="1554172"/>
            <a:ext cx="9464860" cy="3193853"/>
          </a:xfrm>
          <a:prstGeom prst="rect">
            <a:avLst/>
          </a:prstGeom>
        </p:spPr>
      </p:pic>
      <p:sp>
        <p:nvSpPr>
          <p:cNvPr id="20" name="Dikdörtgen 19">
            <a:extLst>
              <a:ext uri="{FF2B5EF4-FFF2-40B4-BE49-F238E27FC236}">
                <a16:creationId xmlns:a16="http://schemas.microsoft.com/office/drawing/2014/main" id="{58635A23-2574-4EFD-B166-AE476CE700F1}"/>
              </a:ext>
            </a:extLst>
          </p:cNvPr>
          <p:cNvSpPr/>
          <p:nvPr/>
        </p:nvSpPr>
        <p:spPr>
          <a:xfrm>
            <a:off x="441447" y="4002210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C2E441B7-FC5E-4B4F-9857-0BD4598C722D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D4970D15-9AE6-4F7D-BA8A-A501DB0C04A7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7A1052AA-11A6-4C80-B7E4-775A1041CD0C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DB094DE7-8C88-4E63-9370-D839CD04EAAE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DACC4D43-73FF-4FC8-B34A-22B58E42A04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0472BF-064E-4DA6-A739-0C6AB0952E5E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5A0C0F8-BA67-4207-831E-9C6C4D426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128519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283D2411-5BE2-45CE-99F7-D3B5F86DC46E}"/>
              </a:ext>
            </a:extLst>
          </p:cNvPr>
          <p:cNvSpPr txBox="1"/>
          <p:nvPr/>
        </p:nvSpPr>
        <p:spPr>
          <a:xfrm>
            <a:off x="69928" y="-22139"/>
            <a:ext cx="118587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E-İmza ile imzalama işlemini tamamladıktan sonra, aşağıdaki ekran ile başarılı bir işlem başlatıldığını görecektir.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tarafından imzalama işlemi tamamlandıktan sonra «Jüri Üyelerine» </a:t>
            </a:r>
            <a:r>
              <a:rPr lang="tr-T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sistemde yer aldıkları sıra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ile E-İmza için bir e-posta gelir ve her bir jüri üyesi imzalamayı tamamlar. İşleminiz arka planda başlatıldı uyarısı görüldüğünde işlem başarılı anlamına gelmektedir. 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imzalama işlemini tamamladıktan sonra, Danışman Öğretim Üyesi</a:t>
            </a: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EBYS üzerinden imzalanmış tutanağa ulaşabilmektedir.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741886F-BC4C-4E4D-AF89-DE7B0B45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41" y="1706153"/>
            <a:ext cx="3825667" cy="1737135"/>
          </a:xfrm>
          <a:prstGeom prst="rect">
            <a:avLst/>
          </a:prstGeom>
        </p:spPr>
      </p:pic>
      <p:grpSp>
        <p:nvGrpSpPr>
          <p:cNvPr id="11" name="Group 50">
            <a:extLst>
              <a:ext uri="{FF2B5EF4-FFF2-40B4-BE49-F238E27FC236}">
                <a16:creationId xmlns:a16="http://schemas.microsoft.com/office/drawing/2014/main" id="{22B726CE-C364-408C-A1BB-DFDE5463E77D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EC973AB4-BA05-4BF7-8836-D7C6F1CB21DB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7C23DF85-A0DD-40ED-91D9-7D9FE8C06E59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300AC9FD-8DF5-4BE0-B98A-8D90936DC2E2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3FA21B44-80C0-4065-A2C2-ADF70D6E64E8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5C68F3-AAC4-45CD-AF64-54DBD1181B25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1692B23B-7628-49DA-BEF8-21CF4DD8D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0750952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Karşılaşılabilecek Hata: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" y="585639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4BEE9BED-94D9-4CFA-B643-30FD2C7D5B30}"/>
              </a:ext>
            </a:extLst>
          </p:cNvPr>
          <p:cNvSpPr/>
          <p:nvPr/>
        </p:nvSpPr>
        <p:spPr>
          <a:xfrm>
            <a:off x="441447" y="2446874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39D8C84-1363-462D-80CB-298D816C5BA0}"/>
              </a:ext>
            </a:extLst>
          </p:cNvPr>
          <p:cNvSpPr txBox="1"/>
          <p:nvPr/>
        </p:nvSpPr>
        <p:spPr>
          <a:xfrm>
            <a:off x="275143" y="347037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Jüri üyeleri detaylara ulaşmak için linke tıkladığında doğrudan «Öneri ve Sonuç Bilgilerini Girmeniz için Sınav Tutanağı </a:t>
            </a:r>
            <a:r>
              <a:rPr lang="tr-TR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Formu»nun</a:t>
            </a: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açılması gerekmektedir.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Herhangi bir kullanıcı adı ve şifre bilgisi gerekmemektedir.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Eğer sayfa doğrudan açılmaz ise «Detaylara ulaşmak için buraya tıklayınız» mesajı üzerine sağ tıklayarak «Köprüyü» kopyalayınız ve </a:t>
            </a:r>
            <a:r>
              <a:rPr lang="tr-TR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tarayıcısına </a:t>
            </a: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yapıştırarak işleme devam ediniz.</a:t>
            </a:r>
          </a:p>
          <a:p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13" name="Group 50">
            <a:extLst>
              <a:ext uri="{FF2B5EF4-FFF2-40B4-BE49-F238E27FC236}">
                <a16:creationId xmlns:a16="http://schemas.microsoft.com/office/drawing/2014/main" id="{B88472C1-4FD8-4D74-9ADB-92ED623F580F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4" name="Shape 8174">
              <a:extLst>
                <a:ext uri="{FF2B5EF4-FFF2-40B4-BE49-F238E27FC236}">
                  <a16:creationId xmlns:a16="http://schemas.microsoft.com/office/drawing/2014/main" id="{51E6C930-9640-468F-85C1-E770A41076C6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id="{7D493F93-238D-4AFF-8845-C8C2B716E675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id="{C5A25DA4-9001-4E16-A059-EF80C926026E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id="{819EFCD7-0B9B-46FE-9818-7A2FD802FCA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8AA81EA-CDF1-4E8D-8165-148BDC909226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F89AB73-1FF2-4088-836C-D9524F746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857742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899307" y="2395136"/>
            <a:ext cx="13794557" cy="13308835"/>
            <a:chOff x="0" y="2688184"/>
            <a:chExt cx="13794557" cy="13308835"/>
          </a:xfrm>
        </p:grpSpPr>
        <p:grpSp>
          <p:nvGrpSpPr>
            <p:cNvPr id="3" name="Group 84"/>
            <p:cNvGrpSpPr>
              <a:grpSpLocks noChangeAspect="1"/>
            </p:cNvGrpSpPr>
            <p:nvPr/>
          </p:nvGrpSpPr>
          <p:grpSpPr bwMode="auto">
            <a:xfrm>
              <a:off x="0" y="5280998"/>
              <a:ext cx="12148525" cy="10716021"/>
              <a:chOff x="3286" y="1675"/>
              <a:chExt cx="1094" cy="965"/>
            </a:xfrm>
            <a:solidFill>
              <a:schemeClr val="bg1">
                <a:alpha val="3000"/>
              </a:schemeClr>
            </a:solidFill>
          </p:grpSpPr>
          <p:sp>
            <p:nvSpPr>
              <p:cNvPr id="4" name="Freeform 85"/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" name="Freeform 86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" name="Freeform 87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" name="Freeform 88"/>
              <p:cNvSpPr>
                <a:spLocks noEditPoints="1"/>
              </p:cNvSpPr>
              <p:nvPr/>
            </p:nvSpPr>
            <p:spPr bwMode="auto">
              <a:xfrm>
                <a:off x="3286" y="1675"/>
                <a:ext cx="1094" cy="965"/>
              </a:xfrm>
              <a:custGeom>
                <a:avLst/>
                <a:gdLst>
                  <a:gd name="T0" fmla="*/ 456 w 460"/>
                  <a:gd name="T1" fmla="*/ 144 h 405"/>
                  <a:gd name="T2" fmla="*/ 389 w 460"/>
                  <a:gd name="T3" fmla="*/ 39 h 405"/>
                  <a:gd name="T4" fmla="*/ 253 w 460"/>
                  <a:gd name="T5" fmla="*/ 3 h 405"/>
                  <a:gd name="T6" fmla="*/ 175 w 460"/>
                  <a:gd name="T7" fmla="*/ 21 h 405"/>
                  <a:gd name="T8" fmla="*/ 107 w 460"/>
                  <a:gd name="T9" fmla="*/ 59 h 405"/>
                  <a:gd name="T10" fmla="*/ 28 w 460"/>
                  <a:gd name="T11" fmla="*/ 137 h 405"/>
                  <a:gd name="T12" fmla="*/ 12 w 460"/>
                  <a:gd name="T13" fmla="*/ 248 h 405"/>
                  <a:gd name="T14" fmla="*/ 76 w 460"/>
                  <a:gd name="T15" fmla="*/ 340 h 405"/>
                  <a:gd name="T16" fmla="*/ 186 w 460"/>
                  <a:gd name="T17" fmla="*/ 398 h 405"/>
                  <a:gd name="T18" fmla="*/ 243 w 460"/>
                  <a:gd name="T19" fmla="*/ 404 h 405"/>
                  <a:gd name="T20" fmla="*/ 306 w 460"/>
                  <a:gd name="T21" fmla="*/ 390 h 405"/>
                  <a:gd name="T22" fmla="*/ 416 w 460"/>
                  <a:gd name="T23" fmla="*/ 307 h 405"/>
                  <a:gd name="T24" fmla="*/ 460 w 460"/>
                  <a:gd name="T25" fmla="*/ 179 h 405"/>
                  <a:gd name="T26" fmla="*/ 456 w 460"/>
                  <a:gd name="T27" fmla="*/ 144 h 405"/>
                  <a:gd name="T28" fmla="*/ 456 w 460"/>
                  <a:gd name="T29" fmla="*/ 144 h 405"/>
                  <a:gd name="T30" fmla="*/ 423 w 460"/>
                  <a:gd name="T31" fmla="*/ 195 h 405"/>
                  <a:gd name="T32" fmla="*/ 380 w 460"/>
                  <a:gd name="T33" fmla="*/ 297 h 405"/>
                  <a:gd name="T34" fmla="*/ 299 w 460"/>
                  <a:gd name="T35" fmla="*/ 350 h 405"/>
                  <a:gd name="T36" fmla="*/ 240 w 460"/>
                  <a:gd name="T37" fmla="*/ 355 h 405"/>
                  <a:gd name="T38" fmla="*/ 240 w 460"/>
                  <a:gd name="T39" fmla="*/ 355 h 405"/>
                  <a:gd name="T40" fmla="*/ 127 w 460"/>
                  <a:gd name="T41" fmla="*/ 281 h 405"/>
                  <a:gd name="T42" fmla="*/ 95 w 460"/>
                  <a:gd name="T43" fmla="*/ 212 h 405"/>
                  <a:gd name="T44" fmla="*/ 103 w 460"/>
                  <a:gd name="T45" fmla="*/ 167 h 405"/>
                  <a:gd name="T46" fmla="*/ 143 w 460"/>
                  <a:gd name="T47" fmla="*/ 112 h 405"/>
                  <a:gd name="T48" fmla="*/ 186 w 460"/>
                  <a:gd name="T49" fmla="*/ 78 h 405"/>
                  <a:gd name="T50" fmla="*/ 339 w 460"/>
                  <a:gd name="T51" fmla="*/ 66 h 405"/>
                  <a:gd name="T52" fmla="*/ 423 w 460"/>
                  <a:gd name="T53" fmla="*/ 180 h 405"/>
                  <a:gd name="T54" fmla="*/ 423 w 460"/>
                  <a:gd name="T55" fmla="*/ 195 h 405"/>
                  <a:gd name="T56" fmla="*/ 423 w 460"/>
                  <a:gd name="T57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0" h="405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82766" y="5595125"/>
            <a:ext cx="49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20.12.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202</a:t>
            </a:r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1, Antalya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DA179-BCA2-E640-B7C1-41D33CD66952}"/>
              </a:ext>
            </a:extLst>
          </p:cNvPr>
          <p:cNvSpPr txBox="1"/>
          <p:nvPr/>
        </p:nvSpPr>
        <p:spPr>
          <a:xfrm>
            <a:off x="0" y="26229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AKDENİZ ÜNİVERSİTESİ</a:t>
            </a:r>
          </a:p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GÜZEL SANATLAR ENSTİTÜSÜ</a:t>
            </a:r>
            <a:endParaRPr lang="en-US" sz="3600" b="1" kern="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ED70022-0251-47BB-A75C-2ECC6FDCC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308" y="773657"/>
            <a:ext cx="1735381" cy="17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1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0" y="2886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</a:t>
            </a:r>
          </a:p>
          <a:p>
            <a:pPr algn="ctr"/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id="{65A2C6A8-1434-4597-A283-64952DF33E30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1" name="Shape 8174">
              <a:extLst>
                <a:ext uri="{FF2B5EF4-FFF2-40B4-BE49-F238E27FC236}">
                  <a16:creationId xmlns:a16="http://schemas.microsoft.com/office/drawing/2014/main" id="{87188966-172B-4727-BEAE-2AFAB9479731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" name="Shape 8178">
              <a:extLst>
                <a:ext uri="{FF2B5EF4-FFF2-40B4-BE49-F238E27FC236}">
                  <a16:creationId xmlns:a16="http://schemas.microsoft.com/office/drawing/2014/main" id="{DF3AB8A5-78AD-4DBF-91CF-7F5E9282E968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8F58F421-628F-4DB9-B0C9-31C45AED9F02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4" name="Grup 8">
              <a:extLst>
                <a:ext uri="{FF2B5EF4-FFF2-40B4-BE49-F238E27FC236}">
                  <a16:creationId xmlns:a16="http://schemas.microsoft.com/office/drawing/2014/main" id="{6D415F13-6FF5-4D0E-AF58-75666F4B2AA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53550E7-B2D9-4CEE-9816-A6FA5EBFE245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6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9C55C7B6-2909-47ED-9EFB-4378B0B24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17" name="Alt Bilgi Yer Tutucusu 2">
            <a:extLst>
              <a:ext uri="{FF2B5EF4-FFF2-40B4-BE49-F238E27FC236}">
                <a16:creationId xmlns:a16="http://schemas.microsoft.com/office/drawing/2014/main" id="{2491D83D-474B-4377-8594-1B7112D6E2A9}"/>
              </a:ext>
            </a:extLst>
          </p:cNvPr>
          <p:cNvSpPr txBox="1">
            <a:spLocks/>
          </p:cNvSpPr>
          <p:nvPr/>
        </p:nvSpPr>
        <p:spPr>
          <a:xfrm>
            <a:off x="4056405" y="61051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AKDENİZ ÜNİVERSİTESİ </a:t>
            </a:r>
            <a:r>
              <a:rPr lang="tr-TR" dirty="0"/>
              <a:t>GÜZEL SANATLAR ENSTİTÜSÜ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708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166643" y="22909"/>
            <a:ext cx="118587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Üniversitemiz Elektronik Belge Yönetim Sistemine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(EBYS)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giriş yapılır.</a:t>
            </a: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EBYS üzerinde sol menüde bulunan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«İş Akışları»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«Kapak Sayfası»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sekmesi açılır. </a:t>
            </a: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Kapak sayfası olarak Enstitümüz </a:t>
            </a:r>
            <a:r>
              <a:rPr lang="tr-TR" sz="2000">
                <a:latin typeface="Cambria" panose="02040503050406030204" pitchFamily="18" charset="0"/>
                <a:ea typeface="Cambria" panose="02040503050406030204" pitchFamily="18" charset="0"/>
              </a:rPr>
              <a:t>web sayfasında bulunan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«Formlar»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 yer alan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«Tez Onay Sayfası»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kullanılacaktır.</a:t>
            </a:r>
          </a:p>
          <a:p>
            <a:pPr marL="457200" indent="-457200">
              <a:buAutoNum type="arabicPeriod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5DF21795-6C3C-4D9D-BE26-851C47819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2"/>
          <a:stretch/>
        </p:blipFill>
        <p:spPr>
          <a:xfrm>
            <a:off x="6860" y="2655516"/>
            <a:ext cx="9382116" cy="419810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6861" y="4554583"/>
            <a:ext cx="1430053" cy="5050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7548A02B-716B-485F-998E-A974ADF41B73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84CB629D-1D60-4D15-9B80-74C79DC7EB05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AE940FCE-DFDA-439A-B319-6BB08196BCE8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C77C5B8E-1E52-4CD9-A5FE-97B358CC0E74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19507F93-0DDC-4146-9F34-1104F1DAE4C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4833305-912E-46F2-86DF-44B1432BEBB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5B4A2E6A-566E-439E-A994-F572B3D44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64653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id="{2765BD3A-56CF-4555-8CEC-B3AFED70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7"/>
          <a:stretch/>
        </p:blipFill>
        <p:spPr>
          <a:xfrm>
            <a:off x="15242" y="2590800"/>
            <a:ext cx="8749592" cy="425157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pencerede, jüri üyeleri tarafından imzalanacak tez kapak sayfası sisteme yüklenir (geçerli dosya uzantıları: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docx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) ve eklenir.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1227910" y="3630248"/>
            <a:ext cx="3823062" cy="4105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F5873686-9B83-4FAA-8732-7C6CC8E02FA3}"/>
              </a:ext>
            </a:extLst>
          </p:cNvPr>
          <p:cNvSpPr/>
          <p:nvPr/>
        </p:nvSpPr>
        <p:spPr>
          <a:xfrm rot="10800000">
            <a:off x="3805643" y="3647666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B575913F-D8FC-467A-A740-899924DAD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41" y="3221840"/>
            <a:ext cx="4509714" cy="3023481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D967AFC7-B7D4-4DD9-AC7D-5C49F2564F6A}"/>
              </a:ext>
            </a:extLst>
          </p:cNvPr>
          <p:cNvSpPr/>
          <p:nvPr/>
        </p:nvSpPr>
        <p:spPr>
          <a:xfrm>
            <a:off x="7924800" y="3647667"/>
            <a:ext cx="1114697" cy="5499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76090589-E09F-4D1A-B0E5-5A87FC183D60}"/>
              </a:ext>
            </a:extLst>
          </p:cNvPr>
          <p:cNvSpPr/>
          <p:nvPr/>
        </p:nvSpPr>
        <p:spPr>
          <a:xfrm>
            <a:off x="7093212" y="3999748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8" name="Group 50">
            <a:extLst>
              <a:ext uri="{FF2B5EF4-FFF2-40B4-BE49-F238E27FC236}">
                <a16:creationId xmlns:a16="http://schemas.microsoft.com/office/drawing/2014/main" id="{46D0D177-49A4-441B-BAC3-C23BA883B9E2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9" name="Shape 8174">
              <a:extLst>
                <a:ext uri="{FF2B5EF4-FFF2-40B4-BE49-F238E27FC236}">
                  <a16:creationId xmlns:a16="http://schemas.microsoft.com/office/drawing/2014/main" id="{75D679B3-512B-4DD3-9BE6-561020F015EA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0" name="Shape 8178">
              <a:extLst>
                <a:ext uri="{FF2B5EF4-FFF2-40B4-BE49-F238E27FC236}">
                  <a16:creationId xmlns:a16="http://schemas.microsoft.com/office/drawing/2014/main" id="{03C17C96-2FAE-4C36-BC51-593950790F0D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1" name="Rectangle 53">
              <a:extLst>
                <a:ext uri="{FF2B5EF4-FFF2-40B4-BE49-F238E27FC236}">
                  <a16:creationId xmlns:a16="http://schemas.microsoft.com/office/drawing/2014/main" id="{033E16FE-FC8F-4F64-A71E-84E202C7A562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2" name="Grup 8">
              <a:extLst>
                <a:ext uri="{FF2B5EF4-FFF2-40B4-BE49-F238E27FC236}">
                  <a16:creationId xmlns:a16="http://schemas.microsoft.com/office/drawing/2014/main" id="{BF23F209-959D-4176-A078-3C4283020410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549E1FF-30B6-4D6B-8671-8F0061BB21CD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4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05911E55-EC69-4FCE-93A5-D1CA45783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837788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id="{2765BD3A-56CF-4555-8CEC-B3AFED70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9"/>
          <a:stretch/>
        </p:blipFill>
        <p:spPr>
          <a:xfrm>
            <a:off x="15242" y="2567354"/>
            <a:ext cx="8749592" cy="427501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 ilk sırada danışman öğretim üyesi yer alacak şekilde sırası ile jüri üyelerine ait «Adı Soyadı», «T.C. Kimlik No», «Üniversite» ve «E-posta» bilgileri girilir.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1227910" y="4126636"/>
            <a:ext cx="3823062" cy="24549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57A93AA2-331E-4176-AF00-14DF925D1DEE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07AE3EAC-FE6C-4F99-9422-8E6E5F248DCC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2197599F-907B-44B7-A001-5C3551E54D3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7474ED96-AA7C-45BD-979F-5EDAC6229A85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AFCE8821-B4EB-4CBF-9188-989E6DFECC87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9252E5D-8058-4800-85CA-530779468BF7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18FC2B42-AF43-498F-9FAE-C205FEAE5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96178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id="{2765BD3A-56CF-4555-8CEC-B3AFED70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27"/>
          <a:stretch/>
        </p:blipFill>
        <p:spPr>
          <a:xfrm>
            <a:off x="15242" y="2486370"/>
            <a:ext cx="7452358" cy="4356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Süreç başlatılır.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3209108" y="6589309"/>
            <a:ext cx="58783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E3EAC500-6D4F-495A-80FA-7F4AC8DE99E6}"/>
              </a:ext>
            </a:extLst>
          </p:cNvPr>
          <p:cNvSpPr/>
          <p:nvPr/>
        </p:nvSpPr>
        <p:spPr>
          <a:xfrm rot="10800000">
            <a:off x="3849188" y="6594653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3" name="Group 50">
            <a:extLst>
              <a:ext uri="{FF2B5EF4-FFF2-40B4-BE49-F238E27FC236}">
                <a16:creationId xmlns:a16="http://schemas.microsoft.com/office/drawing/2014/main" id="{631BDE7F-5E8D-4F9B-8CAD-40FB4B2BD416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4" name="Shape 8174">
              <a:extLst>
                <a:ext uri="{FF2B5EF4-FFF2-40B4-BE49-F238E27FC236}">
                  <a16:creationId xmlns:a16="http://schemas.microsoft.com/office/drawing/2014/main" id="{3F3C0AED-CA8A-47EF-89B0-2C47FC389300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id="{F4FFF371-88B7-4A90-A790-DF51DC44599B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id="{EF376ED4-1CF9-4127-B6AF-02F404B3DCEC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id="{97B9A63B-AAAD-4439-AEFD-BEDB9C0F7368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C697243-6B42-40C1-BF87-9B02AA748C67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843E18AA-1985-4EC7-8439-C7176BA53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669873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Süreci Başlat seçeneğinden sonra gelen aşağıdaki ekranda «EVET» tercihi ile devam edilir.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4A16C33-F6F1-4074-A80C-C2505E4D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67" y="2107936"/>
            <a:ext cx="9805012" cy="387248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9415081" y="4034113"/>
            <a:ext cx="58783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858A3B86-6CFB-4FF2-BEC4-FD1A386C3205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4" name="Shape 8174">
              <a:extLst>
                <a:ext uri="{FF2B5EF4-FFF2-40B4-BE49-F238E27FC236}">
                  <a16:creationId xmlns:a16="http://schemas.microsoft.com/office/drawing/2014/main" id="{AAB62BB9-E791-4FB9-9410-CBD31A9FA015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id="{32658371-846F-4015-B665-7E684EB00875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id="{48BC9B2D-A2A9-45EF-AED5-6ACE575CB9AD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id="{F1F22169-4F1B-4C0F-BE2F-1A700A8DA6D1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C490483-E01C-49A3-8E76-D7BEC5DE8D01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D4368710-4F62-47CA-8F56-157A2CBD0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669237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94312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 süreç başlatıldıktan sonra;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6. Jüri üyelerine </a:t>
            </a:r>
            <a:r>
              <a:rPr lang="tr-T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sistemde yer aldıkları sıra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ile E-İmza için bir e-posta gelir.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880F6E1-6BE5-4B09-BB49-4BF0C329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4" y="2577308"/>
            <a:ext cx="11217612" cy="3246401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A13444B4-A59F-4D67-8DA0-04D408F352B3}"/>
              </a:ext>
            </a:extLst>
          </p:cNvPr>
          <p:cNvSpPr/>
          <p:nvPr/>
        </p:nvSpPr>
        <p:spPr>
          <a:xfrm>
            <a:off x="629144" y="5080691"/>
            <a:ext cx="244324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9D8FCFA9-9FFF-4817-A403-62C3ED404104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873E43AC-DF0F-4829-B0D4-14FA2C3370D3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id="{82403B05-CCB4-4262-BF36-80AC0025485C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id="{575DCA1D-2D15-4748-B8E9-2D8C00FA70B6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id="{2DD1CB26-D337-4612-8D21-87416BBED036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D3A015A-5A7B-4A60-9EAB-BEA0F1B1254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F45D0FB8-3F67-452E-B069-65A23CF4E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504471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C - Color 10 Red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EF5350"/>
      </a:accent1>
      <a:accent2>
        <a:srgbClr val="F44336"/>
      </a:accent2>
      <a:accent3>
        <a:srgbClr val="E53935"/>
      </a:accent3>
      <a:accent4>
        <a:srgbClr val="D32F2F"/>
      </a:accent4>
      <a:accent5>
        <a:srgbClr val="C62828"/>
      </a:accent5>
      <a:accent6>
        <a:srgbClr val="B71C1C"/>
      </a:accent6>
      <a:hlink>
        <a:srgbClr val="A5A5A5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8215</TotalTime>
  <Words>952</Words>
  <Application>Microsoft Office PowerPoint</Application>
  <PresentationFormat>Geniş ekran</PresentationFormat>
  <Paragraphs>167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Gill Sans</vt:lpstr>
      <vt:lpstr>Roboto</vt:lpstr>
      <vt:lpstr>Source Sans Pro</vt:lpstr>
      <vt:lpstr>Source Sans Pro Black</vt:lpstr>
      <vt:lpstr>Source Sans Pro Semibold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Ethem Karadirek</dc:creator>
  <cp:lastModifiedBy>Handan Dayi</cp:lastModifiedBy>
  <cp:revision>1436</cp:revision>
  <dcterms:created xsi:type="dcterms:W3CDTF">2019-08-27T11:43:38Z</dcterms:created>
  <dcterms:modified xsi:type="dcterms:W3CDTF">2021-12-25T11:57:12Z</dcterms:modified>
</cp:coreProperties>
</file>