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070" r:id="rId2"/>
    <p:sldId id="1074" r:id="rId3"/>
    <p:sldId id="1058" r:id="rId4"/>
    <p:sldId id="1060" r:id="rId5"/>
    <p:sldId id="1061" r:id="rId6"/>
    <p:sldId id="1062" r:id="rId7"/>
    <p:sldId id="1063" r:id="rId8"/>
    <p:sldId id="1066" r:id="rId9"/>
    <p:sldId id="1064" r:id="rId10"/>
    <p:sldId id="1065" r:id="rId11"/>
    <p:sldId id="1067" r:id="rId12"/>
    <p:sldId id="1068" r:id="rId13"/>
    <p:sldId id="1069" r:id="rId14"/>
    <p:sldId id="102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05250"/>
    <a:srgbClr val="445469"/>
    <a:srgbClr val="A83136"/>
    <a:srgbClr val="017165"/>
    <a:srgbClr val="00897B"/>
    <a:srgbClr val="01796B"/>
    <a:srgbClr val="009788"/>
    <a:srgbClr val="27A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E9639D4-E3E2-4D34-9284-5A2195B3D0D7}" styleName="Açık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7692"/>
  </p:normalViewPr>
  <p:slideViewPr>
    <p:cSldViewPr snapToGrid="0" snapToObjects="1" showGuides="1">
      <p:cViewPr varScale="1">
        <p:scale>
          <a:sx n="112" d="100"/>
          <a:sy n="112" d="100"/>
        </p:scale>
        <p:origin x="438" y="96"/>
      </p:cViewPr>
      <p:guideLst>
        <p:guide orient="horz" pos="2137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7839B-1D7C-4AAD-B5F9-F2C3AA11752F}" type="datetimeFigureOut">
              <a:rPr lang="tr-TR" smtClean="0"/>
              <a:t>20.12.2021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CC88D-BE28-4A8D-B641-4C2E172A2E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5497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D3707-5939-CF4B-87DD-8EBAF76B2AB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80EED-7CA7-5E4F-A337-55E5A5CDF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09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B816B-E79C-456D-86C0-0A5913EB9F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5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E5385-B39E-9440-A798-2EA8FDA854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5CD7B7-7CCE-7844-A237-28759F1F7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36E64-3CB2-4549-8F03-F724CF47D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ACF6-737B-2048-85D2-982D0C2671F1}" type="datetime1">
              <a:rPr lang="tr-TR" smtClean="0"/>
              <a:t>20.12.2021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2DB1B-22D5-A74A-8F42-9698E11FA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16795-A596-624A-A107-05D066D1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2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25F64-C560-BC4D-AC03-AD7D4927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6BA8CA-9255-CE49-A15C-3F50FEED0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D3B43-3448-6740-97E6-F281398F7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C859-D4CE-1A41-A6BA-DF0C86225DD0}" type="datetime1">
              <a:rPr lang="tr-TR" smtClean="0"/>
              <a:t>20.12.2021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C9F93-5D43-0142-AF6C-0F00D5F9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428FD-03BC-4744-9957-409D3761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2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C0B62B-E808-AB42-8E45-A25EAA359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DCC888-5435-B349-B978-9E4DC2B85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F0AC1-69DF-0947-A5E3-4198866CB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D4F8-7C21-534E-AA85-C74E435CFF99}" type="datetime1">
              <a:rPr lang="tr-TR" smtClean="0"/>
              <a:t>20.12.2021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4B22B-7BBA-C445-8F5E-5F4E395C2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ECFE6-FF9D-444D-9C4E-212773D9B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8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BA432-3959-4247-A2BD-57E208131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FA40-E4D4-624E-AE34-F5A1A55E6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D820A-6FDB-E64D-8F19-E618AA4F4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44D0-A292-8F4A-BE1E-37E5D3B8FBF1}" type="datetime1">
              <a:rPr lang="tr-TR" smtClean="0"/>
              <a:t>20.12.2021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4A761-16A4-664E-B43E-75B0E0AB0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FB597-4C65-9B4B-B9CD-4E2A68D5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F1F1C-735F-9A45-BACC-13493148B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70B16-46D7-0D47-9903-C5B7C9D0D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B0294-6251-2240-9B89-7D5284872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1772-45F6-DE40-8232-7B70AC88A07D}" type="datetime1">
              <a:rPr lang="tr-TR" smtClean="0"/>
              <a:t>20.12.2021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BB116-E9C1-B049-8906-7A2066B36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91FA3-54B7-F545-9535-DF33584E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5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41233-0239-514C-8713-666C91FA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894C7-351B-E749-8860-81B1F25B4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088D0-2E33-6E44-9B7E-CF13BD136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0366C9-05BD-E144-AE6A-49A85FBE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7DD0-33BD-A74A-A3D6-1E805457E1B8}" type="datetime1">
              <a:rPr lang="tr-TR" smtClean="0"/>
              <a:t>20.12.2021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B77F9-6A5C-F545-A021-28549212C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F652CC-34D3-3343-997A-3D895138D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7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6D5A8-95D5-FC4F-B34D-DEF7ED1CB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AACF3-9DB5-674F-A86E-7775619A7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161-05C4-374D-9674-94656DEFC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1699AA-FEC3-2743-9AB1-3BDD2C32C0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8649A9-5ED5-DC4C-BA49-8B4D5F32E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AA405B-8C00-BB4F-8EEB-BA63C75AF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9D6A-84B8-7C48-9046-1B5D07731056}" type="datetime1">
              <a:rPr lang="tr-TR" smtClean="0"/>
              <a:t>20.12.2021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036A70-2E99-BA46-9345-42752A9D2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87EFE6-79ED-DA4A-96F5-7A2EBC37F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196B5-B6E6-9C49-9252-8A5D1E90A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89C37-D9FE-894A-B4AE-BD3E172E3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248-31DD-E84D-833A-37842C67EEAC}" type="datetime1">
              <a:rPr lang="tr-TR" smtClean="0"/>
              <a:t>20.12.2021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4A89D3-A24B-B946-8F45-9795D88B7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9941F-38AE-BE43-8F62-D7FACDFAE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7FA628-4DA4-534F-9476-E5EE68370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57329-8589-3E48-AB39-63ADC872F05B}" type="datetime1">
              <a:rPr lang="tr-TR" smtClean="0"/>
              <a:t>20.12.2021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22D124-B572-C140-83C9-31D1E296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280F4-DD8E-9046-9F08-AF75091D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D7060-BEF5-1948-A78D-2A495B0D4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17189-3409-3045-91BC-127CFB4C0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CFF3DC-D6A4-EE42-A050-F8948EC82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E2840-9581-5A42-A0F5-609A78382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A50-7153-D542-B35B-07701F45C13C}" type="datetime1">
              <a:rPr lang="tr-TR" smtClean="0"/>
              <a:t>20.12.2021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08F45-E1F6-0547-9CEC-563F8B149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58124D-64C7-784C-8B79-E8E9E42D3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4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FDCEE-4F72-3543-9179-F8F458F14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975262-6D21-FE49-8DDE-F43FFA5E75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4AE9FD-AE35-8248-9CD4-9C3EF487C8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0B54E-0C72-AB4B-B5D7-3CD0D9D0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FC3-E339-B84D-9ABD-77E2FB55350D}" type="datetime1">
              <a:rPr lang="tr-TR" smtClean="0"/>
              <a:t>20.12.2021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5BE778-5817-9441-A8F8-47863381B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5BC5B-BB10-CB4B-9A87-F219B4977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6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A92485-1B1A-7248-AF77-961FAAFD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83171-61CB-8B4C-9334-C0EBE0A0C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1CAF3-7BBE-0F4F-A995-E07D2497D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427E6-3106-6E40-B0FF-7FEFC0C78C95}" type="datetime1">
              <a:rPr lang="tr-TR" smtClean="0"/>
              <a:t>20.12.2021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00A27-DABE-FC40-A8A5-FF60E59A5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2D8CE-25A0-C34C-B9B8-272BD2E4A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9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C760E58-B113-0542-A595-73A2ABD44EAE}"/>
              </a:ext>
            </a:extLst>
          </p:cNvPr>
          <p:cNvGrpSpPr/>
          <p:nvPr/>
        </p:nvGrpSpPr>
        <p:grpSpPr>
          <a:xfrm>
            <a:off x="640932" y="-423894"/>
            <a:ext cx="14324566" cy="14774783"/>
            <a:chOff x="1088259" y="-77012"/>
            <a:chExt cx="14324566" cy="14774783"/>
          </a:xfrm>
          <a:solidFill>
            <a:schemeClr val="accent1">
              <a:alpha val="6000"/>
            </a:schemeClr>
          </a:solidFill>
        </p:grpSpPr>
        <p:grpSp>
          <p:nvGrpSpPr>
            <p:cNvPr id="111" name="Group 84">
              <a:extLst>
                <a:ext uri="{FF2B5EF4-FFF2-40B4-BE49-F238E27FC236}">
                  <a16:creationId xmlns:a16="http://schemas.microsoft.com/office/drawing/2014/main" id="{04B86018-327E-DD47-85E8-CC3C9D28904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88259" y="5392045"/>
              <a:ext cx="10105263" cy="9305726"/>
              <a:chOff x="3384" y="1685"/>
              <a:chExt cx="910" cy="838"/>
            </a:xfrm>
            <a:grpFill/>
          </p:grpSpPr>
          <p:sp>
            <p:nvSpPr>
              <p:cNvPr id="114" name="Freeform 85">
                <a:extLst>
                  <a:ext uri="{FF2B5EF4-FFF2-40B4-BE49-F238E27FC236}">
                    <a16:creationId xmlns:a16="http://schemas.microsoft.com/office/drawing/2014/main" id="{A0EC2E73-F7C2-3D40-96B5-9A5FA4ED46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84" y="1685"/>
                <a:ext cx="910" cy="838"/>
              </a:xfrm>
              <a:custGeom>
                <a:avLst/>
                <a:gdLst>
                  <a:gd name="T0" fmla="*/ 233 w 383"/>
                  <a:gd name="T1" fmla="*/ 49 h 352"/>
                  <a:gd name="T2" fmla="*/ 212 w 383"/>
                  <a:gd name="T3" fmla="*/ 51 h 352"/>
                  <a:gd name="T4" fmla="*/ 151 w 383"/>
                  <a:gd name="T5" fmla="*/ 70 h 352"/>
                  <a:gd name="T6" fmla="*/ 187 w 383"/>
                  <a:gd name="T7" fmla="*/ 66 h 352"/>
                  <a:gd name="T8" fmla="*/ 189 w 383"/>
                  <a:gd name="T9" fmla="*/ 66 h 352"/>
                  <a:gd name="T10" fmla="*/ 198 w 383"/>
                  <a:gd name="T11" fmla="*/ 67 h 352"/>
                  <a:gd name="T12" fmla="*/ 225 w 383"/>
                  <a:gd name="T13" fmla="*/ 74 h 352"/>
                  <a:gd name="T14" fmla="*/ 270 w 383"/>
                  <a:gd name="T15" fmla="*/ 102 h 352"/>
                  <a:gd name="T16" fmla="*/ 319 w 383"/>
                  <a:gd name="T17" fmla="*/ 164 h 352"/>
                  <a:gd name="T18" fmla="*/ 328 w 383"/>
                  <a:gd name="T19" fmla="*/ 202 h 352"/>
                  <a:gd name="T20" fmla="*/ 328 w 383"/>
                  <a:gd name="T21" fmla="*/ 201 h 352"/>
                  <a:gd name="T22" fmla="*/ 303 w 383"/>
                  <a:gd name="T23" fmla="*/ 278 h 352"/>
                  <a:gd name="T24" fmla="*/ 245 w 383"/>
                  <a:gd name="T25" fmla="*/ 333 h 352"/>
                  <a:gd name="T26" fmla="*/ 192 w 383"/>
                  <a:gd name="T27" fmla="*/ 350 h 352"/>
                  <a:gd name="T28" fmla="*/ 199 w 383"/>
                  <a:gd name="T29" fmla="*/ 351 h 352"/>
                  <a:gd name="T30" fmla="*/ 199 w 383"/>
                  <a:gd name="T31" fmla="*/ 351 h 352"/>
                  <a:gd name="T32" fmla="*/ 215 w 383"/>
                  <a:gd name="T33" fmla="*/ 352 h 352"/>
                  <a:gd name="T34" fmla="*/ 253 w 383"/>
                  <a:gd name="T35" fmla="*/ 347 h 352"/>
                  <a:gd name="T36" fmla="*/ 306 w 383"/>
                  <a:gd name="T37" fmla="*/ 322 h 352"/>
                  <a:gd name="T38" fmla="*/ 371 w 383"/>
                  <a:gd name="T39" fmla="*/ 241 h 352"/>
                  <a:gd name="T40" fmla="*/ 382 w 383"/>
                  <a:gd name="T41" fmla="*/ 183 h 352"/>
                  <a:gd name="T42" fmla="*/ 382 w 383"/>
                  <a:gd name="T43" fmla="*/ 183 h 352"/>
                  <a:gd name="T44" fmla="*/ 382 w 383"/>
                  <a:gd name="T45" fmla="*/ 183 h 352"/>
                  <a:gd name="T46" fmla="*/ 382 w 383"/>
                  <a:gd name="T47" fmla="*/ 183 h 352"/>
                  <a:gd name="T48" fmla="*/ 382 w 383"/>
                  <a:gd name="T49" fmla="*/ 183 h 352"/>
                  <a:gd name="T50" fmla="*/ 332 w 383"/>
                  <a:gd name="T51" fmla="*/ 82 h 352"/>
                  <a:gd name="T52" fmla="*/ 233 w 383"/>
                  <a:gd name="T53" fmla="*/ 49 h 352"/>
                  <a:gd name="T54" fmla="*/ 382 w 383"/>
                  <a:gd name="T55" fmla="*/ 180 h 352"/>
                  <a:gd name="T56" fmla="*/ 382 w 383"/>
                  <a:gd name="T57" fmla="*/ 183 h 352"/>
                  <a:gd name="T58" fmla="*/ 382 w 383"/>
                  <a:gd name="T59" fmla="*/ 183 h 352"/>
                  <a:gd name="T60" fmla="*/ 382 w 383"/>
                  <a:gd name="T61" fmla="*/ 183 h 352"/>
                  <a:gd name="T62" fmla="*/ 382 w 383"/>
                  <a:gd name="T63" fmla="*/ 184 h 352"/>
                  <a:gd name="T64" fmla="*/ 382 w 383"/>
                  <a:gd name="T65" fmla="*/ 182 h 352"/>
                  <a:gd name="T66" fmla="*/ 382 w 383"/>
                  <a:gd name="T67" fmla="*/ 180 h 352"/>
                  <a:gd name="T68" fmla="*/ 207 w 383"/>
                  <a:gd name="T69" fmla="*/ 0 h 352"/>
                  <a:gd name="T70" fmla="*/ 200 w 383"/>
                  <a:gd name="T71" fmla="*/ 0 h 352"/>
                  <a:gd name="T72" fmla="*/ 200 w 383"/>
                  <a:gd name="T73" fmla="*/ 0 h 352"/>
                  <a:gd name="T74" fmla="*/ 200 w 383"/>
                  <a:gd name="T75" fmla="*/ 0 h 352"/>
                  <a:gd name="T76" fmla="*/ 199 w 383"/>
                  <a:gd name="T77" fmla="*/ 0 h 352"/>
                  <a:gd name="T78" fmla="*/ 30 w 383"/>
                  <a:gd name="T79" fmla="*/ 80 h 352"/>
                  <a:gd name="T80" fmla="*/ 0 w 383"/>
                  <a:gd name="T81" fmla="*/ 115 h 352"/>
                  <a:gd name="T82" fmla="*/ 59 w 383"/>
                  <a:gd name="T83" fmla="*/ 60 h 352"/>
                  <a:gd name="T84" fmla="*/ 143 w 383"/>
                  <a:gd name="T85" fmla="*/ 14 h 352"/>
                  <a:gd name="T86" fmla="*/ 207 w 383"/>
                  <a:gd name="T87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3" h="352">
                    <a:moveTo>
                      <a:pt x="233" y="49"/>
                    </a:moveTo>
                    <a:cubicBezTo>
                      <a:pt x="226" y="49"/>
                      <a:pt x="219" y="50"/>
                      <a:pt x="212" y="51"/>
                    </a:cubicBezTo>
                    <a:cubicBezTo>
                      <a:pt x="191" y="53"/>
                      <a:pt x="170" y="60"/>
                      <a:pt x="151" y="70"/>
                    </a:cubicBezTo>
                    <a:cubicBezTo>
                      <a:pt x="163" y="67"/>
                      <a:pt x="175" y="66"/>
                      <a:pt x="187" y="66"/>
                    </a:cubicBezTo>
                    <a:cubicBezTo>
                      <a:pt x="185" y="66"/>
                      <a:pt x="188" y="66"/>
                      <a:pt x="189" y="66"/>
                    </a:cubicBezTo>
                    <a:cubicBezTo>
                      <a:pt x="192" y="66"/>
                      <a:pt x="195" y="67"/>
                      <a:pt x="198" y="67"/>
                    </a:cubicBezTo>
                    <a:cubicBezTo>
                      <a:pt x="207" y="68"/>
                      <a:pt x="216" y="71"/>
                      <a:pt x="225" y="74"/>
                    </a:cubicBezTo>
                    <a:cubicBezTo>
                      <a:pt x="242" y="81"/>
                      <a:pt x="257" y="91"/>
                      <a:pt x="270" y="102"/>
                    </a:cubicBezTo>
                    <a:cubicBezTo>
                      <a:pt x="291" y="119"/>
                      <a:pt x="309" y="139"/>
                      <a:pt x="319" y="164"/>
                    </a:cubicBezTo>
                    <a:cubicBezTo>
                      <a:pt x="325" y="176"/>
                      <a:pt x="327" y="189"/>
                      <a:pt x="328" y="202"/>
                    </a:cubicBezTo>
                    <a:cubicBezTo>
                      <a:pt x="328" y="201"/>
                      <a:pt x="328" y="201"/>
                      <a:pt x="328" y="201"/>
                    </a:cubicBezTo>
                    <a:cubicBezTo>
                      <a:pt x="328" y="229"/>
                      <a:pt x="318" y="255"/>
                      <a:pt x="303" y="278"/>
                    </a:cubicBezTo>
                    <a:cubicBezTo>
                      <a:pt x="287" y="300"/>
                      <a:pt x="268" y="319"/>
                      <a:pt x="245" y="333"/>
                    </a:cubicBezTo>
                    <a:cubicBezTo>
                      <a:pt x="229" y="342"/>
                      <a:pt x="211" y="348"/>
                      <a:pt x="192" y="350"/>
                    </a:cubicBezTo>
                    <a:cubicBezTo>
                      <a:pt x="194" y="351"/>
                      <a:pt x="197" y="351"/>
                      <a:pt x="199" y="351"/>
                    </a:cubicBezTo>
                    <a:cubicBezTo>
                      <a:pt x="199" y="351"/>
                      <a:pt x="199" y="351"/>
                      <a:pt x="199" y="351"/>
                    </a:cubicBezTo>
                    <a:cubicBezTo>
                      <a:pt x="204" y="352"/>
                      <a:pt x="210" y="352"/>
                      <a:pt x="215" y="352"/>
                    </a:cubicBezTo>
                    <a:cubicBezTo>
                      <a:pt x="227" y="352"/>
                      <a:pt x="240" y="351"/>
                      <a:pt x="253" y="347"/>
                    </a:cubicBezTo>
                    <a:cubicBezTo>
                      <a:pt x="272" y="342"/>
                      <a:pt x="290" y="333"/>
                      <a:pt x="306" y="322"/>
                    </a:cubicBezTo>
                    <a:cubicBezTo>
                      <a:pt x="335" y="302"/>
                      <a:pt x="358" y="273"/>
                      <a:pt x="371" y="241"/>
                    </a:cubicBezTo>
                    <a:cubicBezTo>
                      <a:pt x="378" y="223"/>
                      <a:pt x="383" y="202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3" y="143"/>
                      <a:pt x="362" y="106"/>
                      <a:pt x="332" y="82"/>
                    </a:cubicBezTo>
                    <a:cubicBezTo>
                      <a:pt x="304" y="60"/>
                      <a:pt x="268" y="49"/>
                      <a:pt x="233" y="49"/>
                    </a:cubicBezTo>
                    <a:moveTo>
                      <a:pt x="382" y="180"/>
                    </a:moveTo>
                    <a:cubicBezTo>
                      <a:pt x="382" y="180"/>
                      <a:pt x="382" y="181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4"/>
                      <a:pt x="382" y="184"/>
                    </a:cubicBezTo>
                    <a:cubicBezTo>
                      <a:pt x="382" y="184"/>
                      <a:pt x="382" y="183"/>
                      <a:pt x="382" y="182"/>
                    </a:cubicBezTo>
                    <a:cubicBezTo>
                      <a:pt x="382" y="181"/>
                      <a:pt x="382" y="180"/>
                      <a:pt x="382" y="180"/>
                    </a:cubicBezTo>
                    <a:moveTo>
                      <a:pt x="207" y="0"/>
                    </a:moveTo>
                    <a:cubicBezTo>
                      <a:pt x="204" y="0"/>
                      <a:pt x="202" y="0"/>
                      <a:pt x="20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199" y="0"/>
                      <a:pt x="199" y="0"/>
                    </a:cubicBezTo>
                    <a:cubicBezTo>
                      <a:pt x="136" y="6"/>
                      <a:pt x="75" y="36"/>
                      <a:pt x="30" y="80"/>
                    </a:cubicBezTo>
                    <a:cubicBezTo>
                      <a:pt x="19" y="91"/>
                      <a:pt x="9" y="102"/>
                      <a:pt x="0" y="115"/>
                    </a:cubicBezTo>
                    <a:cubicBezTo>
                      <a:pt x="17" y="94"/>
                      <a:pt x="37" y="76"/>
                      <a:pt x="59" y="60"/>
                    </a:cubicBezTo>
                    <a:cubicBezTo>
                      <a:pt x="85" y="41"/>
                      <a:pt x="113" y="24"/>
                      <a:pt x="143" y="14"/>
                    </a:cubicBezTo>
                    <a:cubicBezTo>
                      <a:pt x="164" y="6"/>
                      <a:pt x="185" y="1"/>
                      <a:pt x="20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86">
                <a:extLst>
                  <a:ext uri="{FF2B5EF4-FFF2-40B4-BE49-F238E27FC236}">
                    <a16:creationId xmlns:a16="http://schemas.microsoft.com/office/drawing/2014/main" id="{5E468D0B-0B7E-B34E-84F8-A3AD37F19F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47" y="24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87">
                <a:extLst>
                  <a:ext uri="{FF2B5EF4-FFF2-40B4-BE49-F238E27FC236}">
                    <a16:creationId xmlns:a16="http://schemas.microsoft.com/office/drawing/2014/main" id="{AF90BAA0-06B7-4441-882A-A3BA8AB5F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47" y="24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2" name="Freeform 88">
              <a:extLst>
                <a:ext uri="{FF2B5EF4-FFF2-40B4-BE49-F238E27FC236}">
                  <a16:creationId xmlns:a16="http://schemas.microsoft.com/office/drawing/2014/main" id="{967F9FB8-8E38-0D42-BCF2-ABA3C1AE7F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6032" y="2688184"/>
              <a:ext cx="12148525" cy="10716021"/>
            </a:xfrm>
            <a:custGeom>
              <a:avLst/>
              <a:gdLst>
                <a:gd name="T0" fmla="*/ 456 w 460"/>
                <a:gd name="T1" fmla="*/ 144 h 405"/>
                <a:gd name="T2" fmla="*/ 389 w 460"/>
                <a:gd name="T3" fmla="*/ 39 h 405"/>
                <a:gd name="T4" fmla="*/ 253 w 460"/>
                <a:gd name="T5" fmla="*/ 3 h 405"/>
                <a:gd name="T6" fmla="*/ 175 w 460"/>
                <a:gd name="T7" fmla="*/ 21 h 405"/>
                <a:gd name="T8" fmla="*/ 107 w 460"/>
                <a:gd name="T9" fmla="*/ 59 h 405"/>
                <a:gd name="T10" fmla="*/ 28 w 460"/>
                <a:gd name="T11" fmla="*/ 137 h 405"/>
                <a:gd name="T12" fmla="*/ 12 w 460"/>
                <a:gd name="T13" fmla="*/ 248 h 405"/>
                <a:gd name="T14" fmla="*/ 76 w 460"/>
                <a:gd name="T15" fmla="*/ 340 h 405"/>
                <a:gd name="T16" fmla="*/ 186 w 460"/>
                <a:gd name="T17" fmla="*/ 398 h 405"/>
                <a:gd name="T18" fmla="*/ 243 w 460"/>
                <a:gd name="T19" fmla="*/ 404 h 405"/>
                <a:gd name="T20" fmla="*/ 306 w 460"/>
                <a:gd name="T21" fmla="*/ 390 h 405"/>
                <a:gd name="T22" fmla="*/ 416 w 460"/>
                <a:gd name="T23" fmla="*/ 307 h 405"/>
                <a:gd name="T24" fmla="*/ 460 w 460"/>
                <a:gd name="T25" fmla="*/ 179 h 405"/>
                <a:gd name="T26" fmla="*/ 456 w 460"/>
                <a:gd name="T27" fmla="*/ 144 h 405"/>
                <a:gd name="T28" fmla="*/ 456 w 460"/>
                <a:gd name="T29" fmla="*/ 144 h 405"/>
                <a:gd name="T30" fmla="*/ 423 w 460"/>
                <a:gd name="T31" fmla="*/ 195 h 405"/>
                <a:gd name="T32" fmla="*/ 380 w 460"/>
                <a:gd name="T33" fmla="*/ 297 h 405"/>
                <a:gd name="T34" fmla="*/ 299 w 460"/>
                <a:gd name="T35" fmla="*/ 350 h 405"/>
                <a:gd name="T36" fmla="*/ 240 w 460"/>
                <a:gd name="T37" fmla="*/ 355 h 405"/>
                <a:gd name="T38" fmla="*/ 240 w 460"/>
                <a:gd name="T39" fmla="*/ 355 h 405"/>
                <a:gd name="T40" fmla="*/ 127 w 460"/>
                <a:gd name="T41" fmla="*/ 281 h 405"/>
                <a:gd name="T42" fmla="*/ 95 w 460"/>
                <a:gd name="T43" fmla="*/ 212 h 405"/>
                <a:gd name="T44" fmla="*/ 103 w 460"/>
                <a:gd name="T45" fmla="*/ 167 h 405"/>
                <a:gd name="T46" fmla="*/ 143 w 460"/>
                <a:gd name="T47" fmla="*/ 112 h 405"/>
                <a:gd name="T48" fmla="*/ 186 w 460"/>
                <a:gd name="T49" fmla="*/ 78 h 405"/>
                <a:gd name="T50" fmla="*/ 339 w 460"/>
                <a:gd name="T51" fmla="*/ 66 h 405"/>
                <a:gd name="T52" fmla="*/ 423 w 460"/>
                <a:gd name="T53" fmla="*/ 180 h 405"/>
                <a:gd name="T54" fmla="*/ 423 w 460"/>
                <a:gd name="T55" fmla="*/ 195 h 405"/>
                <a:gd name="T56" fmla="*/ 423 w 460"/>
                <a:gd name="T57" fmla="*/ 1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0" h="405">
                  <a:moveTo>
                    <a:pt x="456" y="144"/>
                  </a:moveTo>
                  <a:cubicBezTo>
                    <a:pt x="447" y="102"/>
                    <a:pt x="423" y="64"/>
                    <a:pt x="389" y="39"/>
                  </a:cubicBezTo>
                  <a:cubicBezTo>
                    <a:pt x="350" y="11"/>
                    <a:pt x="299" y="0"/>
                    <a:pt x="253" y="3"/>
                  </a:cubicBezTo>
                  <a:cubicBezTo>
                    <a:pt x="226" y="5"/>
                    <a:pt x="200" y="11"/>
                    <a:pt x="175" y="21"/>
                  </a:cubicBezTo>
                  <a:cubicBezTo>
                    <a:pt x="151" y="31"/>
                    <a:pt x="129" y="44"/>
                    <a:pt x="107" y="59"/>
                  </a:cubicBezTo>
                  <a:cubicBezTo>
                    <a:pt x="77" y="80"/>
                    <a:pt x="48" y="106"/>
                    <a:pt x="28" y="137"/>
                  </a:cubicBezTo>
                  <a:cubicBezTo>
                    <a:pt x="7" y="171"/>
                    <a:pt x="0" y="210"/>
                    <a:pt x="12" y="248"/>
                  </a:cubicBezTo>
                  <a:cubicBezTo>
                    <a:pt x="23" y="284"/>
                    <a:pt x="48" y="316"/>
                    <a:pt x="76" y="340"/>
                  </a:cubicBezTo>
                  <a:cubicBezTo>
                    <a:pt x="108" y="367"/>
                    <a:pt x="145" y="389"/>
                    <a:pt x="186" y="398"/>
                  </a:cubicBezTo>
                  <a:cubicBezTo>
                    <a:pt x="205" y="403"/>
                    <a:pt x="224" y="405"/>
                    <a:pt x="243" y="404"/>
                  </a:cubicBezTo>
                  <a:cubicBezTo>
                    <a:pt x="264" y="402"/>
                    <a:pt x="286" y="398"/>
                    <a:pt x="306" y="390"/>
                  </a:cubicBezTo>
                  <a:cubicBezTo>
                    <a:pt x="350" y="374"/>
                    <a:pt x="388" y="344"/>
                    <a:pt x="416" y="307"/>
                  </a:cubicBezTo>
                  <a:cubicBezTo>
                    <a:pt x="444" y="270"/>
                    <a:pt x="460" y="225"/>
                    <a:pt x="460" y="179"/>
                  </a:cubicBezTo>
                  <a:cubicBezTo>
                    <a:pt x="460" y="167"/>
                    <a:pt x="459" y="155"/>
                    <a:pt x="456" y="144"/>
                  </a:cubicBezTo>
                  <a:cubicBezTo>
                    <a:pt x="453" y="127"/>
                    <a:pt x="460" y="160"/>
                    <a:pt x="456" y="144"/>
                  </a:cubicBezTo>
                  <a:close/>
                  <a:moveTo>
                    <a:pt x="423" y="195"/>
                  </a:moveTo>
                  <a:cubicBezTo>
                    <a:pt x="422" y="232"/>
                    <a:pt x="404" y="270"/>
                    <a:pt x="380" y="297"/>
                  </a:cubicBezTo>
                  <a:cubicBezTo>
                    <a:pt x="358" y="322"/>
                    <a:pt x="330" y="340"/>
                    <a:pt x="299" y="350"/>
                  </a:cubicBezTo>
                  <a:cubicBezTo>
                    <a:pt x="280" y="356"/>
                    <a:pt x="260" y="357"/>
                    <a:pt x="240" y="355"/>
                  </a:cubicBezTo>
                  <a:cubicBezTo>
                    <a:pt x="240" y="355"/>
                    <a:pt x="240" y="355"/>
                    <a:pt x="240" y="355"/>
                  </a:cubicBezTo>
                  <a:cubicBezTo>
                    <a:pt x="193" y="349"/>
                    <a:pt x="156" y="317"/>
                    <a:pt x="127" y="281"/>
                  </a:cubicBezTo>
                  <a:cubicBezTo>
                    <a:pt x="111" y="262"/>
                    <a:pt x="98" y="238"/>
                    <a:pt x="95" y="212"/>
                  </a:cubicBezTo>
                  <a:cubicBezTo>
                    <a:pt x="94" y="197"/>
                    <a:pt x="97" y="181"/>
                    <a:pt x="103" y="167"/>
                  </a:cubicBezTo>
                  <a:cubicBezTo>
                    <a:pt x="112" y="146"/>
                    <a:pt x="127" y="128"/>
                    <a:pt x="143" y="112"/>
                  </a:cubicBezTo>
                  <a:cubicBezTo>
                    <a:pt x="156" y="99"/>
                    <a:pt x="170" y="87"/>
                    <a:pt x="186" y="78"/>
                  </a:cubicBezTo>
                  <a:cubicBezTo>
                    <a:pt x="232" y="51"/>
                    <a:pt x="289" y="46"/>
                    <a:pt x="339" y="66"/>
                  </a:cubicBezTo>
                  <a:cubicBezTo>
                    <a:pt x="385" y="85"/>
                    <a:pt x="421" y="129"/>
                    <a:pt x="423" y="180"/>
                  </a:cubicBezTo>
                  <a:cubicBezTo>
                    <a:pt x="423" y="185"/>
                    <a:pt x="423" y="190"/>
                    <a:pt x="423" y="195"/>
                  </a:cubicBezTo>
                  <a:cubicBezTo>
                    <a:pt x="423" y="197"/>
                    <a:pt x="423" y="194"/>
                    <a:pt x="423" y="1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88">
              <a:extLst>
                <a:ext uri="{FF2B5EF4-FFF2-40B4-BE49-F238E27FC236}">
                  <a16:creationId xmlns:a16="http://schemas.microsoft.com/office/drawing/2014/main" id="{F93C94B3-9546-D441-A219-FBE0ED86DB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4300" y="-77012"/>
              <a:ext cx="12148525" cy="10716021"/>
            </a:xfrm>
            <a:custGeom>
              <a:avLst/>
              <a:gdLst>
                <a:gd name="T0" fmla="*/ 456 w 460"/>
                <a:gd name="T1" fmla="*/ 144 h 405"/>
                <a:gd name="T2" fmla="*/ 389 w 460"/>
                <a:gd name="T3" fmla="*/ 39 h 405"/>
                <a:gd name="T4" fmla="*/ 253 w 460"/>
                <a:gd name="T5" fmla="*/ 3 h 405"/>
                <a:gd name="T6" fmla="*/ 175 w 460"/>
                <a:gd name="T7" fmla="*/ 21 h 405"/>
                <a:gd name="T8" fmla="*/ 107 w 460"/>
                <a:gd name="T9" fmla="*/ 59 h 405"/>
                <a:gd name="T10" fmla="*/ 28 w 460"/>
                <a:gd name="T11" fmla="*/ 137 h 405"/>
                <a:gd name="T12" fmla="*/ 12 w 460"/>
                <a:gd name="T13" fmla="*/ 248 h 405"/>
                <a:gd name="T14" fmla="*/ 76 w 460"/>
                <a:gd name="T15" fmla="*/ 340 h 405"/>
                <a:gd name="T16" fmla="*/ 186 w 460"/>
                <a:gd name="T17" fmla="*/ 398 h 405"/>
                <a:gd name="T18" fmla="*/ 243 w 460"/>
                <a:gd name="T19" fmla="*/ 404 h 405"/>
                <a:gd name="T20" fmla="*/ 306 w 460"/>
                <a:gd name="T21" fmla="*/ 390 h 405"/>
                <a:gd name="T22" fmla="*/ 416 w 460"/>
                <a:gd name="T23" fmla="*/ 307 h 405"/>
                <a:gd name="T24" fmla="*/ 460 w 460"/>
                <a:gd name="T25" fmla="*/ 179 h 405"/>
                <a:gd name="T26" fmla="*/ 456 w 460"/>
                <a:gd name="T27" fmla="*/ 144 h 405"/>
                <a:gd name="T28" fmla="*/ 456 w 460"/>
                <a:gd name="T29" fmla="*/ 144 h 405"/>
                <a:gd name="T30" fmla="*/ 423 w 460"/>
                <a:gd name="T31" fmla="*/ 195 h 405"/>
                <a:gd name="T32" fmla="*/ 380 w 460"/>
                <a:gd name="T33" fmla="*/ 297 h 405"/>
                <a:gd name="T34" fmla="*/ 299 w 460"/>
                <a:gd name="T35" fmla="*/ 350 h 405"/>
                <a:gd name="T36" fmla="*/ 240 w 460"/>
                <a:gd name="T37" fmla="*/ 355 h 405"/>
                <a:gd name="T38" fmla="*/ 240 w 460"/>
                <a:gd name="T39" fmla="*/ 355 h 405"/>
                <a:gd name="T40" fmla="*/ 127 w 460"/>
                <a:gd name="T41" fmla="*/ 281 h 405"/>
                <a:gd name="T42" fmla="*/ 95 w 460"/>
                <a:gd name="T43" fmla="*/ 212 h 405"/>
                <a:gd name="T44" fmla="*/ 103 w 460"/>
                <a:gd name="T45" fmla="*/ 167 h 405"/>
                <a:gd name="T46" fmla="*/ 143 w 460"/>
                <a:gd name="T47" fmla="*/ 112 h 405"/>
                <a:gd name="T48" fmla="*/ 186 w 460"/>
                <a:gd name="T49" fmla="*/ 78 h 405"/>
                <a:gd name="T50" fmla="*/ 339 w 460"/>
                <a:gd name="T51" fmla="*/ 66 h 405"/>
                <a:gd name="T52" fmla="*/ 423 w 460"/>
                <a:gd name="T53" fmla="*/ 180 h 405"/>
                <a:gd name="T54" fmla="*/ 423 w 460"/>
                <a:gd name="T55" fmla="*/ 195 h 405"/>
                <a:gd name="T56" fmla="*/ 423 w 460"/>
                <a:gd name="T57" fmla="*/ 1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0" h="405">
                  <a:moveTo>
                    <a:pt x="456" y="144"/>
                  </a:moveTo>
                  <a:cubicBezTo>
                    <a:pt x="447" y="102"/>
                    <a:pt x="423" y="64"/>
                    <a:pt x="389" y="39"/>
                  </a:cubicBezTo>
                  <a:cubicBezTo>
                    <a:pt x="350" y="11"/>
                    <a:pt x="299" y="0"/>
                    <a:pt x="253" y="3"/>
                  </a:cubicBezTo>
                  <a:cubicBezTo>
                    <a:pt x="226" y="5"/>
                    <a:pt x="200" y="11"/>
                    <a:pt x="175" y="21"/>
                  </a:cubicBezTo>
                  <a:cubicBezTo>
                    <a:pt x="151" y="31"/>
                    <a:pt x="129" y="44"/>
                    <a:pt x="107" y="59"/>
                  </a:cubicBezTo>
                  <a:cubicBezTo>
                    <a:pt x="77" y="80"/>
                    <a:pt x="48" y="106"/>
                    <a:pt x="28" y="137"/>
                  </a:cubicBezTo>
                  <a:cubicBezTo>
                    <a:pt x="7" y="171"/>
                    <a:pt x="0" y="210"/>
                    <a:pt x="12" y="248"/>
                  </a:cubicBezTo>
                  <a:cubicBezTo>
                    <a:pt x="23" y="284"/>
                    <a:pt x="48" y="316"/>
                    <a:pt x="76" y="340"/>
                  </a:cubicBezTo>
                  <a:cubicBezTo>
                    <a:pt x="108" y="367"/>
                    <a:pt x="145" y="389"/>
                    <a:pt x="186" y="398"/>
                  </a:cubicBezTo>
                  <a:cubicBezTo>
                    <a:pt x="205" y="403"/>
                    <a:pt x="224" y="405"/>
                    <a:pt x="243" y="404"/>
                  </a:cubicBezTo>
                  <a:cubicBezTo>
                    <a:pt x="264" y="402"/>
                    <a:pt x="286" y="398"/>
                    <a:pt x="306" y="390"/>
                  </a:cubicBezTo>
                  <a:cubicBezTo>
                    <a:pt x="350" y="374"/>
                    <a:pt x="388" y="344"/>
                    <a:pt x="416" y="307"/>
                  </a:cubicBezTo>
                  <a:cubicBezTo>
                    <a:pt x="444" y="270"/>
                    <a:pt x="460" y="225"/>
                    <a:pt x="460" y="179"/>
                  </a:cubicBezTo>
                  <a:cubicBezTo>
                    <a:pt x="460" y="167"/>
                    <a:pt x="459" y="155"/>
                    <a:pt x="456" y="144"/>
                  </a:cubicBezTo>
                  <a:cubicBezTo>
                    <a:pt x="453" y="127"/>
                    <a:pt x="460" y="160"/>
                    <a:pt x="456" y="144"/>
                  </a:cubicBezTo>
                  <a:close/>
                  <a:moveTo>
                    <a:pt x="423" y="195"/>
                  </a:moveTo>
                  <a:cubicBezTo>
                    <a:pt x="422" y="232"/>
                    <a:pt x="404" y="270"/>
                    <a:pt x="380" y="297"/>
                  </a:cubicBezTo>
                  <a:cubicBezTo>
                    <a:pt x="358" y="322"/>
                    <a:pt x="330" y="340"/>
                    <a:pt x="299" y="350"/>
                  </a:cubicBezTo>
                  <a:cubicBezTo>
                    <a:pt x="280" y="356"/>
                    <a:pt x="260" y="357"/>
                    <a:pt x="240" y="355"/>
                  </a:cubicBezTo>
                  <a:cubicBezTo>
                    <a:pt x="240" y="355"/>
                    <a:pt x="240" y="355"/>
                    <a:pt x="240" y="355"/>
                  </a:cubicBezTo>
                  <a:cubicBezTo>
                    <a:pt x="193" y="349"/>
                    <a:pt x="156" y="317"/>
                    <a:pt x="127" y="281"/>
                  </a:cubicBezTo>
                  <a:cubicBezTo>
                    <a:pt x="111" y="262"/>
                    <a:pt x="98" y="238"/>
                    <a:pt x="95" y="212"/>
                  </a:cubicBezTo>
                  <a:cubicBezTo>
                    <a:pt x="94" y="197"/>
                    <a:pt x="97" y="181"/>
                    <a:pt x="103" y="167"/>
                  </a:cubicBezTo>
                  <a:cubicBezTo>
                    <a:pt x="112" y="146"/>
                    <a:pt x="127" y="128"/>
                    <a:pt x="143" y="112"/>
                  </a:cubicBezTo>
                  <a:cubicBezTo>
                    <a:pt x="156" y="99"/>
                    <a:pt x="170" y="87"/>
                    <a:pt x="186" y="78"/>
                  </a:cubicBezTo>
                  <a:cubicBezTo>
                    <a:pt x="232" y="51"/>
                    <a:pt x="289" y="46"/>
                    <a:pt x="339" y="66"/>
                  </a:cubicBezTo>
                  <a:cubicBezTo>
                    <a:pt x="385" y="85"/>
                    <a:pt x="421" y="129"/>
                    <a:pt x="423" y="180"/>
                  </a:cubicBezTo>
                  <a:cubicBezTo>
                    <a:pt x="423" y="185"/>
                    <a:pt x="423" y="190"/>
                    <a:pt x="423" y="195"/>
                  </a:cubicBezTo>
                  <a:cubicBezTo>
                    <a:pt x="423" y="197"/>
                    <a:pt x="423" y="194"/>
                    <a:pt x="423" y="1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Dikdörtgen 2"/>
          <p:cNvSpPr/>
          <p:nvPr/>
        </p:nvSpPr>
        <p:spPr>
          <a:xfrm>
            <a:off x="1674976" y="276456"/>
            <a:ext cx="889617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AKDENİZ ÜNİVERSİTESİ </a:t>
            </a:r>
          </a:p>
          <a:p>
            <a:pPr algn="ctr"/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GÜZEL SANATLAR ENSTİTÜSÜ</a:t>
            </a:r>
          </a:p>
          <a:p>
            <a:pPr algn="ctr"/>
            <a:endParaRPr lang="tr-TR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Doktora Yeterlik Sınavı</a:t>
            </a:r>
          </a:p>
          <a:p>
            <a:pPr algn="ctr"/>
            <a:r>
              <a:rPr lang="tr-TR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E-İmza Süreci Uygulama Kılavuzu</a:t>
            </a:r>
          </a:p>
          <a:p>
            <a:pPr algn="ctr"/>
            <a:endParaRPr lang="tr-TR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20.12.2021</a:t>
            </a:r>
          </a:p>
          <a:p>
            <a:pPr algn="ctr"/>
            <a:endParaRPr lang="tr-TR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A5380651-A02F-4F44-BBCD-20E5B3079C0A}"/>
              </a:ext>
            </a:extLst>
          </p:cNvPr>
          <p:cNvSpPr/>
          <p:nvPr/>
        </p:nvSpPr>
        <p:spPr>
          <a:xfrm>
            <a:off x="589658" y="-755530"/>
            <a:ext cx="971563" cy="3627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F28AE87-8FDC-4367-A6E0-D0BB0CDD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AKDENİZ ÜNİVERSİTESİ </a:t>
            </a:r>
            <a:r>
              <a:rPr lang="tr-TR" dirty="0"/>
              <a:t>GÜZEL SANATLAR </a:t>
            </a:r>
            <a:r>
              <a:rPr lang="en-US" dirty="0"/>
              <a:t>ENSTİTÜSÜ ANTALYA</a:t>
            </a:r>
          </a:p>
        </p:txBody>
      </p:sp>
      <p:pic>
        <p:nvPicPr>
          <p:cNvPr id="1028" name="Picture 4" descr="Akdeniz Üniversitesi Logo - Amblem Download Vector">
            <a:extLst>
              <a:ext uri="{FF2B5EF4-FFF2-40B4-BE49-F238E27FC236}">
                <a16:creationId xmlns:a16="http://schemas.microsoft.com/office/drawing/2014/main" id="{E0D13E6E-9658-42CC-94A5-FC63DCA62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47" y="875978"/>
            <a:ext cx="1333717" cy="133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50">
            <a:extLst>
              <a:ext uri="{FF2B5EF4-FFF2-40B4-BE49-F238E27FC236}">
                <a16:creationId xmlns:a16="http://schemas.microsoft.com/office/drawing/2014/main" id="{288AA10C-B408-4F18-A24D-4C285AD005DD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22" name="Shape 8174">
              <a:extLst>
                <a:ext uri="{FF2B5EF4-FFF2-40B4-BE49-F238E27FC236}">
                  <a16:creationId xmlns:a16="http://schemas.microsoft.com/office/drawing/2014/main" id="{F173BB78-A3C0-4333-BA45-2058AB3A68B8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23" name="Shape 8178">
              <a:extLst>
                <a:ext uri="{FF2B5EF4-FFF2-40B4-BE49-F238E27FC236}">
                  <a16:creationId xmlns:a16="http://schemas.microsoft.com/office/drawing/2014/main" id="{DDE4659B-8E01-455A-8A9F-2EFC8BED0BE9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24" name="Rectangle 53">
              <a:extLst>
                <a:ext uri="{FF2B5EF4-FFF2-40B4-BE49-F238E27FC236}">
                  <a16:creationId xmlns:a16="http://schemas.microsoft.com/office/drawing/2014/main" id="{88C14485-002B-47B3-92ED-059AEBC84DD3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Yeterlik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25" name="Grup 8">
              <a:extLst>
                <a:ext uri="{FF2B5EF4-FFF2-40B4-BE49-F238E27FC236}">
                  <a16:creationId xmlns:a16="http://schemas.microsoft.com/office/drawing/2014/main" id="{50891108-BDBB-41C7-9472-BC6B7205FDF1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1DF8F7B-5669-4F10-AB12-5934ED576F57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2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37FB438C-E9D8-4BFF-BD21-6B8EE0326B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pic>
        <p:nvPicPr>
          <p:cNvPr id="6" name="Resim 5">
            <a:extLst>
              <a:ext uri="{FF2B5EF4-FFF2-40B4-BE49-F238E27FC236}">
                <a16:creationId xmlns:a16="http://schemas.microsoft.com/office/drawing/2014/main" id="{7CD54A68-A5B9-46B8-B1CC-2EC561F07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9886" y="653205"/>
            <a:ext cx="1559535" cy="155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9053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tr-TR" sz="24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Tüm Jüri Üyeleri tarafından: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Gelen e-postada yer alan linkten açılan sayfada her bir jüri üyesi tarafından kişisel rapor öneri ve sonuç kısmı doldurulur. 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4DBED6F-3EF4-4DD4-8308-E550166B9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68" y="1547521"/>
            <a:ext cx="3351825" cy="5074550"/>
          </a:xfrm>
          <a:prstGeom prst="rect">
            <a:avLst/>
          </a:prstGeom>
        </p:spPr>
      </p:pic>
      <p:sp>
        <p:nvSpPr>
          <p:cNvPr id="17" name="Ok: Sağ 16">
            <a:extLst>
              <a:ext uri="{FF2B5EF4-FFF2-40B4-BE49-F238E27FC236}">
                <a16:creationId xmlns:a16="http://schemas.microsoft.com/office/drawing/2014/main" id="{F35314A1-02C9-4047-AABB-AB30B5E38A14}"/>
              </a:ext>
            </a:extLst>
          </p:cNvPr>
          <p:cNvSpPr/>
          <p:nvPr/>
        </p:nvSpPr>
        <p:spPr>
          <a:xfrm rot="16200000">
            <a:off x="2238648" y="6535562"/>
            <a:ext cx="255197" cy="27119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F3C263F8-114B-479F-8338-D4959D1044C8}"/>
              </a:ext>
            </a:extLst>
          </p:cNvPr>
          <p:cNvSpPr/>
          <p:nvPr/>
        </p:nvSpPr>
        <p:spPr>
          <a:xfrm>
            <a:off x="2297880" y="6733527"/>
            <a:ext cx="983419" cy="1244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0E737770-F568-4F4B-848C-731C9B5397C8}"/>
              </a:ext>
            </a:extLst>
          </p:cNvPr>
          <p:cNvSpPr txBox="1"/>
          <p:nvPr/>
        </p:nvSpPr>
        <p:spPr>
          <a:xfrm>
            <a:off x="3904003" y="5046574"/>
            <a:ext cx="4383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Kişisel rapor öneri ve sonuç kısmı doldurulduktan sonra her bir jüri üyesi </a:t>
            </a:r>
            <a:r>
              <a:rPr lang="tr-TR" b="1" dirty="0"/>
              <a:t>«İmzaya Gönder» </a:t>
            </a:r>
            <a:r>
              <a:rPr lang="tr-TR" dirty="0"/>
              <a:t>seçeneği ile devam eder. </a:t>
            </a:r>
          </a:p>
          <a:p>
            <a:r>
              <a:rPr lang="tr-TR" dirty="0"/>
              <a:t>Girmiş olduğunuz bilgileri onaylayınız.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9B5562D8-C431-4613-8D8E-65D969351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268" y="2014479"/>
            <a:ext cx="4855731" cy="2199820"/>
          </a:xfrm>
          <a:prstGeom prst="rect">
            <a:avLst/>
          </a:prstGeom>
        </p:spPr>
      </p:pic>
      <p:sp>
        <p:nvSpPr>
          <p:cNvPr id="22" name="Ok: Sağ 21">
            <a:extLst>
              <a:ext uri="{FF2B5EF4-FFF2-40B4-BE49-F238E27FC236}">
                <a16:creationId xmlns:a16="http://schemas.microsoft.com/office/drawing/2014/main" id="{E0B5616C-B2D2-424B-A581-16C170F93046}"/>
              </a:ext>
            </a:extLst>
          </p:cNvPr>
          <p:cNvSpPr/>
          <p:nvPr/>
        </p:nvSpPr>
        <p:spPr>
          <a:xfrm rot="16200000">
            <a:off x="9011281" y="4778781"/>
            <a:ext cx="1200327" cy="27119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FDB29B94-C3DB-4065-B146-564C799B01B6}"/>
              </a:ext>
            </a:extLst>
          </p:cNvPr>
          <p:cNvSpPr/>
          <p:nvPr/>
        </p:nvSpPr>
        <p:spPr>
          <a:xfrm>
            <a:off x="8710921" y="5390068"/>
            <a:ext cx="983419" cy="1244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FAC6DE8A-6F19-405F-8623-6EE8582B2F23}"/>
              </a:ext>
            </a:extLst>
          </p:cNvPr>
          <p:cNvSpPr txBox="1"/>
          <p:nvPr/>
        </p:nvSpPr>
        <p:spPr>
          <a:xfrm>
            <a:off x="9844756" y="4288219"/>
            <a:ext cx="2347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Onaylama sonrasında bu ekran işlemin başarılı olduğunu gösterir.</a:t>
            </a:r>
          </a:p>
        </p:txBody>
      </p:sp>
      <p:grpSp>
        <p:nvGrpSpPr>
          <p:cNvPr id="18" name="Group 50">
            <a:extLst>
              <a:ext uri="{FF2B5EF4-FFF2-40B4-BE49-F238E27FC236}">
                <a16:creationId xmlns:a16="http://schemas.microsoft.com/office/drawing/2014/main" id="{5F2B206B-E576-4E94-9A31-09FC2C4AC406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9" name="Shape 8174">
              <a:extLst>
                <a:ext uri="{FF2B5EF4-FFF2-40B4-BE49-F238E27FC236}">
                  <a16:creationId xmlns:a16="http://schemas.microsoft.com/office/drawing/2014/main" id="{4CD87267-469B-4CB0-A7E9-A54CA5CCA4DA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20" name="Shape 8178">
              <a:extLst>
                <a:ext uri="{FF2B5EF4-FFF2-40B4-BE49-F238E27FC236}">
                  <a16:creationId xmlns:a16="http://schemas.microsoft.com/office/drawing/2014/main" id="{4FF515C8-DB8E-4C99-AC46-38C31A22362F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21" name="Rectangle 53">
              <a:extLst>
                <a:ext uri="{FF2B5EF4-FFF2-40B4-BE49-F238E27FC236}">
                  <a16:creationId xmlns:a16="http://schemas.microsoft.com/office/drawing/2014/main" id="{539192D4-EF85-4D87-8972-5D119B1C037D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Yeterlik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25" name="Grup 8">
              <a:extLst>
                <a:ext uri="{FF2B5EF4-FFF2-40B4-BE49-F238E27FC236}">
                  <a16:creationId xmlns:a16="http://schemas.microsoft.com/office/drawing/2014/main" id="{CBE2FBC7-55E3-4FC4-B85A-4ADA233F2CFD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76831E1-D918-4911-986F-05CB42413E2E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2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6E861598-D21B-46C2-A71F-96F73C0F61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16E39D0-2A39-4C16-96F9-0F43B1DCB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AKDENİZ ÜNİVERSİTESİ </a:t>
            </a:r>
            <a:r>
              <a:rPr lang="tr-TR" dirty="0"/>
              <a:t>GÜZEL SANATLAR </a:t>
            </a:r>
            <a:r>
              <a:rPr lang="en-US" dirty="0"/>
              <a:t>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343060659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Tüm Jüri Üyeleri tarafından kişisel raporlar tamamlandıktan sonra Danışman Öğretim Üyesine aşağıdaki e-posta gelir.  </a:t>
            </a: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detaylara ulaşmak için ilgili linkte tıklayarak E-İmza süreci içerisinde imzalama işlemini başlatır.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8C8AFEF-6E74-48AA-8335-FBFAA7765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58"/>
          <a:stretch/>
        </p:blipFill>
        <p:spPr>
          <a:xfrm>
            <a:off x="441447" y="1554172"/>
            <a:ext cx="9464860" cy="3193853"/>
          </a:xfrm>
          <a:prstGeom prst="rect">
            <a:avLst/>
          </a:prstGeom>
        </p:spPr>
      </p:pic>
      <p:sp>
        <p:nvSpPr>
          <p:cNvPr id="20" name="Dikdörtgen 19">
            <a:extLst>
              <a:ext uri="{FF2B5EF4-FFF2-40B4-BE49-F238E27FC236}">
                <a16:creationId xmlns:a16="http://schemas.microsoft.com/office/drawing/2014/main" id="{58635A23-2574-4EFD-B166-AE476CE700F1}"/>
              </a:ext>
            </a:extLst>
          </p:cNvPr>
          <p:cNvSpPr/>
          <p:nvPr/>
        </p:nvSpPr>
        <p:spPr>
          <a:xfrm>
            <a:off x="441447" y="4002210"/>
            <a:ext cx="2011196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oup 50">
            <a:extLst>
              <a:ext uri="{FF2B5EF4-FFF2-40B4-BE49-F238E27FC236}">
                <a16:creationId xmlns:a16="http://schemas.microsoft.com/office/drawing/2014/main" id="{D7D030D4-EDF8-4368-87BF-BBA25AF74A30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3" name="Shape 8174">
              <a:extLst>
                <a:ext uri="{FF2B5EF4-FFF2-40B4-BE49-F238E27FC236}">
                  <a16:creationId xmlns:a16="http://schemas.microsoft.com/office/drawing/2014/main" id="{E7992EC5-4A7C-497D-BBEA-A6F99258A0CB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4" name="Shape 8178">
              <a:extLst>
                <a:ext uri="{FF2B5EF4-FFF2-40B4-BE49-F238E27FC236}">
                  <a16:creationId xmlns:a16="http://schemas.microsoft.com/office/drawing/2014/main" id="{8136F5B2-35D6-4718-A9DB-A06F79091F62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5" name="Rectangle 53">
              <a:extLst>
                <a:ext uri="{FF2B5EF4-FFF2-40B4-BE49-F238E27FC236}">
                  <a16:creationId xmlns:a16="http://schemas.microsoft.com/office/drawing/2014/main" id="{AE5452DF-7A5E-4272-AEAE-29F2602902F5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Yeterlik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6" name="Grup 8">
              <a:extLst>
                <a:ext uri="{FF2B5EF4-FFF2-40B4-BE49-F238E27FC236}">
                  <a16:creationId xmlns:a16="http://schemas.microsoft.com/office/drawing/2014/main" id="{0D6DA3E2-04D7-471C-BFD7-267C6B99163A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A56F61A-D839-49B5-8ABD-5E9F40C998FC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8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5B67D16D-15A1-4502-851E-C2D0B7116D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89F7B8D-DEF0-4921-9869-34AA4D382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AKDENİZ ÜNİVERSİTESİ </a:t>
            </a:r>
            <a:r>
              <a:rPr lang="tr-TR" dirty="0"/>
              <a:t>GÜZEL SANATLAR </a:t>
            </a:r>
            <a:r>
              <a:rPr lang="en-US" dirty="0"/>
              <a:t>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217128519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>
            <a:extLst>
              <a:ext uri="{FF2B5EF4-FFF2-40B4-BE49-F238E27FC236}">
                <a16:creationId xmlns:a16="http://schemas.microsoft.com/office/drawing/2014/main" id="{283D2411-5BE2-45CE-99F7-D3B5F86DC46E}"/>
              </a:ext>
            </a:extLst>
          </p:cNvPr>
          <p:cNvSpPr txBox="1"/>
          <p:nvPr/>
        </p:nvSpPr>
        <p:spPr>
          <a:xfrm>
            <a:off x="69928" y="-22139"/>
            <a:ext cx="1185871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E-İmza ile imzalama işlemini tamamladıktan sonra, aşağıdaki ekran ile başarılı bir işlem başlatıldığını görecektir.</a:t>
            </a:r>
          </a:p>
          <a:p>
            <a:pPr marL="457200" indent="-457200">
              <a:buFont typeface="+mj-lt"/>
              <a:buAutoNum type="arabicPeriod" startAt="10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tarafından imzalama işlemi tamamlandıktan sonra «Jüri Üyelerine» </a:t>
            </a:r>
            <a:r>
              <a:rPr lang="tr-TR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sistemde yer aldıkları sıra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ile E-İmza için bir e-posta gelir ve her bir jüri üyesi imzalamayı tamamlar. İşleminiz arka planda başlatıldı uyarısı görüldüğünde işlem başarılı anlamına gelmektedir. </a:t>
            </a:r>
          </a:p>
          <a:p>
            <a:pPr marL="457200" indent="-457200">
              <a:buFont typeface="+mj-lt"/>
              <a:buAutoNum type="arabicPeriod" startAt="10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Tüm Jüri Üyeleri imzalama işlemini tamamladıktan sonra, Danışman Öğretim Üyesi</a:t>
            </a: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       EBYS üzerinden imzalanmış tutanağa ulaşabilmektedir.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741886F-BC4C-4E4D-AF89-DE7B0B45A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441" y="1706153"/>
            <a:ext cx="3825667" cy="1737135"/>
          </a:xfrm>
          <a:prstGeom prst="rect">
            <a:avLst/>
          </a:prstGeom>
        </p:spPr>
      </p:pic>
      <p:grpSp>
        <p:nvGrpSpPr>
          <p:cNvPr id="11" name="Group 50">
            <a:extLst>
              <a:ext uri="{FF2B5EF4-FFF2-40B4-BE49-F238E27FC236}">
                <a16:creationId xmlns:a16="http://schemas.microsoft.com/office/drawing/2014/main" id="{A55F1633-F5C9-461C-B51C-0646A3340626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3" name="Shape 8174">
              <a:extLst>
                <a:ext uri="{FF2B5EF4-FFF2-40B4-BE49-F238E27FC236}">
                  <a16:creationId xmlns:a16="http://schemas.microsoft.com/office/drawing/2014/main" id="{2BF6F69D-8C3B-46D1-8179-1E591E5AAC78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4" name="Shape 8178">
              <a:extLst>
                <a:ext uri="{FF2B5EF4-FFF2-40B4-BE49-F238E27FC236}">
                  <a16:creationId xmlns:a16="http://schemas.microsoft.com/office/drawing/2014/main" id="{9988FFEC-EFB0-48AB-881D-2D254C89248B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5" name="Rectangle 53">
              <a:extLst>
                <a:ext uri="{FF2B5EF4-FFF2-40B4-BE49-F238E27FC236}">
                  <a16:creationId xmlns:a16="http://schemas.microsoft.com/office/drawing/2014/main" id="{CA811CF8-B152-44CD-BEC0-B20AC0E52242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Yeterlik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6" name="Grup 8">
              <a:extLst>
                <a:ext uri="{FF2B5EF4-FFF2-40B4-BE49-F238E27FC236}">
                  <a16:creationId xmlns:a16="http://schemas.microsoft.com/office/drawing/2014/main" id="{C344A88D-FE22-4405-A20E-69251F110F5D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CE08F99-6D2A-4996-8AE5-E6CAB5DD7DED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8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E06F6881-C4CD-4FE0-9A2B-0BBB6B3E75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1E7A4E89-5EBD-4A5E-917B-58DB33D7F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AKDENİZ ÜNİVERSİTESİ </a:t>
            </a:r>
            <a:r>
              <a:rPr lang="tr-TR" dirty="0"/>
              <a:t>GÜZEL SANATLAR </a:t>
            </a:r>
            <a:r>
              <a:rPr lang="en-US" dirty="0"/>
              <a:t>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220750952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Karşılaşılabilecek Hata: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EF9DFB2-D904-4835-A9D2-C0CEF11C6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47" y="585639"/>
            <a:ext cx="8345711" cy="2467241"/>
          </a:xfrm>
          <a:prstGeom prst="rect">
            <a:avLst/>
          </a:prstGeom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id="{4BEE9BED-94D9-4CFA-B643-30FD2C7D5B30}"/>
              </a:ext>
            </a:extLst>
          </p:cNvPr>
          <p:cNvSpPr/>
          <p:nvPr/>
        </p:nvSpPr>
        <p:spPr>
          <a:xfrm>
            <a:off x="441447" y="2446874"/>
            <a:ext cx="2011196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oup 50">
            <a:extLst>
              <a:ext uri="{FF2B5EF4-FFF2-40B4-BE49-F238E27FC236}">
                <a16:creationId xmlns:a16="http://schemas.microsoft.com/office/drawing/2014/main" id="{29F27B22-F5C0-4F26-B015-264DA60D60D6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3" name="Shape 8174">
              <a:extLst>
                <a:ext uri="{FF2B5EF4-FFF2-40B4-BE49-F238E27FC236}">
                  <a16:creationId xmlns:a16="http://schemas.microsoft.com/office/drawing/2014/main" id="{6F1AF009-AB4A-458D-A61A-3DAE6A1F7930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4" name="Shape 8178">
              <a:extLst>
                <a:ext uri="{FF2B5EF4-FFF2-40B4-BE49-F238E27FC236}">
                  <a16:creationId xmlns:a16="http://schemas.microsoft.com/office/drawing/2014/main" id="{DE769EB3-D639-4438-BC9F-665EE9739F91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5" name="Rectangle 53">
              <a:extLst>
                <a:ext uri="{FF2B5EF4-FFF2-40B4-BE49-F238E27FC236}">
                  <a16:creationId xmlns:a16="http://schemas.microsoft.com/office/drawing/2014/main" id="{14C5B719-9591-4E2C-9CAC-E8A726B459D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Yeterlik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6" name="Grup 8">
              <a:extLst>
                <a:ext uri="{FF2B5EF4-FFF2-40B4-BE49-F238E27FC236}">
                  <a16:creationId xmlns:a16="http://schemas.microsoft.com/office/drawing/2014/main" id="{4227F482-01AC-40C4-8961-3723AC1DAF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4D06A12-1C8B-42AC-A491-4BB19C13796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8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CEAFD030-E55F-42C4-BFF0-6268131966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439D8C84-1363-462D-80CB-298D816C5BA0}"/>
              </a:ext>
            </a:extLst>
          </p:cNvPr>
          <p:cNvSpPr txBox="1"/>
          <p:nvPr/>
        </p:nvSpPr>
        <p:spPr>
          <a:xfrm>
            <a:off x="275143" y="3470379"/>
            <a:ext cx="118587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Jüri üyeleri detaylara ulaşmak için linke tıkladığında doğrudan «Öneri ve Sonuç Bilgilerini Girmeniz için Sınav Tutanağı </a:t>
            </a:r>
            <a:r>
              <a:rPr lang="tr-TR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Formu»nun</a:t>
            </a:r>
            <a:r>
              <a:rPr lang="tr-TR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açılması gerekmektedir.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Herhangi bir kullanıcı adı ve şifre bilgisi gerekmemektedir.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Eğer sayfa doğrudan açılmaz ise «Detaylara ulaşmak için buraya tıklayınız» mesajı üzerine sağ tıklayarak «Köprüyü» kopyalayınız ve web tarayıcısına yapıştırarak işleme devam ediniz.</a:t>
            </a:r>
          </a:p>
          <a:p>
            <a:r>
              <a:rPr lang="tr-TR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885DB0F-3945-4C0E-96D9-A7A834D6D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AKDENİZ ÜNİVERSİTESİ </a:t>
            </a:r>
            <a:r>
              <a:rPr lang="tr-TR" dirty="0"/>
              <a:t>GÜZEL SANATLAR </a:t>
            </a:r>
            <a:r>
              <a:rPr lang="en-US" dirty="0"/>
              <a:t>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235857742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364568" y="5394325"/>
            <a:ext cx="3636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20.12.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202</a:t>
            </a:r>
            <a:r>
              <a:rPr lang="tr-TR" sz="2400" b="1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1, Antalya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ADA179-BCA2-E640-B7C1-41D33CD66952}"/>
              </a:ext>
            </a:extLst>
          </p:cNvPr>
          <p:cNvSpPr txBox="1"/>
          <p:nvPr/>
        </p:nvSpPr>
        <p:spPr>
          <a:xfrm>
            <a:off x="0" y="2622940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tr-TR" sz="3600" b="1" kern="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</a:rPr>
              <a:t>AKDENİZ ÜNİVERSİTESİ</a:t>
            </a:r>
          </a:p>
          <a:p>
            <a:pPr lvl="1" algn="ctr"/>
            <a:r>
              <a:rPr lang="tr-TR" sz="3600" b="1" kern="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</a:rPr>
              <a:t>GÜZEL SANATLAR ENSTİTÜSÜ</a:t>
            </a:r>
            <a:endParaRPr lang="en-US" sz="3600" b="1" kern="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</a:endParaRPr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0B2927E1-8F0F-4BF4-9C17-FD0FD42DA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AKDENİZ ÜNİVERSİTESİ </a:t>
            </a:r>
            <a:r>
              <a:rPr lang="tr-TR" dirty="0"/>
              <a:t>GÜZEL SANATLAR </a:t>
            </a:r>
            <a:r>
              <a:rPr lang="en-US" dirty="0"/>
              <a:t>ENSTİTÜSÜ ANTALYA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ED775CA-7438-4D35-80C4-C7BBBFC4A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391" y="693277"/>
            <a:ext cx="1841218" cy="184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11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1038260" y="866445"/>
            <a:ext cx="10242958" cy="465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Bu kılavuz ile, Doktora Yeterlik Sınavı sürecinde danışman ve jüri üyeleri tarafından imzalanması gereken; 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286000" lvl="4" indent="-457200">
              <a:buFont typeface="+mj-lt"/>
              <a:buAutoNum type="arabicPeriod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Sınav tutanağının</a:t>
            </a:r>
          </a:p>
          <a:p>
            <a:pPr marL="2286000" lvl="4" indent="-457200">
              <a:buFont typeface="+mj-lt"/>
              <a:buAutoNum type="arabicPeriod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2"/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Elektronik imza sürecine  </a:t>
            </a:r>
            <a:r>
              <a:rPr lang="tr-TR" sz="2400">
                <a:latin typeface="Cambria" panose="02040503050406030204" pitchFamily="18" charset="0"/>
                <a:ea typeface="Cambria" panose="02040503050406030204" pitchFamily="18" charset="0"/>
              </a:rPr>
              <a:t>yardımcı olunması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amaçlanmıştır.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tr-TR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ÖNEMLİ NOT</a:t>
            </a:r>
            <a:r>
              <a:rPr lang="tr-TR" i="1" u="sng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tr-TR" sz="2000" i="1" u="sng" dirty="0">
                <a:latin typeface="Cambria" panose="02040503050406030204" pitchFamily="18" charset="0"/>
                <a:ea typeface="Cambria" panose="02040503050406030204" pitchFamily="18" charset="0"/>
              </a:rPr>
              <a:t>Sınav Tutanağının E-İmza sürecinde, tüm jüri üyelerinin «Elektronik </a:t>
            </a:r>
            <a:r>
              <a:rPr lang="tr-TR" sz="2000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İmza»larının</a:t>
            </a:r>
            <a:r>
              <a:rPr lang="tr-TR" sz="2000" i="1" u="sng" dirty="0">
                <a:latin typeface="Cambria" panose="02040503050406030204" pitchFamily="18" charset="0"/>
                <a:ea typeface="Cambria" panose="02040503050406030204" pitchFamily="18" charset="0"/>
              </a:rPr>
              <a:t> olması gerekmektedir.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D845BAE-F65B-4D46-A23D-D3FD3094C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AKDENİZ ÜNİVERSİTESİ </a:t>
            </a:r>
            <a:r>
              <a:rPr lang="tr-TR" dirty="0"/>
              <a:t>GÜZEL SANATLAR </a:t>
            </a:r>
            <a:r>
              <a:rPr lang="en-US" dirty="0"/>
              <a:t>ENSTİTÜSÜ ANTALYA</a:t>
            </a:r>
          </a:p>
        </p:txBody>
      </p:sp>
      <p:grpSp>
        <p:nvGrpSpPr>
          <p:cNvPr id="11" name="Group 50">
            <a:extLst>
              <a:ext uri="{FF2B5EF4-FFF2-40B4-BE49-F238E27FC236}">
                <a16:creationId xmlns:a16="http://schemas.microsoft.com/office/drawing/2014/main" id="{F61D6E53-FEF8-41BD-9389-9905B744635D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2" name="Shape 8174">
              <a:extLst>
                <a:ext uri="{FF2B5EF4-FFF2-40B4-BE49-F238E27FC236}">
                  <a16:creationId xmlns:a16="http://schemas.microsoft.com/office/drawing/2014/main" id="{BEE4386F-FF7B-4EEB-8655-D3A9646E8DC7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3" name="Shape 8178">
              <a:extLst>
                <a:ext uri="{FF2B5EF4-FFF2-40B4-BE49-F238E27FC236}">
                  <a16:creationId xmlns:a16="http://schemas.microsoft.com/office/drawing/2014/main" id="{845CFAD3-1269-4743-BAFC-EFEB6F69388E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4" name="Rectangle 53">
              <a:extLst>
                <a:ext uri="{FF2B5EF4-FFF2-40B4-BE49-F238E27FC236}">
                  <a16:creationId xmlns:a16="http://schemas.microsoft.com/office/drawing/2014/main" id="{E100E723-1C38-41A4-BBDF-73E996C900A4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Yeterlik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5" name="Grup 8">
              <a:extLst>
                <a:ext uri="{FF2B5EF4-FFF2-40B4-BE49-F238E27FC236}">
                  <a16:creationId xmlns:a16="http://schemas.microsoft.com/office/drawing/2014/main" id="{F9CF966C-AD31-4AC9-80FD-6BE47E6CF876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705AFFF-A45E-4292-A11A-8B5EC53A3A54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3EF5AEF2-16EB-4F19-8D1F-3C90F6B55D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6786115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0" y="288652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</a:t>
            </a:r>
          </a:p>
          <a:p>
            <a:pPr algn="ctr"/>
            <a:endParaRPr lang="tr-TR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roup 50">
            <a:extLst>
              <a:ext uri="{FF2B5EF4-FFF2-40B4-BE49-F238E27FC236}">
                <a16:creationId xmlns:a16="http://schemas.microsoft.com/office/drawing/2014/main" id="{68BC3C88-1CE2-4E45-A62F-10F20AC14F42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1" name="Shape 8174">
              <a:extLst>
                <a:ext uri="{FF2B5EF4-FFF2-40B4-BE49-F238E27FC236}">
                  <a16:creationId xmlns:a16="http://schemas.microsoft.com/office/drawing/2014/main" id="{342B5EAA-FF9B-4422-9DBB-4F63D3BF7DC8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2" name="Shape 8178">
              <a:extLst>
                <a:ext uri="{FF2B5EF4-FFF2-40B4-BE49-F238E27FC236}">
                  <a16:creationId xmlns:a16="http://schemas.microsoft.com/office/drawing/2014/main" id="{B6EFAF93-751B-40EB-9349-96E87E6E99CB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3" name="Rectangle 53">
              <a:extLst>
                <a:ext uri="{FF2B5EF4-FFF2-40B4-BE49-F238E27FC236}">
                  <a16:creationId xmlns:a16="http://schemas.microsoft.com/office/drawing/2014/main" id="{4AC07372-E79A-4815-BED8-3536D6BDF34C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Yeterlik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4" name="Grup 8">
              <a:extLst>
                <a:ext uri="{FF2B5EF4-FFF2-40B4-BE49-F238E27FC236}">
                  <a16:creationId xmlns:a16="http://schemas.microsoft.com/office/drawing/2014/main" id="{D92E8FC7-77E7-4D9E-9E7A-B04D82C7093A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6DA5D9A-5C8F-410D-9653-C68F9ED50D38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6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95593C10-BCD1-4381-8521-B6F6BE756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2BC4129-082D-4AE9-B7C3-A119DD84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AKDENİZ ÜNİVERSİTESİ </a:t>
            </a:r>
            <a:r>
              <a:rPr lang="tr-TR" dirty="0"/>
              <a:t>GÜZEL SANATLAR </a:t>
            </a:r>
            <a:r>
              <a:rPr lang="en-US" dirty="0"/>
              <a:t>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85410775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AutoNum type="arabicPeriod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Üniversitemiz Elektronik Belge Yönetim Sistemine </a:t>
            </a:r>
            <a:r>
              <a:rPr lang="tr-TR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(EBYS)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giriş yapılır.</a:t>
            </a:r>
          </a:p>
          <a:p>
            <a:pPr marL="457200" indent="-457200">
              <a:buAutoNum type="arabicPeriod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EBYS üzerinde sol menüde bulunan </a:t>
            </a:r>
            <a:r>
              <a:rPr lang="tr-TR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«İş Akışları»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başlığı altından </a:t>
            </a:r>
            <a:r>
              <a:rPr lang="tr-TR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«Sınav Tutanağı»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sekmesi açılır. </a:t>
            </a:r>
          </a:p>
        </p:txBody>
      </p:sp>
      <p:pic>
        <p:nvPicPr>
          <p:cNvPr id="4" name="Resim 3" descr="metin içeren bir resim&#10;&#10;Açıklama otomatik olarak oluşturuldu">
            <a:extLst>
              <a:ext uri="{FF2B5EF4-FFF2-40B4-BE49-F238E27FC236}">
                <a16:creationId xmlns:a16="http://schemas.microsoft.com/office/drawing/2014/main" id="{5DF21795-6C3C-4D9D-BE26-851C47819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22"/>
          <a:stretch/>
        </p:blipFill>
        <p:spPr>
          <a:xfrm>
            <a:off x="6860" y="2655516"/>
            <a:ext cx="9382116" cy="4198105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28B20B3A-0639-455B-A738-F9F65D0DE9B6}"/>
              </a:ext>
            </a:extLst>
          </p:cNvPr>
          <p:cNvSpPr/>
          <p:nvPr/>
        </p:nvSpPr>
        <p:spPr>
          <a:xfrm>
            <a:off x="6860" y="5042263"/>
            <a:ext cx="1430053" cy="26996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oup 50">
            <a:extLst>
              <a:ext uri="{FF2B5EF4-FFF2-40B4-BE49-F238E27FC236}">
                <a16:creationId xmlns:a16="http://schemas.microsoft.com/office/drawing/2014/main" id="{5BC1F29E-C4C0-400E-861D-E620A8D1E05D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3" name="Shape 8174">
              <a:extLst>
                <a:ext uri="{FF2B5EF4-FFF2-40B4-BE49-F238E27FC236}">
                  <a16:creationId xmlns:a16="http://schemas.microsoft.com/office/drawing/2014/main" id="{1BD89734-8B7E-4DEE-8762-1D56057FA238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4" name="Shape 8178">
              <a:extLst>
                <a:ext uri="{FF2B5EF4-FFF2-40B4-BE49-F238E27FC236}">
                  <a16:creationId xmlns:a16="http://schemas.microsoft.com/office/drawing/2014/main" id="{BF5FD618-F787-4C39-9D3C-3BC937E34E5E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5" name="Rectangle 53">
              <a:extLst>
                <a:ext uri="{FF2B5EF4-FFF2-40B4-BE49-F238E27FC236}">
                  <a16:creationId xmlns:a16="http://schemas.microsoft.com/office/drawing/2014/main" id="{5EAF1012-A705-4A04-8B18-0E5F2A922610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Yeterlik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6" name="Grup 8">
              <a:extLst>
                <a:ext uri="{FF2B5EF4-FFF2-40B4-BE49-F238E27FC236}">
                  <a16:creationId xmlns:a16="http://schemas.microsoft.com/office/drawing/2014/main" id="{845B95B1-B14A-40CA-A288-6850B68A3547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F6D4A63-227D-4404-97CF-D2E8D6100C33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8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E443D62F-45BB-4CDD-89B8-2AB3051AC4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1E78E61-C398-446B-ABFF-85ABAF342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AKDENİZ ÜNİVERSİTESİ </a:t>
            </a:r>
            <a:r>
              <a:rPr lang="tr-TR" dirty="0"/>
              <a:t>GÜZEL SANATLAR </a:t>
            </a:r>
            <a:r>
              <a:rPr lang="en-US" dirty="0"/>
              <a:t>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324114565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Açılan pencerede, «Enstitü», «Anabilim Dalı», «Öğrencinin Adı Soyadı», «Öğrenci Numarası», «Danışman Adı», «Tezin Adı» kısımları doldurulur.</a:t>
            </a: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       «Tezin Adı» kısmına BÜYÜK HARFLER İLE «DOKTORA YETERLİK SINAVI» yazınız.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B9F863F9-7EF2-4F44-9326-7B6F3CD08F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075" b="69651"/>
          <a:stretch/>
        </p:blipFill>
        <p:spPr>
          <a:xfrm>
            <a:off x="506222" y="2753572"/>
            <a:ext cx="9283794" cy="3602097"/>
          </a:xfrm>
          <a:prstGeom prst="rect">
            <a:avLst/>
          </a:prstGeom>
        </p:spPr>
      </p:pic>
      <p:grpSp>
        <p:nvGrpSpPr>
          <p:cNvPr id="11" name="Group 50">
            <a:extLst>
              <a:ext uri="{FF2B5EF4-FFF2-40B4-BE49-F238E27FC236}">
                <a16:creationId xmlns:a16="http://schemas.microsoft.com/office/drawing/2014/main" id="{66F804CC-0138-4648-9AF5-65E4E543B3CF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2" name="Shape 8174">
              <a:extLst>
                <a:ext uri="{FF2B5EF4-FFF2-40B4-BE49-F238E27FC236}">
                  <a16:creationId xmlns:a16="http://schemas.microsoft.com/office/drawing/2014/main" id="{B2F56735-7C3D-4792-8DD3-6C4AFB17E494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3" name="Shape 8178">
              <a:extLst>
                <a:ext uri="{FF2B5EF4-FFF2-40B4-BE49-F238E27FC236}">
                  <a16:creationId xmlns:a16="http://schemas.microsoft.com/office/drawing/2014/main" id="{F492E11D-3DD1-41AF-A7ED-34EAAD08F31C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4" name="Rectangle 53">
              <a:extLst>
                <a:ext uri="{FF2B5EF4-FFF2-40B4-BE49-F238E27FC236}">
                  <a16:creationId xmlns:a16="http://schemas.microsoft.com/office/drawing/2014/main" id="{5553E0F3-D6F2-45DC-871C-C0237E823828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Yeterlik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5" name="Grup 8">
              <a:extLst>
                <a:ext uri="{FF2B5EF4-FFF2-40B4-BE49-F238E27FC236}">
                  <a16:creationId xmlns:a16="http://schemas.microsoft.com/office/drawing/2014/main" id="{DE5EA997-91C4-4ABC-BE70-3C2CE268BF70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733B38F-97EC-44C6-8953-56CBDC396D85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3EA0D3CD-F588-4C0F-9EE4-6C5BD1F882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FC8B313-F3DE-4552-B26B-C5FBF9448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AKDENİZ ÜNİVERSİTESİ </a:t>
            </a:r>
            <a:r>
              <a:rPr lang="tr-TR" dirty="0"/>
              <a:t>GÜZEL SANATLAR </a:t>
            </a:r>
            <a:r>
              <a:rPr lang="en-US" dirty="0"/>
              <a:t>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177589727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Tutanak ile ilgili diğer bilgiler doldurulur. </a:t>
            </a:r>
          </a:p>
          <a:p>
            <a:pPr marL="457200" indent="-457200">
              <a:buFont typeface="+mj-lt"/>
              <a:buAutoNum type="arabicPeriod" startAt="4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A297C0E-14C6-468C-8E3C-B0BC227E68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841" r="15393" b="50000"/>
          <a:stretch/>
        </p:blipFill>
        <p:spPr>
          <a:xfrm>
            <a:off x="348499" y="2029502"/>
            <a:ext cx="9944761" cy="2542314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id="{70D51839-2679-4D67-9894-BBCEC0097D2A}"/>
              </a:ext>
            </a:extLst>
          </p:cNvPr>
          <p:cNvSpPr/>
          <p:nvPr/>
        </p:nvSpPr>
        <p:spPr>
          <a:xfrm>
            <a:off x="5908765" y="2286185"/>
            <a:ext cx="1180012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id="{E11CA78A-C675-418A-AE48-392A8196DC6D}"/>
              </a:ext>
            </a:extLst>
          </p:cNvPr>
          <p:cNvSpPr/>
          <p:nvPr/>
        </p:nvSpPr>
        <p:spPr>
          <a:xfrm rot="7488547">
            <a:off x="6988525" y="1829430"/>
            <a:ext cx="757647" cy="27119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F66F06B-7694-4226-904F-10D739160E8E}"/>
              </a:ext>
            </a:extLst>
          </p:cNvPr>
          <p:cNvSpPr txBox="1"/>
          <p:nvPr/>
        </p:nvSpPr>
        <p:spPr>
          <a:xfrm>
            <a:off x="7694931" y="1358537"/>
            <a:ext cx="290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Doktora Yeterlik için: «39»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E7721479-4670-4149-BA50-537CAC029096}"/>
              </a:ext>
            </a:extLst>
          </p:cNvPr>
          <p:cNvSpPr/>
          <p:nvPr/>
        </p:nvSpPr>
        <p:spPr>
          <a:xfrm>
            <a:off x="3009082" y="2715122"/>
            <a:ext cx="2076724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k: Sağ 16">
            <a:extLst>
              <a:ext uri="{FF2B5EF4-FFF2-40B4-BE49-F238E27FC236}">
                <a16:creationId xmlns:a16="http://schemas.microsoft.com/office/drawing/2014/main" id="{B250AADB-DEB0-4D7D-8001-4F8568F4FEDD}"/>
              </a:ext>
            </a:extLst>
          </p:cNvPr>
          <p:cNvSpPr/>
          <p:nvPr/>
        </p:nvSpPr>
        <p:spPr>
          <a:xfrm rot="17749994">
            <a:off x="1358694" y="3923050"/>
            <a:ext cx="2261898" cy="27119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11E558B6-C0D5-4BBE-B346-FF493A24A711}"/>
              </a:ext>
            </a:extLst>
          </p:cNvPr>
          <p:cNvSpPr txBox="1"/>
          <p:nvPr/>
        </p:nvSpPr>
        <p:spPr>
          <a:xfrm>
            <a:off x="1078564" y="5029087"/>
            <a:ext cx="290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Doktora Yeterlik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841F8068-EF57-46E5-B8B4-E015B88A8357}"/>
              </a:ext>
            </a:extLst>
          </p:cNvPr>
          <p:cNvSpPr/>
          <p:nvPr/>
        </p:nvSpPr>
        <p:spPr>
          <a:xfrm>
            <a:off x="5564940" y="2740443"/>
            <a:ext cx="655166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EBB6DB83-75B0-405B-9019-293CC882ACF1}"/>
              </a:ext>
            </a:extLst>
          </p:cNvPr>
          <p:cNvSpPr txBox="1"/>
          <p:nvPr/>
        </p:nvSpPr>
        <p:spPr>
          <a:xfrm>
            <a:off x="5570020" y="2981630"/>
            <a:ext cx="67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Tarih</a:t>
            </a: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3F61EFF1-D6DA-4E1F-AB83-D4D98DB919A6}"/>
              </a:ext>
            </a:extLst>
          </p:cNvPr>
          <p:cNvSpPr/>
          <p:nvPr/>
        </p:nvSpPr>
        <p:spPr>
          <a:xfrm>
            <a:off x="7286069" y="2737150"/>
            <a:ext cx="520345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D395746C-5656-47CA-8B08-463CCE23A9F2}"/>
              </a:ext>
            </a:extLst>
          </p:cNvPr>
          <p:cNvSpPr txBox="1"/>
          <p:nvPr/>
        </p:nvSpPr>
        <p:spPr>
          <a:xfrm>
            <a:off x="7237710" y="2985982"/>
            <a:ext cx="67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Saat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0114E8F9-8475-4A31-86F6-9D716BE2DB09}"/>
              </a:ext>
            </a:extLst>
          </p:cNvPr>
          <p:cNvSpPr/>
          <p:nvPr/>
        </p:nvSpPr>
        <p:spPr>
          <a:xfrm>
            <a:off x="5081620" y="3432774"/>
            <a:ext cx="1014380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65128C68-5374-4766-A658-33843BC9A0ED}"/>
              </a:ext>
            </a:extLst>
          </p:cNvPr>
          <p:cNvSpPr/>
          <p:nvPr/>
        </p:nvSpPr>
        <p:spPr>
          <a:xfrm>
            <a:off x="3059139" y="3803878"/>
            <a:ext cx="4343147" cy="41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2E798893-C955-4EB0-95BD-6119C112F19B}"/>
              </a:ext>
            </a:extLst>
          </p:cNvPr>
          <p:cNvSpPr txBox="1"/>
          <p:nvPr/>
        </p:nvSpPr>
        <p:spPr>
          <a:xfrm>
            <a:off x="4912524" y="3673961"/>
            <a:ext cx="1610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Değerlendirme sonucu</a:t>
            </a: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C2132928-B397-40A8-B953-6311D535982C}"/>
              </a:ext>
            </a:extLst>
          </p:cNvPr>
          <p:cNvSpPr/>
          <p:nvPr/>
        </p:nvSpPr>
        <p:spPr>
          <a:xfrm>
            <a:off x="6704406" y="3423475"/>
            <a:ext cx="1014380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50839B83-F4D7-4424-8758-920784F31A73}"/>
              </a:ext>
            </a:extLst>
          </p:cNvPr>
          <p:cNvSpPr txBox="1"/>
          <p:nvPr/>
        </p:nvSpPr>
        <p:spPr>
          <a:xfrm>
            <a:off x="6535310" y="3664662"/>
            <a:ext cx="1610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Oy Birliği/Oy Çokluğu</a:t>
            </a:r>
          </a:p>
        </p:txBody>
      </p:sp>
      <p:grpSp>
        <p:nvGrpSpPr>
          <p:cNvPr id="26" name="Group 50">
            <a:extLst>
              <a:ext uri="{FF2B5EF4-FFF2-40B4-BE49-F238E27FC236}">
                <a16:creationId xmlns:a16="http://schemas.microsoft.com/office/drawing/2014/main" id="{D8A4B1E7-2E84-4048-880E-A56567B175A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29" name="Shape 8174">
              <a:extLst>
                <a:ext uri="{FF2B5EF4-FFF2-40B4-BE49-F238E27FC236}">
                  <a16:creationId xmlns:a16="http://schemas.microsoft.com/office/drawing/2014/main" id="{9CF3249B-2584-476F-BA31-A0C18AD40019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30" name="Shape 8178">
              <a:extLst>
                <a:ext uri="{FF2B5EF4-FFF2-40B4-BE49-F238E27FC236}">
                  <a16:creationId xmlns:a16="http://schemas.microsoft.com/office/drawing/2014/main" id="{70DBC59D-D6E7-473A-9910-C725AF254969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31" name="Rectangle 53">
              <a:extLst>
                <a:ext uri="{FF2B5EF4-FFF2-40B4-BE49-F238E27FC236}">
                  <a16:creationId xmlns:a16="http://schemas.microsoft.com/office/drawing/2014/main" id="{C32C16B3-D4A8-4691-8B50-9E5A8233964C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Yeterlik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32" name="Grup 8">
              <a:extLst>
                <a:ext uri="{FF2B5EF4-FFF2-40B4-BE49-F238E27FC236}">
                  <a16:creationId xmlns:a16="http://schemas.microsoft.com/office/drawing/2014/main" id="{D75F6346-2941-47D9-837C-C05B7C1994FD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CD88D2B-2784-4A05-AE6B-3B665E94B5C9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34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7185AC69-5CCD-4632-AF7D-D8FC3FE001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D5E863A-3163-4888-A27C-0C6C47AD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AKDENİZ ÜNİVERSİTESİ </a:t>
            </a:r>
            <a:r>
              <a:rPr lang="tr-TR" dirty="0"/>
              <a:t>GÜZEL SANATLAR </a:t>
            </a:r>
            <a:r>
              <a:rPr lang="en-US" dirty="0"/>
              <a:t>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404731368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Jüri üyeleri ile ilgili bilgiler doldurulur ve süreç başlatılır.</a:t>
            </a:r>
          </a:p>
          <a:p>
            <a:pPr marL="457200" indent="-457200">
              <a:buFont typeface="+mj-lt"/>
              <a:buAutoNum type="arabicPeriod" startAt="5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6016B55-93DB-4507-A5AA-B1B52C32DA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762" r="16075"/>
          <a:stretch/>
        </p:blipFill>
        <p:spPr>
          <a:xfrm>
            <a:off x="339791" y="2002970"/>
            <a:ext cx="7402129" cy="4848777"/>
          </a:xfrm>
          <a:prstGeom prst="rect">
            <a:avLst/>
          </a:prstGeom>
        </p:spPr>
      </p:pic>
      <p:sp>
        <p:nvSpPr>
          <p:cNvPr id="29" name="Dikdörtgen 28">
            <a:extLst>
              <a:ext uri="{FF2B5EF4-FFF2-40B4-BE49-F238E27FC236}">
                <a16:creationId xmlns:a16="http://schemas.microsoft.com/office/drawing/2014/main" id="{C1DC4710-562C-4E4D-AA5D-CD5206AA237D}"/>
              </a:ext>
            </a:extLst>
          </p:cNvPr>
          <p:cNvSpPr/>
          <p:nvPr/>
        </p:nvSpPr>
        <p:spPr>
          <a:xfrm>
            <a:off x="5588810" y="6087386"/>
            <a:ext cx="1014380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oup 50">
            <a:extLst>
              <a:ext uri="{FF2B5EF4-FFF2-40B4-BE49-F238E27FC236}">
                <a16:creationId xmlns:a16="http://schemas.microsoft.com/office/drawing/2014/main" id="{1027FF27-8B59-452E-A6A7-D3F2362C3578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3" name="Shape 8174">
              <a:extLst>
                <a:ext uri="{FF2B5EF4-FFF2-40B4-BE49-F238E27FC236}">
                  <a16:creationId xmlns:a16="http://schemas.microsoft.com/office/drawing/2014/main" id="{ECE461B2-FCA7-46D7-8242-61008C876C1B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4" name="Shape 8178">
              <a:extLst>
                <a:ext uri="{FF2B5EF4-FFF2-40B4-BE49-F238E27FC236}">
                  <a16:creationId xmlns:a16="http://schemas.microsoft.com/office/drawing/2014/main" id="{61DF3AFF-6045-418D-A876-8AF9E04FB761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5" name="Rectangle 53">
              <a:extLst>
                <a:ext uri="{FF2B5EF4-FFF2-40B4-BE49-F238E27FC236}">
                  <a16:creationId xmlns:a16="http://schemas.microsoft.com/office/drawing/2014/main" id="{BBDF2B10-7B7B-4DA7-80DC-896E8E57EBA4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Yeterlik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6" name="Grup 8">
              <a:extLst>
                <a:ext uri="{FF2B5EF4-FFF2-40B4-BE49-F238E27FC236}">
                  <a16:creationId xmlns:a16="http://schemas.microsoft.com/office/drawing/2014/main" id="{067F3B94-3B66-4FEE-A1B4-DD6EB142EB47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B245916-E6EC-41B1-BC31-F11930840C52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8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77339644-10C0-46DA-A67E-73019BE411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0223110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Süreci Başlat seçeneğinden sonra gelen aşağıdaki ekranda «EVET» tercihi ile devam edilir. </a:t>
            </a:r>
          </a:p>
          <a:p>
            <a:pPr marL="457200" indent="-457200">
              <a:buFont typeface="+mj-lt"/>
              <a:buAutoNum type="arabicPeriod" startAt="5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492BFC5-A9DB-4799-8FD4-D6BD615E4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67" y="2107936"/>
            <a:ext cx="9805012" cy="3872480"/>
          </a:xfrm>
          <a:prstGeom prst="rect">
            <a:avLst/>
          </a:prstGeom>
        </p:spPr>
      </p:pic>
      <p:sp>
        <p:nvSpPr>
          <p:cNvPr id="14" name="Dikdörtgen 13">
            <a:extLst>
              <a:ext uri="{FF2B5EF4-FFF2-40B4-BE49-F238E27FC236}">
                <a16:creationId xmlns:a16="http://schemas.microsoft.com/office/drawing/2014/main" id="{67529339-E5AC-4C3C-BBA9-14AD8496AB9E}"/>
              </a:ext>
            </a:extLst>
          </p:cNvPr>
          <p:cNvSpPr/>
          <p:nvPr/>
        </p:nvSpPr>
        <p:spPr>
          <a:xfrm>
            <a:off x="9425872" y="3997812"/>
            <a:ext cx="444521" cy="4184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oup 50">
            <a:extLst>
              <a:ext uri="{FF2B5EF4-FFF2-40B4-BE49-F238E27FC236}">
                <a16:creationId xmlns:a16="http://schemas.microsoft.com/office/drawing/2014/main" id="{01D871B1-CE9F-4AC2-8403-1FF8C4C12E54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3" name="Shape 8174">
              <a:extLst>
                <a:ext uri="{FF2B5EF4-FFF2-40B4-BE49-F238E27FC236}">
                  <a16:creationId xmlns:a16="http://schemas.microsoft.com/office/drawing/2014/main" id="{39EE550A-A5E3-4533-8528-479D0A1A4536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5" name="Shape 8178">
              <a:extLst>
                <a:ext uri="{FF2B5EF4-FFF2-40B4-BE49-F238E27FC236}">
                  <a16:creationId xmlns:a16="http://schemas.microsoft.com/office/drawing/2014/main" id="{FA4F692A-5712-48C2-B081-9546F17FDA0D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6" name="Rectangle 53">
              <a:extLst>
                <a:ext uri="{FF2B5EF4-FFF2-40B4-BE49-F238E27FC236}">
                  <a16:creationId xmlns:a16="http://schemas.microsoft.com/office/drawing/2014/main" id="{923E7F5D-A509-426D-8187-A0E7AC0AF36F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Yeterlik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7" name="Grup 8">
              <a:extLst>
                <a:ext uri="{FF2B5EF4-FFF2-40B4-BE49-F238E27FC236}">
                  <a16:creationId xmlns:a16="http://schemas.microsoft.com/office/drawing/2014/main" id="{0FAA5450-D748-4358-A059-D7C49FF343AD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30055D1-EBC8-40C6-B4C4-AD743FCB556C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9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5ED4C325-8CED-44E9-B216-3FF6573AD0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6F42E6F-4586-4CE3-BB53-5ED2F1216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AKDENİZ ÜNİVERSİTESİ </a:t>
            </a:r>
            <a:r>
              <a:rPr lang="tr-TR" dirty="0"/>
              <a:t>GÜZEL SANATLAR </a:t>
            </a:r>
            <a:r>
              <a:rPr lang="en-US" dirty="0"/>
              <a:t>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335775711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Süreç başlatıldıktan sonra tüm jüri üyelerine </a:t>
            </a:r>
            <a:r>
              <a:rPr lang="tr-TR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aynı anda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«Öneri ve Sonuç Bilgilerini Girmeniz için Sınav Tutanağı Formu Bilgilerinize Sunulmuştur» başlıklı bir e-posta sistem tarafından otomatik olarak gönderilir.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EF9DFB2-D904-4835-A9D2-C0CEF11C6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47" y="2670816"/>
            <a:ext cx="8345711" cy="2467241"/>
          </a:xfrm>
          <a:prstGeom prst="rect">
            <a:avLst/>
          </a:prstGeom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id="{4BEE9BED-94D9-4CFA-B643-30FD2C7D5B30}"/>
              </a:ext>
            </a:extLst>
          </p:cNvPr>
          <p:cNvSpPr/>
          <p:nvPr/>
        </p:nvSpPr>
        <p:spPr>
          <a:xfrm>
            <a:off x="441447" y="4532051"/>
            <a:ext cx="2011196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oup 50">
            <a:extLst>
              <a:ext uri="{FF2B5EF4-FFF2-40B4-BE49-F238E27FC236}">
                <a16:creationId xmlns:a16="http://schemas.microsoft.com/office/drawing/2014/main" id="{29F27B22-F5C0-4F26-B015-264DA60D60D6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3" name="Shape 8174">
              <a:extLst>
                <a:ext uri="{FF2B5EF4-FFF2-40B4-BE49-F238E27FC236}">
                  <a16:creationId xmlns:a16="http://schemas.microsoft.com/office/drawing/2014/main" id="{6F1AF009-AB4A-458D-A61A-3DAE6A1F7930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4" name="Shape 8178">
              <a:extLst>
                <a:ext uri="{FF2B5EF4-FFF2-40B4-BE49-F238E27FC236}">
                  <a16:creationId xmlns:a16="http://schemas.microsoft.com/office/drawing/2014/main" id="{DE769EB3-D639-4438-BC9F-665EE9739F91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5" name="Rectangle 53">
              <a:extLst>
                <a:ext uri="{FF2B5EF4-FFF2-40B4-BE49-F238E27FC236}">
                  <a16:creationId xmlns:a16="http://schemas.microsoft.com/office/drawing/2014/main" id="{14C5B719-9591-4E2C-9CAC-E8A726B459D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Yeterlik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6" name="Grup 8">
              <a:extLst>
                <a:ext uri="{FF2B5EF4-FFF2-40B4-BE49-F238E27FC236}">
                  <a16:creationId xmlns:a16="http://schemas.microsoft.com/office/drawing/2014/main" id="{4227F482-01AC-40C4-8961-3723AC1DAF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4D06A12-1C8B-42AC-A491-4BB19C13796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8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CEAFD030-E55F-42C4-BFF0-6268131966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EEDD660-9437-473A-A533-CD16BD4AE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AKDENİZ ÜNİVERSİTESİ </a:t>
            </a:r>
            <a:r>
              <a:rPr lang="tr-TR" dirty="0"/>
              <a:t>GÜZEL SANATLAR </a:t>
            </a:r>
            <a:r>
              <a:rPr lang="en-US" dirty="0"/>
              <a:t>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387884500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PC - Color 10 Red">
      <a:dk1>
        <a:srgbClr val="44546A"/>
      </a:dk1>
      <a:lt1>
        <a:srgbClr val="FFFFFF"/>
      </a:lt1>
      <a:dk2>
        <a:srgbClr val="44546A"/>
      </a:dk2>
      <a:lt2>
        <a:srgbClr val="E7E6E6"/>
      </a:lt2>
      <a:accent1>
        <a:srgbClr val="EF5350"/>
      </a:accent1>
      <a:accent2>
        <a:srgbClr val="F44336"/>
      </a:accent2>
      <a:accent3>
        <a:srgbClr val="E53935"/>
      </a:accent3>
      <a:accent4>
        <a:srgbClr val="D32F2F"/>
      </a:accent4>
      <a:accent5>
        <a:srgbClr val="C62828"/>
      </a:accent5>
      <a:accent6>
        <a:srgbClr val="B71C1C"/>
      </a:accent6>
      <a:hlink>
        <a:srgbClr val="A5A5A5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8153</TotalTime>
  <Words>693</Words>
  <Application>Microsoft Office PowerPoint</Application>
  <PresentationFormat>Geniş ekran</PresentationFormat>
  <Paragraphs>127</Paragraphs>
  <Slides>14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Gill Sans</vt:lpstr>
      <vt:lpstr>Roboto</vt:lpstr>
      <vt:lpstr>Source Sans Pro</vt:lpstr>
      <vt:lpstr>Source Sans Pro Black</vt:lpstr>
      <vt:lpstr>Source Sans Pro Semibold</vt:lpstr>
      <vt:lpstr>Times New Roman</vt:lpstr>
      <vt:lpstr>Wingdings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Handan Dayi</cp:lastModifiedBy>
  <cp:revision>1405</cp:revision>
  <dcterms:created xsi:type="dcterms:W3CDTF">2019-08-27T11:43:38Z</dcterms:created>
  <dcterms:modified xsi:type="dcterms:W3CDTF">2021-12-20T17:05:23Z</dcterms:modified>
</cp:coreProperties>
</file>