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1051" r:id="rId2"/>
    <p:sldId id="1074" r:id="rId3"/>
    <p:sldId id="1059" r:id="rId4"/>
    <p:sldId id="1053" r:id="rId5"/>
    <p:sldId id="1055" r:id="rId6"/>
    <p:sldId id="1054" r:id="rId7"/>
    <p:sldId id="1056" r:id="rId8"/>
    <p:sldId id="1069" r:id="rId9"/>
    <p:sldId id="1071" r:id="rId10"/>
    <p:sldId id="1072" r:id="rId11"/>
    <p:sldId id="1073" r:id="rId12"/>
    <p:sldId id="1058" r:id="rId13"/>
    <p:sldId id="1060" r:id="rId14"/>
    <p:sldId id="1061" r:id="rId15"/>
    <p:sldId id="1062" r:id="rId16"/>
    <p:sldId id="1063" r:id="rId17"/>
    <p:sldId id="1066" r:id="rId18"/>
    <p:sldId id="1064" r:id="rId19"/>
    <p:sldId id="1065" r:id="rId20"/>
    <p:sldId id="1067" r:id="rId21"/>
    <p:sldId id="1068" r:id="rId22"/>
    <p:sldId id="1070" r:id="rId23"/>
    <p:sldId id="102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0D10"/>
    <a:srgbClr val="F05250"/>
    <a:srgbClr val="445469"/>
    <a:srgbClr val="A83136"/>
    <a:srgbClr val="017165"/>
    <a:srgbClr val="00897B"/>
    <a:srgbClr val="01796B"/>
    <a:srgbClr val="009788"/>
    <a:srgbClr val="27A6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Orta Stil 4 - Vurgu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E9639D4-E3E2-4D34-9284-5A2195B3D0D7}" styleName="Açık Stil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254" autoAdjust="0"/>
    <p:restoredTop sz="97692"/>
  </p:normalViewPr>
  <p:slideViewPr>
    <p:cSldViewPr snapToGrid="0" snapToObjects="1" showGuides="1">
      <p:cViewPr varScale="1">
        <p:scale>
          <a:sx n="84" d="100"/>
          <a:sy n="84" d="100"/>
        </p:scale>
        <p:origin x="60" y="120"/>
      </p:cViewPr>
      <p:guideLst>
        <p:guide orient="horz" pos="2137"/>
        <p:guide pos="38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77839B-1D7C-4AAD-B5F9-F2C3AA11752F}" type="datetimeFigureOut">
              <a:rPr lang="tr-TR" smtClean="0"/>
              <a:t>25.12.2021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9CC88D-BE28-4A8D-B641-4C2E172A2E6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754971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AD3707-5939-CF4B-87DD-8EBAF76B2ABE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380EED-7CA7-5E4F-A337-55E5A5CDF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009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B816B-E79C-456D-86C0-0A5913EB9FE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555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E5385-B39E-9440-A798-2EA8FDA854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5CD7B7-7CCE-7844-A237-28759F1F76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36E64-3CB2-4549-8F03-F724CF47D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02114-6FD4-4F4D-A204-C773D02F6265}" type="datetime1">
              <a:rPr lang="tr-TR" smtClean="0"/>
              <a:t>25.12.2021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22DB1B-22D5-A74A-8F42-9698E11FA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AKDENİZ ÜNİVERSİTESİ SOSYAL BİLİMLER ENSTİTÜSÜ ANTALYA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16795-A596-624A-A107-05D066D13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C90B1-0FAA-1C41-A610-5AF0B7258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22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switch dir="r"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25F64-C560-BC4D-AC03-AD7D4927A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6BA8CA-9255-CE49-A15C-3F50FEED0D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3D3B43-3448-6740-97E6-F281398F7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76AD2-5647-DD45-BBEA-8F29CB0612A3}" type="datetime1">
              <a:rPr lang="tr-TR" smtClean="0"/>
              <a:t>25.12.2021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EC9F93-5D43-0142-AF6C-0F00D5F9C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AKDENİZ ÜNİVERSİTESİ SOSYAL BİLİMLER ENSTİTÜSÜ ANTALYA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4428FD-03BC-4744-9957-409D37618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C90B1-0FAA-1C41-A610-5AF0B7258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126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switch dir="r"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AC0B62B-E808-AB42-8E45-A25EAA3594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DCC888-5435-B349-B978-9E4DC2B852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6F0AC1-69DF-0947-A5E3-4198866CB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DD64-0D16-9B45-874E-A1EEB26A05A5}" type="datetime1">
              <a:rPr lang="tr-TR" smtClean="0"/>
              <a:t>25.12.2021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64B22B-7BBA-C445-8F5E-5F4E395C2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AKDENİZ ÜNİVERSİTESİ SOSYAL BİLİMLER ENSTİTÜSÜ ANTALYA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2ECFE6-FF9D-444D-9C4E-212773D9B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C90B1-0FAA-1C41-A610-5AF0B7258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283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switch dir="r"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BA432-3959-4247-A2BD-57E208131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9FA40-E4D4-624E-AE34-F5A1A55E69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0D820A-6FDB-E64D-8F19-E618AA4F4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A996B-00E6-6D48-8204-6552182E4146}" type="datetime1">
              <a:rPr lang="tr-TR" smtClean="0"/>
              <a:t>25.12.2021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C4A761-16A4-664E-B43E-75B0E0AB0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AKDENİZ ÜNİVERSİTESİ SOSYAL BİLİMLER ENSTİTÜSÜ ANTALYA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3FB597-4C65-9B4B-B9CD-4E2A68D5D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C90B1-0FAA-1C41-A610-5AF0B7258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25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switch dir="r"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F1F1C-735F-9A45-BACC-13493148B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C70B16-46D7-0D47-9903-C5B7C9D0D4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9B0294-6251-2240-9B89-7D5284872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08A44-128C-0842-B3C3-1A7DDF01D2FC}" type="datetime1">
              <a:rPr lang="tr-TR" smtClean="0"/>
              <a:t>25.12.2021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EBB116-E9C1-B049-8906-7A2066B36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AKDENİZ ÜNİVERSİTESİ SOSYAL BİLİMLER ENSTİTÜSÜ ANTALYA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B91FA3-54B7-F545-9535-DF33584E1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C90B1-0FAA-1C41-A610-5AF0B7258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358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switch dir="r"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41233-0239-514C-8713-666C91FAB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3894C7-351B-E749-8860-81B1F25B40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2088D0-2E33-6E44-9B7E-CF13BD1364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0366C9-05BD-E144-AE6A-49A85FBE2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DA076-37CC-1D43-A033-ED0AC315918D}" type="datetime1">
              <a:rPr lang="tr-TR" smtClean="0"/>
              <a:t>25.12.2021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DB77F9-6A5C-F545-A021-28549212C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AKDENİZ ÜNİVERSİTESİ SOSYAL BİLİMLER ENSTİTÜSÜ ANTALYA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F652CC-34D3-3343-997A-3D895138D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C90B1-0FAA-1C41-A610-5AF0B7258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678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switch dir="r"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6D5A8-95D5-FC4F-B34D-DEF7ED1CB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2AACF3-9DB5-674F-A86E-7775619A7E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FCF161-05C4-374D-9674-94656DEFCA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1699AA-FEC3-2743-9AB1-3BDD2C32C0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8649A9-5ED5-DC4C-BA49-8B4D5F32E6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BAA405B-8C00-BB4F-8EEB-BA63C75AF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D13E1-6145-E546-9845-2FF9FA4306A7}" type="datetime1">
              <a:rPr lang="tr-TR" smtClean="0"/>
              <a:t>25.12.2021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C036A70-2E99-BA46-9345-42752A9D2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AKDENİZ ÜNİVERSİTESİ SOSYAL BİLİMLER ENSTİTÜSÜ ANTALYA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87EFE6-79ED-DA4A-96F5-7A2EBC37F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C90B1-0FAA-1C41-A610-5AF0B7258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26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switch dir="r"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196B5-B6E6-9C49-9252-8A5D1E90A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689C37-D9FE-894A-B4AE-BD3E172E3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9C0A8-971B-874A-94AD-D7522622350D}" type="datetime1">
              <a:rPr lang="tr-TR" smtClean="0"/>
              <a:t>25.12.2021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4A89D3-A24B-B946-8F45-9795D88B7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AKDENİZ ÜNİVERSİTESİ SOSYAL BİLİMLER ENSTİTÜSÜ ANTALYA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49941F-38AE-BE43-8F62-D7FACDFAE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C90B1-0FAA-1C41-A610-5AF0B7258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50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switch dir="r"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7FA628-4DA4-534F-9476-E5EE68370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111AE-B27C-B44D-AE3A-52FEDD7A09A6}" type="datetime1">
              <a:rPr lang="tr-TR" smtClean="0"/>
              <a:t>25.12.2021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22D124-B572-C140-83C9-31D1E296C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AKDENİZ ÜNİVERSİTESİ SOSYAL BİLİMLER ENSTİTÜSÜ ANTALYA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C280F4-DD8E-9046-9F08-AF75091D0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C90B1-0FAA-1C41-A610-5AF0B7258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922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switch dir="r"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D7060-BEF5-1948-A78D-2A495B0D4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017189-3409-3045-91BC-127CFB4C0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CFF3DC-D6A4-EE42-A050-F8948EC82F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7E2840-9581-5A42-A0F5-609A78382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6233A-A5B1-564C-A947-52ED0DC8AB90}" type="datetime1">
              <a:rPr lang="tr-TR" smtClean="0"/>
              <a:t>25.12.2021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A08F45-E1F6-0547-9CEC-563F8B149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AKDENİZ ÜNİVERSİTESİ SOSYAL BİLİMLER ENSTİTÜSÜ ANTALYA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58124D-64C7-784C-8B79-E8E9E42D3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C90B1-0FAA-1C41-A610-5AF0B7258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842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switch dir="r"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FDCEE-4F72-3543-9179-F8F458F14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975262-6D21-FE49-8DDE-F43FFA5E75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4AE9FD-AE35-8248-9CD4-9C3EF487C8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50B54E-0C72-AB4B-B5D7-3CD0D9D02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01ADB-9835-2F4F-BA23-871B47080F7C}" type="datetime1">
              <a:rPr lang="tr-TR" smtClean="0"/>
              <a:t>25.12.2021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5BE778-5817-9441-A8F8-47863381B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AKDENİZ ÜNİVERSİTESİ SOSYAL BİLİMLER ENSTİTÜSÜ ANTALYA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15BC5B-BB10-CB4B-9A87-F219B4977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C90B1-0FAA-1C41-A610-5AF0B7258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560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switch dir="r"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A92485-1B1A-7248-AF77-961FAAFDC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D83171-61CB-8B4C-9334-C0EBE0A0CF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81CAF3-7BBE-0F4F-A995-E07D2497DF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5CE4BF-DF08-2C43-8FAF-447FFEBA1658}" type="datetime1">
              <a:rPr lang="tr-TR" smtClean="0"/>
              <a:t>25.12.2021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100A27-DABE-FC40-A8A5-FF60E59A5B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AKDENİZ ÜNİVERSİTESİ SOSYAL BİLİMLER ENSTİTÜSÜ ANTALYA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12D8CE-25A0-C34C-B9B8-272BD2E4A6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7C90B1-0FAA-1C41-A610-5AF0B7258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596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>
        <p14:switch dir="r"/>
      </p:transition>
    </mc:Choice>
    <mc:Fallback xmlns="">
      <p:transition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>
            <a:extLst>
              <a:ext uri="{FF2B5EF4-FFF2-40B4-BE49-F238E27FC236}">
                <a16:creationId xmlns:a16="http://schemas.microsoft.com/office/drawing/2014/main" id="{496CC538-A155-6943-B52D-EAB6446C42D7}"/>
              </a:ext>
            </a:extLst>
          </p:cNvPr>
          <p:cNvGrpSpPr/>
          <p:nvPr/>
        </p:nvGrpSpPr>
        <p:grpSpPr>
          <a:xfrm>
            <a:off x="8135596" y="5984504"/>
            <a:ext cx="6363619" cy="881342"/>
            <a:chOff x="8599461" y="5984504"/>
            <a:chExt cx="5899754" cy="881342"/>
          </a:xfrm>
        </p:grpSpPr>
        <p:sp>
          <p:nvSpPr>
            <p:cNvPr id="52" name="Shape 8174">
              <a:extLst>
                <a:ext uri="{FF2B5EF4-FFF2-40B4-BE49-F238E27FC236}">
                  <a16:creationId xmlns:a16="http://schemas.microsoft.com/office/drawing/2014/main" id="{F0036FC1-A4CD-5546-9318-17999AF17CF2}"/>
                </a:ext>
              </a:extLst>
            </p:cNvPr>
            <p:cNvSpPr/>
            <p:nvPr/>
          </p:nvSpPr>
          <p:spPr>
            <a:xfrm rot="10800000">
              <a:off x="8991745" y="6108978"/>
              <a:ext cx="5382677" cy="756868"/>
            </a:xfrm>
            <a:prstGeom prst="mathMinus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 dirty="0"/>
            </a:p>
          </p:txBody>
        </p:sp>
        <p:sp>
          <p:nvSpPr>
            <p:cNvPr id="53" name="Shape 8178">
              <a:extLst>
                <a:ext uri="{FF2B5EF4-FFF2-40B4-BE49-F238E27FC236}">
                  <a16:creationId xmlns:a16="http://schemas.microsoft.com/office/drawing/2014/main" id="{00FFA306-8A8D-D147-A7C5-57895350B6A7}"/>
                </a:ext>
              </a:extLst>
            </p:cNvPr>
            <p:cNvSpPr/>
            <p:nvPr/>
          </p:nvSpPr>
          <p:spPr>
            <a:xfrm rot="10800000">
              <a:off x="9700846" y="6466017"/>
              <a:ext cx="4798369" cy="179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1" extrusionOk="0">
                  <a:moveTo>
                    <a:pt x="21487" y="8590"/>
                  </a:moveTo>
                  <a:cubicBezTo>
                    <a:pt x="20830" y="8549"/>
                    <a:pt x="7146" y="8058"/>
                    <a:pt x="3668" y="8318"/>
                  </a:cubicBezTo>
                  <a:cubicBezTo>
                    <a:pt x="2312" y="8418"/>
                    <a:pt x="1290" y="14174"/>
                    <a:pt x="533" y="21451"/>
                  </a:cubicBezTo>
                  <a:cubicBezTo>
                    <a:pt x="510" y="20750"/>
                    <a:pt x="482" y="20289"/>
                    <a:pt x="466" y="20081"/>
                  </a:cubicBezTo>
                  <a:lnTo>
                    <a:pt x="0" y="15121"/>
                  </a:lnTo>
                  <a:cubicBezTo>
                    <a:pt x="821" y="6927"/>
                    <a:pt x="1925" y="218"/>
                    <a:pt x="3358" y="111"/>
                  </a:cubicBezTo>
                  <a:cubicBezTo>
                    <a:pt x="6836" y="-149"/>
                    <a:pt x="20340" y="122"/>
                    <a:pt x="20997" y="164"/>
                  </a:cubicBezTo>
                  <a:lnTo>
                    <a:pt x="21600" y="8590"/>
                  </a:lnTo>
                  <a:cubicBezTo>
                    <a:pt x="21600" y="8590"/>
                    <a:pt x="21487" y="8590"/>
                    <a:pt x="21487" y="8590"/>
                  </a:cubicBez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08342F9D-BD5C-E548-A2F0-A3FD08E5D187}"/>
                </a:ext>
              </a:extLst>
            </p:cNvPr>
            <p:cNvSpPr/>
            <p:nvPr/>
          </p:nvSpPr>
          <p:spPr>
            <a:xfrm>
              <a:off x="8599461" y="6366100"/>
              <a:ext cx="3462401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 algn="ctr"/>
              <a:r>
                <a:rPr lang="tr-TR" sz="750" b="1" i="1" kern="0" dirty="0">
                  <a:solidFill>
                    <a:schemeClr val="bg1"/>
                  </a:solidFill>
                  <a:latin typeface="Source Sans Pro Semibold" panose="020B0503030403020204" pitchFamily="34" charset="0"/>
                </a:rPr>
                <a:t>Yüksek Lisans Tez Savunması E-İmza Süreci</a:t>
              </a:r>
              <a:endParaRPr lang="en-US" sz="750" b="1" kern="0" dirty="0">
                <a:solidFill>
                  <a:schemeClr val="bg1"/>
                </a:solidFill>
                <a:latin typeface="Source Sans Pro Black" panose="020B0503030403020204" pitchFamily="34" charset="0"/>
              </a:endParaRPr>
            </a:p>
          </p:txBody>
        </p:sp>
        <p:grpSp>
          <p:nvGrpSpPr>
            <p:cNvPr id="55" name="Grup 8">
              <a:extLst>
                <a:ext uri="{FF2B5EF4-FFF2-40B4-BE49-F238E27FC236}">
                  <a16:creationId xmlns:a16="http://schemas.microsoft.com/office/drawing/2014/main" id="{FC2B96C5-5E6C-954E-B187-8E264030A929}"/>
                </a:ext>
              </a:extLst>
            </p:cNvPr>
            <p:cNvGrpSpPr/>
            <p:nvPr/>
          </p:nvGrpSpPr>
          <p:grpSpPr>
            <a:xfrm>
              <a:off x="11515788" y="5984504"/>
              <a:ext cx="524791" cy="524795"/>
              <a:chOff x="2312024" y="6764990"/>
              <a:chExt cx="652601" cy="652605"/>
            </a:xfrm>
          </p:grpSpPr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BBF75395-2BF0-2843-9D07-B695EAA90FD0}"/>
                  </a:ext>
                </a:extLst>
              </p:cNvPr>
              <p:cNvSpPr/>
              <p:nvPr/>
            </p:nvSpPr>
            <p:spPr>
              <a:xfrm>
                <a:off x="2312024" y="6764994"/>
                <a:ext cx="652601" cy="65260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pic>
            <p:nvPicPr>
              <p:cNvPr id="57" name="Picture 56" descr="Sunburst chart&#10;&#10;Description automatically generated">
                <a:extLst>
                  <a:ext uri="{FF2B5EF4-FFF2-40B4-BE49-F238E27FC236}">
                    <a16:creationId xmlns:a16="http://schemas.microsoft.com/office/drawing/2014/main" id="{BB200EF2-1CC5-184E-94A3-9669C3B4A8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327989" y="6764990"/>
                <a:ext cx="636043" cy="636043"/>
              </a:xfrm>
              <a:prstGeom prst="rect">
                <a:avLst/>
              </a:prstGeom>
            </p:spPr>
          </p:pic>
        </p:grp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CC760E58-B113-0542-A595-73A2ABD44EAE}"/>
              </a:ext>
            </a:extLst>
          </p:cNvPr>
          <p:cNvGrpSpPr/>
          <p:nvPr/>
        </p:nvGrpSpPr>
        <p:grpSpPr>
          <a:xfrm>
            <a:off x="640932" y="-423894"/>
            <a:ext cx="14324566" cy="14774783"/>
            <a:chOff x="1088259" y="-77012"/>
            <a:chExt cx="14324566" cy="14774783"/>
          </a:xfrm>
          <a:solidFill>
            <a:schemeClr val="accent1">
              <a:alpha val="6000"/>
            </a:schemeClr>
          </a:solidFill>
        </p:grpSpPr>
        <p:grpSp>
          <p:nvGrpSpPr>
            <p:cNvPr id="111" name="Group 84">
              <a:extLst>
                <a:ext uri="{FF2B5EF4-FFF2-40B4-BE49-F238E27FC236}">
                  <a16:creationId xmlns:a16="http://schemas.microsoft.com/office/drawing/2014/main" id="{04B86018-327E-DD47-85E8-CC3C9D28904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088259" y="5392045"/>
              <a:ext cx="10105263" cy="9305726"/>
              <a:chOff x="3384" y="1685"/>
              <a:chExt cx="910" cy="838"/>
            </a:xfrm>
            <a:grpFill/>
          </p:grpSpPr>
          <p:sp>
            <p:nvSpPr>
              <p:cNvPr id="114" name="Freeform 85">
                <a:extLst>
                  <a:ext uri="{FF2B5EF4-FFF2-40B4-BE49-F238E27FC236}">
                    <a16:creationId xmlns:a16="http://schemas.microsoft.com/office/drawing/2014/main" id="{A0EC2E73-F7C2-3D40-96B5-9A5FA4ED469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384" y="1685"/>
                <a:ext cx="910" cy="838"/>
              </a:xfrm>
              <a:custGeom>
                <a:avLst/>
                <a:gdLst>
                  <a:gd name="T0" fmla="*/ 233 w 383"/>
                  <a:gd name="T1" fmla="*/ 49 h 352"/>
                  <a:gd name="T2" fmla="*/ 212 w 383"/>
                  <a:gd name="T3" fmla="*/ 51 h 352"/>
                  <a:gd name="T4" fmla="*/ 151 w 383"/>
                  <a:gd name="T5" fmla="*/ 70 h 352"/>
                  <a:gd name="T6" fmla="*/ 187 w 383"/>
                  <a:gd name="T7" fmla="*/ 66 h 352"/>
                  <a:gd name="T8" fmla="*/ 189 w 383"/>
                  <a:gd name="T9" fmla="*/ 66 h 352"/>
                  <a:gd name="T10" fmla="*/ 198 w 383"/>
                  <a:gd name="T11" fmla="*/ 67 h 352"/>
                  <a:gd name="T12" fmla="*/ 225 w 383"/>
                  <a:gd name="T13" fmla="*/ 74 h 352"/>
                  <a:gd name="T14" fmla="*/ 270 w 383"/>
                  <a:gd name="T15" fmla="*/ 102 h 352"/>
                  <a:gd name="T16" fmla="*/ 319 w 383"/>
                  <a:gd name="T17" fmla="*/ 164 h 352"/>
                  <a:gd name="T18" fmla="*/ 328 w 383"/>
                  <a:gd name="T19" fmla="*/ 202 h 352"/>
                  <a:gd name="T20" fmla="*/ 328 w 383"/>
                  <a:gd name="T21" fmla="*/ 201 h 352"/>
                  <a:gd name="T22" fmla="*/ 303 w 383"/>
                  <a:gd name="T23" fmla="*/ 278 h 352"/>
                  <a:gd name="T24" fmla="*/ 245 w 383"/>
                  <a:gd name="T25" fmla="*/ 333 h 352"/>
                  <a:gd name="T26" fmla="*/ 192 w 383"/>
                  <a:gd name="T27" fmla="*/ 350 h 352"/>
                  <a:gd name="T28" fmla="*/ 199 w 383"/>
                  <a:gd name="T29" fmla="*/ 351 h 352"/>
                  <a:gd name="T30" fmla="*/ 199 w 383"/>
                  <a:gd name="T31" fmla="*/ 351 h 352"/>
                  <a:gd name="T32" fmla="*/ 215 w 383"/>
                  <a:gd name="T33" fmla="*/ 352 h 352"/>
                  <a:gd name="T34" fmla="*/ 253 w 383"/>
                  <a:gd name="T35" fmla="*/ 347 h 352"/>
                  <a:gd name="T36" fmla="*/ 306 w 383"/>
                  <a:gd name="T37" fmla="*/ 322 h 352"/>
                  <a:gd name="T38" fmla="*/ 371 w 383"/>
                  <a:gd name="T39" fmla="*/ 241 h 352"/>
                  <a:gd name="T40" fmla="*/ 382 w 383"/>
                  <a:gd name="T41" fmla="*/ 183 h 352"/>
                  <a:gd name="T42" fmla="*/ 382 w 383"/>
                  <a:gd name="T43" fmla="*/ 183 h 352"/>
                  <a:gd name="T44" fmla="*/ 382 w 383"/>
                  <a:gd name="T45" fmla="*/ 183 h 352"/>
                  <a:gd name="T46" fmla="*/ 382 w 383"/>
                  <a:gd name="T47" fmla="*/ 183 h 352"/>
                  <a:gd name="T48" fmla="*/ 382 w 383"/>
                  <a:gd name="T49" fmla="*/ 183 h 352"/>
                  <a:gd name="T50" fmla="*/ 332 w 383"/>
                  <a:gd name="T51" fmla="*/ 82 h 352"/>
                  <a:gd name="T52" fmla="*/ 233 w 383"/>
                  <a:gd name="T53" fmla="*/ 49 h 352"/>
                  <a:gd name="T54" fmla="*/ 382 w 383"/>
                  <a:gd name="T55" fmla="*/ 180 h 352"/>
                  <a:gd name="T56" fmla="*/ 382 w 383"/>
                  <a:gd name="T57" fmla="*/ 183 h 352"/>
                  <a:gd name="T58" fmla="*/ 382 w 383"/>
                  <a:gd name="T59" fmla="*/ 183 h 352"/>
                  <a:gd name="T60" fmla="*/ 382 w 383"/>
                  <a:gd name="T61" fmla="*/ 183 h 352"/>
                  <a:gd name="T62" fmla="*/ 382 w 383"/>
                  <a:gd name="T63" fmla="*/ 184 h 352"/>
                  <a:gd name="T64" fmla="*/ 382 w 383"/>
                  <a:gd name="T65" fmla="*/ 182 h 352"/>
                  <a:gd name="T66" fmla="*/ 382 w 383"/>
                  <a:gd name="T67" fmla="*/ 180 h 352"/>
                  <a:gd name="T68" fmla="*/ 207 w 383"/>
                  <a:gd name="T69" fmla="*/ 0 h 352"/>
                  <a:gd name="T70" fmla="*/ 200 w 383"/>
                  <a:gd name="T71" fmla="*/ 0 h 352"/>
                  <a:gd name="T72" fmla="*/ 200 w 383"/>
                  <a:gd name="T73" fmla="*/ 0 h 352"/>
                  <a:gd name="T74" fmla="*/ 200 w 383"/>
                  <a:gd name="T75" fmla="*/ 0 h 352"/>
                  <a:gd name="T76" fmla="*/ 199 w 383"/>
                  <a:gd name="T77" fmla="*/ 0 h 352"/>
                  <a:gd name="T78" fmla="*/ 30 w 383"/>
                  <a:gd name="T79" fmla="*/ 80 h 352"/>
                  <a:gd name="T80" fmla="*/ 0 w 383"/>
                  <a:gd name="T81" fmla="*/ 115 h 352"/>
                  <a:gd name="T82" fmla="*/ 59 w 383"/>
                  <a:gd name="T83" fmla="*/ 60 h 352"/>
                  <a:gd name="T84" fmla="*/ 143 w 383"/>
                  <a:gd name="T85" fmla="*/ 14 h 352"/>
                  <a:gd name="T86" fmla="*/ 207 w 383"/>
                  <a:gd name="T87" fmla="*/ 0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83" h="352">
                    <a:moveTo>
                      <a:pt x="233" y="49"/>
                    </a:moveTo>
                    <a:cubicBezTo>
                      <a:pt x="226" y="49"/>
                      <a:pt x="219" y="50"/>
                      <a:pt x="212" y="51"/>
                    </a:cubicBezTo>
                    <a:cubicBezTo>
                      <a:pt x="191" y="53"/>
                      <a:pt x="170" y="60"/>
                      <a:pt x="151" y="70"/>
                    </a:cubicBezTo>
                    <a:cubicBezTo>
                      <a:pt x="163" y="67"/>
                      <a:pt x="175" y="66"/>
                      <a:pt x="187" y="66"/>
                    </a:cubicBezTo>
                    <a:cubicBezTo>
                      <a:pt x="185" y="66"/>
                      <a:pt x="188" y="66"/>
                      <a:pt x="189" y="66"/>
                    </a:cubicBezTo>
                    <a:cubicBezTo>
                      <a:pt x="192" y="66"/>
                      <a:pt x="195" y="67"/>
                      <a:pt x="198" y="67"/>
                    </a:cubicBezTo>
                    <a:cubicBezTo>
                      <a:pt x="207" y="68"/>
                      <a:pt x="216" y="71"/>
                      <a:pt x="225" y="74"/>
                    </a:cubicBezTo>
                    <a:cubicBezTo>
                      <a:pt x="242" y="81"/>
                      <a:pt x="257" y="91"/>
                      <a:pt x="270" y="102"/>
                    </a:cubicBezTo>
                    <a:cubicBezTo>
                      <a:pt x="291" y="119"/>
                      <a:pt x="309" y="139"/>
                      <a:pt x="319" y="164"/>
                    </a:cubicBezTo>
                    <a:cubicBezTo>
                      <a:pt x="325" y="176"/>
                      <a:pt x="327" y="189"/>
                      <a:pt x="328" y="202"/>
                    </a:cubicBezTo>
                    <a:cubicBezTo>
                      <a:pt x="328" y="201"/>
                      <a:pt x="328" y="201"/>
                      <a:pt x="328" y="201"/>
                    </a:cubicBezTo>
                    <a:cubicBezTo>
                      <a:pt x="328" y="229"/>
                      <a:pt x="318" y="255"/>
                      <a:pt x="303" y="278"/>
                    </a:cubicBezTo>
                    <a:cubicBezTo>
                      <a:pt x="287" y="300"/>
                      <a:pt x="268" y="319"/>
                      <a:pt x="245" y="333"/>
                    </a:cubicBezTo>
                    <a:cubicBezTo>
                      <a:pt x="229" y="342"/>
                      <a:pt x="211" y="348"/>
                      <a:pt x="192" y="350"/>
                    </a:cubicBezTo>
                    <a:cubicBezTo>
                      <a:pt x="194" y="351"/>
                      <a:pt x="197" y="351"/>
                      <a:pt x="199" y="351"/>
                    </a:cubicBezTo>
                    <a:cubicBezTo>
                      <a:pt x="199" y="351"/>
                      <a:pt x="199" y="351"/>
                      <a:pt x="199" y="351"/>
                    </a:cubicBezTo>
                    <a:cubicBezTo>
                      <a:pt x="204" y="352"/>
                      <a:pt x="210" y="352"/>
                      <a:pt x="215" y="352"/>
                    </a:cubicBezTo>
                    <a:cubicBezTo>
                      <a:pt x="227" y="352"/>
                      <a:pt x="240" y="351"/>
                      <a:pt x="253" y="347"/>
                    </a:cubicBezTo>
                    <a:cubicBezTo>
                      <a:pt x="272" y="342"/>
                      <a:pt x="290" y="333"/>
                      <a:pt x="306" y="322"/>
                    </a:cubicBezTo>
                    <a:cubicBezTo>
                      <a:pt x="335" y="302"/>
                      <a:pt x="358" y="273"/>
                      <a:pt x="371" y="241"/>
                    </a:cubicBezTo>
                    <a:cubicBezTo>
                      <a:pt x="378" y="223"/>
                      <a:pt x="383" y="202"/>
                      <a:pt x="382" y="183"/>
                    </a:cubicBezTo>
                    <a:cubicBezTo>
                      <a:pt x="382" y="183"/>
                      <a:pt x="382" y="183"/>
                      <a:pt x="382" y="183"/>
                    </a:cubicBezTo>
                    <a:cubicBezTo>
                      <a:pt x="382" y="183"/>
                      <a:pt x="382" y="183"/>
                      <a:pt x="382" y="183"/>
                    </a:cubicBezTo>
                    <a:cubicBezTo>
                      <a:pt x="382" y="183"/>
                      <a:pt x="382" y="183"/>
                      <a:pt x="382" y="183"/>
                    </a:cubicBezTo>
                    <a:cubicBezTo>
                      <a:pt x="382" y="183"/>
                      <a:pt x="382" y="183"/>
                      <a:pt x="382" y="183"/>
                    </a:cubicBezTo>
                    <a:cubicBezTo>
                      <a:pt x="383" y="143"/>
                      <a:pt x="362" y="106"/>
                      <a:pt x="332" y="82"/>
                    </a:cubicBezTo>
                    <a:cubicBezTo>
                      <a:pt x="304" y="60"/>
                      <a:pt x="268" y="49"/>
                      <a:pt x="233" y="49"/>
                    </a:cubicBezTo>
                    <a:moveTo>
                      <a:pt x="382" y="180"/>
                    </a:moveTo>
                    <a:cubicBezTo>
                      <a:pt x="382" y="180"/>
                      <a:pt x="382" y="181"/>
                      <a:pt x="382" y="183"/>
                    </a:cubicBezTo>
                    <a:cubicBezTo>
                      <a:pt x="382" y="183"/>
                      <a:pt x="382" y="183"/>
                      <a:pt x="382" y="183"/>
                    </a:cubicBezTo>
                    <a:cubicBezTo>
                      <a:pt x="382" y="183"/>
                      <a:pt x="382" y="183"/>
                      <a:pt x="382" y="183"/>
                    </a:cubicBezTo>
                    <a:cubicBezTo>
                      <a:pt x="382" y="183"/>
                      <a:pt x="382" y="184"/>
                      <a:pt x="382" y="184"/>
                    </a:cubicBezTo>
                    <a:cubicBezTo>
                      <a:pt x="382" y="184"/>
                      <a:pt x="382" y="183"/>
                      <a:pt x="382" y="182"/>
                    </a:cubicBezTo>
                    <a:cubicBezTo>
                      <a:pt x="382" y="181"/>
                      <a:pt x="382" y="180"/>
                      <a:pt x="382" y="180"/>
                    </a:cubicBezTo>
                    <a:moveTo>
                      <a:pt x="207" y="0"/>
                    </a:moveTo>
                    <a:cubicBezTo>
                      <a:pt x="204" y="0"/>
                      <a:pt x="202" y="0"/>
                      <a:pt x="200" y="0"/>
                    </a:cubicBezTo>
                    <a:cubicBezTo>
                      <a:pt x="200" y="0"/>
                      <a:pt x="200" y="0"/>
                      <a:pt x="200" y="0"/>
                    </a:cubicBezTo>
                    <a:cubicBezTo>
                      <a:pt x="200" y="0"/>
                      <a:pt x="200" y="0"/>
                      <a:pt x="200" y="0"/>
                    </a:cubicBezTo>
                    <a:cubicBezTo>
                      <a:pt x="200" y="0"/>
                      <a:pt x="199" y="0"/>
                      <a:pt x="199" y="0"/>
                    </a:cubicBezTo>
                    <a:cubicBezTo>
                      <a:pt x="136" y="6"/>
                      <a:pt x="75" y="36"/>
                      <a:pt x="30" y="80"/>
                    </a:cubicBezTo>
                    <a:cubicBezTo>
                      <a:pt x="19" y="91"/>
                      <a:pt x="9" y="102"/>
                      <a:pt x="0" y="115"/>
                    </a:cubicBezTo>
                    <a:cubicBezTo>
                      <a:pt x="17" y="94"/>
                      <a:pt x="37" y="76"/>
                      <a:pt x="59" y="60"/>
                    </a:cubicBezTo>
                    <a:cubicBezTo>
                      <a:pt x="85" y="41"/>
                      <a:pt x="113" y="24"/>
                      <a:pt x="143" y="14"/>
                    </a:cubicBezTo>
                    <a:cubicBezTo>
                      <a:pt x="164" y="6"/>
                      <a:pt x="185" y="1"/>
                      <a:pt x="20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" name="Freeform 86">
                <a:extLst>
                  <a:ext uri="{FF2B5EF4-FFF2-40B4-BE49-F238E27FC236}">
                    <a16:creationId xmlns:a16="http://schemas.microsoft.com/office/drawing/2014/main" id="{5E468D0B-0B7E-B34E-84F8-A3AD37F19FA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147" y="242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" name="Freeform 87">
                <a:extLst>
                  <a:ext uri="{FF2B5EF4-FFF2-40B4-BE49-F238E27FC236}">
                    <a16:creationId xmlns:a16="http://schemas.microsoft.com/office/drawing/2014/main" id="{AF90BAA0-06B7-4441-882A-A3BA8AB5FF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147" y="242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12" name="Freeform 88">
              <a:extLst>
                <a:ext uri="{FF2B5EF4-FFF2-40B4-BE49-F238E27FC236}">
                  <a16:creationId xmlns:a16="http://schemas.microsoft.com/office/drawing/2014/main" id="{967F9FB8-8E38-0D42-BCF2-ABA3C1AE7F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46032" y="2688184"/>
              <a:ext cx="12148525" cy="10716021"/>
            </a:xfrm>
            <a:custGeom>
              <a:avLst/>
              <a:gdLst>
                <a:gd name="T0" fmla="*/ 456 w 460"/>
                <a:gd name="T1" fmla="*/ 144 h 405"/>
                <a:gd name="T2" fmla="*/ 389 w 460"/>
                <a:gd name="T3" fmla="*/ 39 h 405"/>
                <a:gd name="T4" fmla="*/ 253 w 460"/>
                <a:gd name="T5" fmla="*/ 3 h 405"/>
                <a:gd name="T6" fmla="*/ 175 w 460"/>
                <a:gd name="T7" fmla="*/ 21 h 405"/>
                <a:gd name="T8" fmla="*/ 107 w 460"/>
                <a:gd name="T9" fmla="*/ 59 h 405"/>
                <a:gd name="T10" fmla="*/ 28 w 460"/>
                <a:gd name="T11" fmla="*/ 137 h 405"/>
                <a:gd name="T12" fmla="*/ 12 w 460"/>
                <a:gd name="T13" fmla="*/ 248 h 405"/>
                <a:gd name="T14" fmla="*/ 76 w 460"/>
                <a:gd name="T15" fmla="*/ 340 h 405"/>
                <a:gd name="T16" fmla="*/ 186 w 460"/>
                <a:gd name="T17" fmla="*/ 398 h 405"/>
                <a:gd name="T18" fmla="*/ 243 w 460"/>
                <a:gd name="T19" fmla="*/ 404 h 405"/>
                <a:gd name="T20" fmla="*/ 306 w 460"/>
                <a:gd name="T21" fmla="*/ 390 h 405"/>
                <a:gd name="T22" fmla="*/ 416 w 460"/>
                <a:gd name="T23" fmla="*/ 307 h 405"/>
                <a:gd name="T24" fmla="*/ 460 w 460"/>
                <a:gd name="T25" fmla="*/ 179 h 405"/>
                <a:gd name="T26" fmla="*/ 456 w 460"/>
                <a:gd name="T27" fmla="*/ 144 h 405"/>
                <a:gd name="T28" fmla="*/ 456 w 460"/>
                <a:gd name="T29" fmla="*/ 144 h 405"/>
                <a:gd name="T30" fmla="*/ 423 w 460"/>
                <a:gd name="T31" fmla="*/ 195 h 405"/>
                <a:gd name="T32" fmla="*/ 380 w 460"/>
                <a:gd name="T33" fmla="*/ 297 h 405"/>
                <a:gd name="T34" fmla="*/ 299 w 460"/>
                <a:gd name="T35" fmla="*/ 350 h 405"/>
                <a:gd name="T36" fmla="*/ 240 w 460"/>
                <a:gd name="T37" fmla="*/ 355 h 405"/>
                <a:gd name="T38" fmla="*/ 240 w 460"/>
                <a:gd name="T39" fmla="*/ 355 h 405"/>
                <a:gd name="T40" fmla="*/ 127 w 460"/>
                <a:gd name="T41" fmla="*/ 281 h 405"/>
                <a:gd name="T42" fmla="*/ 95 w 460"/>
                <a:gd name="T43" fmla="*/ 212 h 405"/>
                <a:gd name="T44" fmla="*/ 103 w 460"/>
                <a:gd name="T45" fmla="*/ 167 h 405"/>
                <a:gd name="T46" fmla="*/ 143 w 460"/>
                <a:gd name="T47" fmla="*/ 112 h 405"/>
                <a:gd name="T48" fmla="*/ 186 w 460"/>
                <a:gd name="T49" fmla="*/ 78 h 405"/>
                <a:gd name="T50" fmla="*/ 339 w 460"/>
                <a:gd name="T51" fmla="*/ 66 h 405"/>
                <a:gd name="T52" fmla="*/ 423 w 460"/>
                <a:gd name="T53" fmla="*/ 180 h 405"/>
                <a:gd name="T54" fmla="*/ 423 w 460"/>
                <a:gd name="T55" fmla="*/ 195 h 405"/>
                <a:gd name="T56" fmla="*/ 423 w 460"/>
                <a:gd name="T57" fmla="*/ 195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60" h="405">
                  <a:moveTo>
                    <a:pt x="456" y="144"/>
                  </a:moveTo>
                  <a:cubicBezTo>
                    <a:pt x="447" y="102"/>
                    <a:pt x="423" y="64"/>
                    <a:pt x="389" y="39"/>
                  </a:cubicBezTo>
                  <a:cubicBezTo>
                    <a:pt x="350" y="11"/>
                    <a:pt x="299" y="0"/>
                    <a:pt x="253" y="3"/>
                  </a:cubicBezTo>
                  <a:cubicBezTo>
                    <a:pt x="226" y="5"/>
                    <a:pt x="200" y="11"/>
                    <a:pt x="175" y="21"/>
                  </a:cubicBezTo>
                  <a:cubicBezTo>
                    <a:pt x="151" y="31"/>
                    <a:pt x="129" y="44"/>
                    <a:pt x="107" y="59"/>
                  </a:cubicBezTo>
                  <a:cubicBezTo>
                    <a:pt x="77" y="80"/>
                    <a:pt x="48" y="106"/>
                    <a:pt x="28" y="137"/>
                  </a:cubicBezTo>
                  <a:cubicBezTo>
                    <a:pt x="7" y="171"/>
                    <a:pt x="0" y="210"/>
                    <a:pt x="12" y="248"/>
                  </a:cubicBezTo>
                  <a:cubicBezTo>
                    <a:pt x="23" y="284"/>
                    <a:pt x="48" y="316"/>
                    <a:pt x="76" y="340"/>
                  </a:cubicBezTo>
                  <a:cubicBezTo>
                    <a:pt x="108" y="367"/>
                    <a:pt x="145" y="389"/>
                    <a:pt x="186" y="398"/>
                  </a:cubicBezTo>
                  <a:cubicBezTo>
                    <a:pt x="205" y="403"/>
                    <a:pt x="224" y="405"/>
                    <a:pt x="243" y="404"/>
                  </a:cubicBezTo>
                  <a:cubicBezTo>
                    <a:pt x="264" y="402"/>
                    <a:pt x="286" y="398"/>
                    <a:pt x="306" y="390"/>
                  </a:cubicBezTo>
                  <a:cubicBezTo>
                    <a:pt x="350" y="374"/>
                    <a:pt x="388" y="344"/>
                    <a:pt x="416" y="307"/>
                  </a:cubicBezTo>
                  <a:cubicBezTo>
                    <a:pt x="444" y="270"/>
                    <a:pt x="460" y="225"/>
                    <a:pt x="460" y="179"/>
                  </a:cubicBezTo>
                  <a:cubicBezTo>
                    <a:pt x="460" y="167"/>
                    <a:pt x="459" y="155"/>
                    <a:pt x="456" y="144"/>
                  </a:cubicBezTo>
                  <a:cubicBezTo>
                    <a:pt x="453" y="127"/>
                    <a:pt x="460" y="160"/>
                    <a:pt x="456" y="144"/>
                  </a:cubicBezTo>
                  <a:close/>
                  <a:moveTo>
                    <a:pt x="423" y="195"/>
                  </a:moveTo>
                  <a:cubicBezTo>
                    <a:pt x="422" y="232"/>
                    <a:pt x="404" y="270"/>
                    <a:pt x="380" y="297"/>
                  </a:cubicBezTo>
                  <a:cubicBezTo>
                    <a:pt x="358" y="322"/>
                    <a:pt x="330" y="340"/>
                    <a:pt x="299" y="350"/>
                  </a:cubicBezTo>
                  <a:cubicBezTo>
                    <a:pt x="280" y="356"/>
                    <a:pt x="260" y="357"/>
                    <a:pt x="240" y="355"/>
                  </a:cubicBezTo>
                  <a:cubicBezTo>
                    <a:pt x="240" y="355"/>
                    <a:pt x="240" y="355"/>
                    <a:pt x="240" y="355"/>
                  </a:cubicBezTo>
                  <a:cubicBezTo>
                    <a:pt x="193" y="349"/>
                    <a:pt x="156" y="317"/>
                    <a:pt x="127" y="281"/>
                  </a:cubicBezTo>
                  <a:cubicBezTo>
                    <a:pt x="111" y="262"/>
                    <a:pt x="98" y="238"/>
                    <a:pt x="95" y="212"/>
                  </a:cubicBezTo>
                  <a:cubicBezTo>
                    <a:pt x="94" y="197"/>
                    <a:pt x="97" y="181"/>
                    <a:pt x="103" y="167"/>
                  </a:cubicBezTo>
                  <a:cubicBezTo>
                    <a:pt x="112" y="146"/>
                    <a:pt x="127" y="128"/>
                    <a:pt x="143" y="112"/>
                  </a:cubicBezTo>
                  <a:cubicBezTo>
                    <a:pt x="156" y="99"/>
                    <a:pt x="170" y="87"/>
                    <a:pt x="186" y="78"/>
                  </a:cubicBezTo>
                  <a:cubicBezTo>
                    <a:pt x="232" y="51"/>
                    <a:pt x="289" y="46"/>
                    <a:pt x="339" y="66"/>
                  </a:cubicBezTo>
                  <a:cubicBezTo>
                    <a:pt x="385" y="85"/>
                    <a:pt x="421" y="129"/>
                    <a:pt x="423" y="180"/>
                  </a:cubicBezTo>
                  <a:cubicBezTo>
                    <a:pt x="423" y="185"/>
                    <a:pt x="423" y="190"/>
                    <a:pt x="423" y="195"/>
                  </a:cubicBezTo>
                  <a:cubicBezTo>
                    <a:pt x="423" y="197"/>
                    <a:pt x="423" y="194"/>
                    <a:pt x="423" y="19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88">
              <a:extLst>
                <a:ext uri="{FF2B5EF4-FFF2-40B4-BE49-F238E27FC236}">
                  <a16:creationId xmlns:a16="http://schemas.microsoft.com/office/drawing/2014/main" id="{F93C94B3-9546-D441-A219-FBE0ED86DB1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64300" y="-77012"/>
              <a:ext cx="12148525" cy="10716021"/>
            </a:xfrm>
            <a:custGeom>
              <a:avLst/>
              <a:gdLst>
                <a:gd name="T0" fmla="*/ 456 w 460"/>
                <a:gd name="T1" fmla="*/ 144 h 405"/>
                <a:gd name="T2" fmla="*/ 389 w 460"/>
                <a:gd name="T3" fmla="*/ 39 h 405"/>
                <a:gd name="T4" fmla="*/ 253 w 460"/>
                <a:gd name="T5" fmla="*/ 3 h 405"/>
                <a:gd name="T6" fmla="*/ 175 w 460"/>
                <a:gd name="T7" fmla="*/ 21 h 405"/>
                <a:gd name="T8" fmla="*/ 107 w 460"/>
                <a:gd name="T9" fmla="*/ 59 h 405"/>
                <a:gd name="T10" fmla="*/ 28 w 460"/>
                <a:gd name="T11" fmla="*/ 137 h 405"/>
                <a:gd name="T12" fmla="*/ 12 w 460"/>
                <a:gd name="T13" fmla="*/ 248 h 405"/>
                <a:gd name="T14" fmla="*/ 76 w 460"/>
                <a:gd name="T15" fmla="*/ 340 h 405"/>
                <a:gd name="T16" fmla="*/ 186 w 460"/>
                <a:gd name="T17" fmla="*/ 398 h 405"/>
                <a:gd name="T18" fmla="*/ 243 w 460"/>
                <a:gd name="T19" fmla="*/ 404 h 405"/>
                <a:gd name="T20" fmla="*/ 306 w 460"/>
                <a:gd name="T21" fmla="*/ 390 h 405"/>
                <a:gd name="T22" fmla="*/ 416 w 460"/>
                <a:gd name="T23" fmla="*/ 307 h 405"/>
                <a:gd name="T24" fmla="*/ 460 w 460"/>
                <a:gd name="T25" fmla="*/ 179 h 405"/>
                <a:gd name="T26" fmla="*/ 456 w 460"/>
                <a:gd name="T27" fmla="*/ 144 h 405"/>
                <a:gd name="T28" fmla="*/ 456 w 460"/>
                <a:gd name="T29" fmla="*/ 144 h 405"/>
                <a:gd name="T30" fmla="*/ 423 w 460"/>
                <a:gd name="T31" fmla="*/ 195 h 405"/>
                <a:gd name="T32" fmla="*/ 380 w 460"/>
                <a:gd name="T33" fmla="*/ 297 h 405"/>
                <a:gd name="T34" fmla="*/ 299 w 460"/>
                <a:gd name="T35" fmla="*/ 350 h 405"/>
                <a:gd name="T36" fmla="*/ 240 w 460"/>
                <a:gd name="T37" fmla="*/ 355 h 405"/>
                <a:gd name="T38" fmla="*/ 240 w 460"/>
                <a:gd name="T39" fmla="*/ 355 h 405"/>
                <a:gd name="T40" fmla="*/ 127 w 460"/>
                <a:gd name="T41" fmla="*/ 281 h 405"/>
                <a:gd name="T42" fmla="*/ 95 w 460"/>
                <a:gd name="T43" fmla="*/ 212 h 405"/>
                <a:gd name="T44" fmla="*/ 103 w 460"/>
                <a:gd name="T45" fmla="*/ 167 h 405"/>
                <a:gd name="T46" fmla="*/ 143 w 460"/>
                <a:gd name="T47" fmla="*/ 112 h 405"/>
                <a:gd name="T48" fmla="*/ 186 w 460"/>
                <a:gd name="T49" fmla="*/ 78 h 405"/>
                <a:gd name="T50" fmla="*/ 339 w 460"/>
                <a:gd name="T51" fmla="*/ 66 h 405"/>
                <a:gd name="T52" fmla="*/ 423 w 460"/>
                <a:gd name="T53" fmla="*/ 180 h 405"/>
                <a:gd name="T54" fmla="*/ 423 w 460"/>
                <a:gd name="T55" fmla="*/ 195 h 405"/>
                <a:gd name="T56" fmla="*/ 423 w 460"/>
                <a:gd name="T57" fmla="*/ 195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60" h="405">
                  <a:moveTo>
                    <a:pt x="456" y="144"/>
                  </a:moveTo>
                  <a:cubicBezTo>
                    <a:pt x="447" y="102"/>
                    <a:pt x="423" y="64"/>
                    <a:pt x="389" y="39"/>
                  </a:cubicBezTo>
                  <a:cubicBezTo>
                    <a:pt x="350" y="11"/>
                    <a:pt x="299" y="0"/>
                    <a:pt x="253" y="3"/>
                  </a:cubicBezTo>
                  <a:cubicBezTo>
                    <a:pt x="226" y="5"/>
                    <a:pt x="200" y="11"/>
                    <a:pt x="175" y="21"/>
                  </a:cubicBezTo>
                  <a:cubicBezTo>
                    <a:pt x="151" y="31"/>
                    <a:pt x="129" y="44"/>
                    <a:pt x="107" y="59"/>
                  </a:cubicBezTo>
                  <a:cubicBezTo>
                    <a:pt x="77" y="80"/>
                    <a:pt x="48" y="106"/>
                    <a:pt x="28" y="137"/>
                  </a:cubicBezTo>
                  <a:cubicBezTo>
                    <a:pt x="7" y="171"/>
                    <a:pt x="0" y="210"/>
                    <a:pt x="12" y="248"/>
                  </a:cubicBezTo>
                  <a:cubicBezTo>
                    <a:pt x="23" y="284"/>
                    <a:pt x="48" y="316"/>
                    <a:pt x="76" y="340"/>
                  </a:cubicBezTo>
                  <a:cubicBezTo>
                    <a:pt x="108" y="367"/>
                    <a:pt x="145" y="389"/>
                    <a:pt x="186" y="398"/>
                  </a:cubicBezTo>
                  <a:cubicBezTo>
                    <a:pt x="205" y="403"/>
                    <a:pt x="224" y="405"/>
                    <a:pt x="243" y="404"/>
                  </a:cubicBezTo>
                  <a:cubicBezTo>
                    <a:pt x="264" y="402"/>
                    <a:pt x="286" y="398"/>
                    <a:pt x="306" y="390"/>
                  </a:cubicBezTo>
                  <a:cubicBezTo>
                    <a:pt x="350" y="374"/>
                    <a:pt x="388" y="344"/>
                    <a:pt x="416" y="307"/>
                  </a:cubicBezTo>
                  <a:cubicBezTo>
                    <a:pt x="444" y="270"/>
                    <a:pt x="460" y="225"/>
                    <a:pt x="460" y="179"/>
                  </a:cubicBezTo>
                  <a:cubicBezTo>
                    <a:pt x="460" y="167"/>
                    <a:pt x="459" y="155"/>
                    <a:pt x="456" y="144"/>
                  </a:cubicBezTo>
                  <a:cubicBezTo>
                    <a:pt x="453" y="127"/>
                    <a:pt x="460" y="160"/>
                    <a:pt x="456" y="144"/>
                  </a:cubicBezTo>
                  <a:close/>
                  <a:moveTo>
                    <a:pt x="423" y="195"/>
                  </a:moveTo>
                  <a:cubicBezTo>
                    <a:pt x="422" y="232"/>
                    <a:pt x="404" y="270"/>
                    <a:pt x="380" y="297"/>
                  </a:cubicBezTo>
                  <a:cubicBezTo>
                    <a:pt x="358" y="322"/>
                    <a:pt x="330" y="340"/>
                    <a:pt x="299" y="350"/>
                  </a:cubicBezTo>
                  <a:cubicBezTo>
                    <a:pt x="280" y="356"/>
                    <a:pt x="260" y="357"/>
                    <a:pt x="240" y="355"/>
                  </a:cubicBezTo>
                  <a:cubicBezTo>
                    <a:pt x="240" y="355"/>
                    <a:pt x="240" y="355"/>
                    <a:pt x="240" y="355"/>
                  </a:cubicBezTo>
                  <a:cubicBezTo>
                    <a:pt x="193" y="349"/>
                    <a:pt x="156" y="317"/>
                    <a:pt x="127" y="281"/>
                  </a:cubicBezTo>
                  <a:cubicBezTo>
                    <a:pt x="111" y="262"/>
                    <a:pt x="98" y="238"/>
                    <a:pt x="95" y="212"/>
                  </a:cubicBezTo>
                  <a:cubicBezTo>
                    <a:pt x="94" y="197"/>
                    <a:pt x="97" y="181"/>
                    <a:pt x="103" y="167"/>
                  </a:cubicBezTo>
                  <a:cubicBezTo>
                    <a:pt x="112" y="146"/>
                    <a:pt x="127" y="128"/>
                    <a:pt x="143" y="112"/>
                  </a:cubicBezTo>
                  <a:cubicBezTo>
                    <a:pt x="156" y="99"/>
                    <a:pt x="170" y="87"/>
                    <a:pt x="186" y="78"/>
                  </a:cubicBezTo>
                  <a:cubicBezTo>
                    <a:pt x="232" y="51"/>
                    <a:pt x="289" y="46"/>
                    <a:pt x="339" y="66"/>
                  </a:cubicBezTo>
                  <a:cubicBezTo>
                    <a:pt x="385" y="85"/>
                    <a:pt x="421" y="129"/>
                    <a:pt x="423" y="180"/>
                  </a:cubicBezTo>
                  <a:cubicBezTo>
                    <a:pt x="423" y="185"/>
                    <a:pt x="423" y="190"/>
                    <a:pt x="423" y="195"/>
                  </a:cubicBezTo>
                  <a:cubicBezTo>
                    <a:pt x="423" y="197"/>
                    <a:pt x="423" y="194"/>
                    <a:pt x="423" y="19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3" name="Dikdörtgen 2"/>
          <p:cNvSpPr/>
          <p:nvPr/>
        </p:nvSpPr>
        <p:spPr>
          <a:xfrm>
            <a:off x="1674976" y="276456"/>
            <a:ext cx="8896172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tr-TR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tr-TR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AKDENİZ ÜNİVERSİTESİ </a:t>
            </a:r>
          </a:p>
          <a:p>
            <a:pPr algn="ctr"/>
            <a:r>
              <a:rPr lang="tr-TR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GÜZEL SANATLAR ENSTİTÜSÜ</a:t>
            </a:r>
          </a:p>
          <a:p>
            <a:pPr algn="ctr"/>
            <a:endParaRPr lang="tr-TR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tr-TR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tr-TR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Sanatta Yeterlik Tez Savunması</a:t>
            </a:r>
          </a:p>
          <a:p>
            <a:pPr algn="ctr"/>
            <a:r>
              <a:rPr lang="tr-TR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E-İmza Süreci Uygulama Kılavuzu</a:t>
            </a:r>
          </a:p>
          <a:p>
            <a:pPr algn="ctr"/>
            <a:endParaRPr lang="tr-TR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tr-TR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tr-TR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20.12.2021</a:t>
            </a:r>
          </a:p>
          <a:p>
            <a:pPr algn="ctr"/>
            <a:endParaRPr lang="tr-TR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A5380651-A02F-4F44-BBCD-20E5B3079C0A}"/>
              </a:ext>
            </a:extLst>
          </p:cNvPr>
          <p:cNvSpPr/>
          <p:nvPr/>
        </p:nvSpPr>
        <p:spPr>
          <a:xfrm>
            <a:off x="589658" y="-755530"/>
            <a:ext cx="971563" cy="36273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bg1"/>
              </a:solidFill>
            </a:endParaRP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F28AE87-8FDC-4367-A6E0-D0BB0CDD5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AKDENİZ ÜNİVERSİTESİ </a:t>
            </a:r>
            <a:r>
              <a:rPr lang="tr-TR" dirty="0"/>
              <a:t>GÜZEL SANATLAR </a:t>
            </a:r>
            <a:r>
              <a:rPr lang="en-US" dirty="0"/>
              <a:t>ENSTİTÜSÜ ANTALYA</a:t>
            </a:r>
          </a:p>
        </p:txBody>
      </p:sp>
      <p:pic>
        <p:nvPicPr>
          <p:cNvPr id="1028" name="Picture 4" descr="Akdeniz Üniversitesi Logo - Amblem Download Vector">
            <a:extLst>
              <a:ext uri="{FF2B5EF4-FFF2-40B4-BE49-F238E27FC236}">
                <a16:creationId xmlns:a16="http://schemas.microsoft.com/office/drawing/2014/main" id="{E0D13E6E-9658-42CC-94A5-FC63DCA62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047" y="875978"/>
            <a:ext cx="1333717" cy="1334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D77D48CE-D0EE-4726-9A4C-D9E85C0EBA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0820" y="708548"/>
            <a:ext cx="1569148" cy="1569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369096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>
            <a:extLst>
              <a:ext uri="{FF2B5EF4-FFF2-40B4-BE49-F238E27FC236}">
                <a16:creationId xmlns:a16="http://schemas.microsoft.com/office/drawing/2014/main" id="{496CC538-A155-6943-B52D-EAB6446C42D7}"/>
              </a:ext>
            </a:extLst>
          </p:cNvPr>
          <p:cNvGrpSpPr/>
          <p:nvPr/>
        </p:nvGrpSpPr>
        <p:grpSpPr>
          <a:xfrm>
            <a:off x="8135596" y="5984504"/>
            <a:ext cx="6363619" cy="881342"/>
            <a:chOff x="8599461" y="5984504"/>
            <a:chExt cx="5899754" cy="881342"/>
          </a:xfrm>
        </p:grpSpPr>
        <p:sp>
          <p:nvSpPr>
            <p:cNvPr id="52" name="Shape 8174">
              <a:extLst>
                <a:ext uri="{FF2B5EF4-FFF2-40B4-BE49-F238E27FC236}">
                  <a16:creationId xmlns:a16="http://schemas.microsoft.com/office/drawing/2014/main" id="{F0036FC1-A4CD-5546-9318-17999AF17CF2}"/>
                </a:ext>
              </a:extLst>
            </p:cNvPr>
            <p:cNvSpPr/>
            <p:nvPr/>
          </p:nvSpPr>
          <p:spPr>
            <a:xfrm rot="10800000">
              <a:off x="8991745" y="6108978"/>
              <a:ext cx="5382677" cy="756868"/>
            </a:xfrm>
            <a:prstGeom prst="mathMinus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 dirty="0"/>
            </a:p>
          </p:txBody>
        </p:sp>
        <p:sp>
          <p:nvSpPr>
            <p:cNvPr id="53" name="Shape 8178">
              <a:extLst>
                <a:ext uri="{FF2B5EF4-FFF2-40B4-BE49-F238E27FC236}">
                  <a16:creationId xmlns:a16="http://schemas.microsoft.com/office/drawing/2014/main" id="{00FFA306-8A8D-D147-A7C5-57895350B6A7}"/>
                </a:ext>
              </a:extLst>
            </p:cNvPr>
            <p:cNvSpPr/>
            <p:nvPr/>
          </p:nvSpPr>
          <p:spPr>
            <a:xfrm rot="10800000">
              <a:off x="9700846" y="6466017"/>
              <a:ext cx="4798369" cy="179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1" extrusionOk="0">
                  <a:moveTo>
                    <a:pt x="21487" y="8590"/>
                  </a:moveTo>
                  <a:cubicBezTo>
                    <a:pt x="20830" y="8549"/>
                    <a:pt x="7146" y="8058"/>
                    <a:pt x="3668" y="8318"/>
                  </a:cubicBezTo>
                  <a:cubicBezTo>
                    <a:pt x="2312" y="8418"/>
                    <a:pt x="1290" y="14174"/>
                    <a:pt x="533" y="21451"/>
                  </a:cubicBezTo>
                  <a:cubicBezTo>
                    <a:pt x="510" y="20750"/>
                    <a:pt x="482" y="20289"/>
                    <a:pt x="466" y="20081"/>
                  </a:cubicBezTo>
                  <a:lnTo>
                    <a:pt x="0" y="15121"/>
                  </a:lnTo>
                  <a:cubicBezTo>
                    <a:pt x="821" y="6927"/>
                    <a:pt x="1925" y="218"/>
                    <a:pt x="3358" y="111"/>
                  </a:cubicBezTo>
                  <a:cubicBezTo>
                    <a:pt x="6836" y="-149"/>
                    <a:pt x="20340" y="122"/>
                    <a:pt x="20997" y="164"/>
                  </a:cubicBezTo>
                  <a:lnTo>
                    <a:pt x="21600" y="8590"/>
                  </a:lnTo>
                  <a:cubicBezTo>
                    <a:pt x="21600" y="8590"/>
                    <a:pt x="21487" y="8590"/>
                    <a:pt x="21487" y="8590"/>
                  </a:cubicBez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08342F9D-BD5C-E548-A2F0-A3FD08E5D187}"/>
                </a:ext>
              </a:extLst>
            </p:cNvPr>
            <p:cNvSpPr/>
            <p:nvPr/>
          </p:nvSpPr>
          <p:spPr>
            <a:xfrm>
              <a:off x="8599461" y="6366100"/>
              <a:ext cx="3462401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 algn="ctr"/>
              <a:r>
                <a:rPr lang="tr-TR" sz="750" b="1" i="1" kern="0" dirty="0">
                  <a:solidFill>
                    <a:schemeClr val="bg1"/>
                  </a:solidFill>
                  <a:latin typeface="Source Sans Pro Semibold" panose="020B0503030403020204" pitchFamily="34" charset="0"/>
                </a:rPr>
                <a:t>Yüksek Lisans Tez Savunması E-İmza Süreci</a:t>
              </a:r>
              <a:endParaRPr lang="en-US" sz="750" b="1" kern="0" dirty="0">
                <a:solidFill>
                  <a:schemeClr val="bg1"/>
                </a:solidFill>
                <a:latin typeface="Source Sans Pro Black" panose="020B0503030403020204" pitchFamily="34" charset="0"/>
              </a:endParaRPr>
            </a:p>
          </p:txBody>
        </p:sp>
        <p:grpSp>
          <p:nvGrpSpPr>
            <p:cNvPr id="55" name="Grup 8">
              <a:extLst>
                <a:ext uri="{FF2B5EF4-FFF2-40B4-BE49-F238E27FC236}">
                  <a16:creationId xmlns:a16="http://schemas.microsoft.com/office/drawing/2014/main" id="{FC2B96C5-5E6C-954E-B187-8E264030A929}"/>
                </a:ext>
              </a:extLst>
            </p:cNvPr>
            <p:cNvGrpSpPr/>
            <p:nvPr/>
          </p:nvGrpSpPr>
          <p:grpSpPr>
            <a:xfrm>
              <a:off x="11515788" y="5984504"/>
              <a:ext cx="524791" cy="524795"/>
              <a:chOff x="2312024" y="6764990"/>
              <a:chExt cx="652601" cy="652605"/>
            </a:xfrm>
          </p:grpSpPr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BBF75395-2BF0-2843-9D07-B695EAA90FD0}"/>
                  </a:ext>
                </a:extLst>
              </p:cNvPr>
              <p:cNvSpPr/>
              <p:nvPr/>
            </p:nvSpPr>
            <p:spPr>
              <a:xfrm>
                <a:off x="2312024" y="6764994"/>
                <a:ext cx="652601" cy="65260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pic>
            <p:nvPicPr>
              <p:cNvPr id="57" name="Picture 56" descr="Sunburst chart&#10;&#10;Description automatically generated">
                <a:extLst>
                  <a:ext uri="{FF2B5EF4-FFF2-40B4-BE49-F238E27FC236}">
                    <a16:creationId xmlns:a16="http://schemas.microsoft.com/office/drawing/2014/main" id="{BB200EF2-1CC5-184E-94A3-9669C3B4A8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327989" y="6764990"/>
                <a:ext cx="636043" cy="636043"/>
              </a:xfrm>
              <a:prstGeom prst="rect">
                <a:avLst/>
              </a:prstGeom>
            </p:spPr>
          </p:pic>
        </p:grpSp>
      </p:grpSp>
      <p:sp>
        <p:nvSpPr>
          <p:cNvPr id="2" name="Metin kutusu 1">
            <a:extLst>
              <a:ext uri="{FF2B5EF4-FFF2-40B4-BE49-F238E27FC236}">
                <a16:creationId xmlns:a16="http://schemas.microsoft.com/office/drawing/2014/main" id="{D067AB74-4603-4641-9C8F-6943F57CBE34}"/>
              </a:ext>
            </a:extLst>
          </p:cNvPr>
          <p:cNvSpPr txBox="1"/>
          <p:nvPr/>
        </p:nvSpPr>
        <p:spPr>
          <a:xfrm>
            <a:off x="69928" y="-22139"/>
            <a:ext cx="118587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u="sng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Kapak Sayfası E-İmza Süreci:</a:t>
            </a:r>
          </a:p>
          <a:p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+mj-lt"/>
              <a:buAutoNum type="arabicPeriod" startAt="7"/>
            </a:pPr>
            <a:r>
              <a:rPr lang="tr-TR" sz="2400" b="1" i="1" u="sng" dirty="0">
                <a:latin typeface="Cambria" panose="02040503050406030204" pitchFamily="18" charset="0"/>
                <a:ea typeface="Cambria" panose="02040503050406030204" pitchFamily="18" charset="0"/>
              </a:rPr>
              <a:t>Tüm Jüri Üyeleri tarafından: </a:t>
            </a:r>
            <a:r>
              <a:rPr lang="tr-TR" sz="2400" dirty="0">
                <a:latin typeface="Cambria" panose="02040503050406030204" pitchFamily="18" charset="0"/>
                <a:ea typeface="Cambria" panose="02040503050406030204" pitchFamily="18" charset="0"/>
              </a:rPr>
              <a:t>Gelen e-postada yer alan linkten açılan sayfada imzalama işlemi tamamlanır. </a:t>
            </a:r>
          </a:p>
        </p:txBody>
      </p:sp>
      <p:pic>
        <p:nvPicPr>
          <p:cNvPr id="10" name="Resim 9">
            <a:extLst>
              <a:ext uri="{FF2B5EF4-FFF2-40B4-BE49-F238E27FC236}">
                <a16:creationId xmlns:a16="http://schemas.microsoft.com/office/drawing/2014/main" id="{9B5562D8-C431-4613-8D8E-65D9693518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8507" y="1607035"/>
            <a:ext cx="7282802" cy="3299370"/>
          </a:xfrm>
          <a:prstGeom prst="rect">
            <a:avLst/>
          </a:prstGeom>
        </p:spPr>
      </p:pic>
      <p:sp>
        <p:nvSpPr>
          <p:cNvPr id="24" name="Metin kutusu 23">
            <a:extLst>
              <a:ext uri="{FF2B5EF4-FFF2-40B4-BE49-F238E27FC236}">
                <a16:creationId xmlns:a16="http://schemas.microsoft.com/office/drawing/2014/main" id="{FAC6DE8A-6F19-405F-8623-6EE8582B2F23}"/>
              </a:ext>
            </a:extLst>
          </p:cNvPr>
          <p:cNvSpPr txBox="1"/>
          <p:nvPr/>
        </p:nvSpPr>
        <p:spPr>
          <a:xfrm>
            <a:off x="3839164" y="4906405"/>
            <a:ext cx="3601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İmzalama sonrasında bu ekran işlemin başarılı olduğunu gösterir.</a:t>
            </a:r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9A7F6A01-D6D1-4CB0-899A-F78FC4AC8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AKDENİZ ÜNİVERSİTESİ </a:t>
            </a:r>
            <a:r>
              <a:rPr lang="tr-TR" dirty="0"/>
              <a:t>GÜZEL SANATLAR </a:t>
            </a:r>
            <a:r>
              <a:rPr lang="en-US" dirty="0"/>
              <a:t>ENSTİTÜSÜ ANTALYA</a:t>
            </a:r>
          </a:p>
        </p:txBody>
      </p:sp>
    </p:spTree>
    <p:extLst>
      <p:ext uri="{BB962C8B-B14F-4D97-AF65-F5344CB8AC3E}">
        <p14:creationId xmlns:p14="http://schemas.microsoft.com/office/powerpoint/2010/main" val="3641991905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>
            <a:extLst>
              <a:ext uri="{FF2B5EF4-FFF2-40B4-BE49-F238E27FC236}">
                <a16:creationId xmlns:a16="http://schemas.microsoft.com/office/drawing/2014/main" id="{496CC538-A155-6943-B52D-EAB6446C42D7}"/>
              </a:ext>
            </a:extLst>
          </p:cNvPr>
          <p:cNvGrpSpPr/>
          <p:nvPr/>
        </p:nvGrpSpPr>
        <p:grpSpPr>
          <a:xfrm>
            <a:off x="8135596" y="5984504"/>
            <a:ext cx="6363619" cy="881342"/>
            <a:chOff x="8599461" y="5984504"/>
            <a:chExt cx="5899754" cy="881342"/>
          </a:xfrm>
        </p:grpSpPr>
        <p:sp>
          <p:nvSpPr>
            <p:cNvPr id="52" name="Shape 8174">
              <a:extLst>
                <a:ext uri="{FF2B5EF4-FFF2-40B4-BE49-F238E27FC236}">
                  <a16:creationId xmlns:a16="http://schemas.microsoft.com/office/drawing/2014/main" id="{F0036FC1-A4CD-5546-9318-17999AF17CF2}"/>
                </a:ext>
              </a:extLst>
            </p:cNvPr>
            <p:cNvSpPr/>
            <p:nvPr/>
          </p:nvSpPr>
          <p:spPr>
            <a:xfrm rot="10800000">
              <a:off x="8991745" y="6108978"/>
              <a:ext cx="5382677" cy="756868"/>
            </a:xfrm>
            <a:prstGeom prst="mathMinus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 dirty="0"/>
            </a:p>
          </p:txBody>
        </p:sp>
        <p:sp>
          <p:nvSpPr>
            <p:cNvPr id="53" name="Shape 8178">
              <a:extLst>
                <a:ext uri="{FF2B5EF4-FFF2-40B4-BE49-F238E27FC236}">
                  <a16:creationId xmlns:a16="http://schemas.microsoft.com/office/drawing/2014/main" id="{00FFA306-8A8D-D147-A7C5-57895350B6A7}"/>
                </a:ext>
              </a:extLst>
            </p:cNvPr>
            <p:cNvSpPr/>
            <p:nvPr/>
          </p:nvSpPr>
          <p:spPr>
            <a:xfrm rot="10800000">
              <a:off x="9700846" y="6466017"/>
              <a:ext cx="4798369" cy="179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1" extrusionOk="0">
                  <a:moveTo>
                    <a:pt x="21487" y="8590"/>
                  </a:moveTo>
                  <a:cubicBezTo>
                    <a:pt x="20830" y="8549"/>
                    <a:pt x="7146" y="8058"/>
                    <a:pt x="3668" y="8318"/>
                  </a:cubicBezTo>
                  <a:cubicBezTo>
                    <a:pt x="2312" y="8418"/>
                    <a:pt x="1290" y="14174"/>
                    <a:pt x="533" y="21451"/>
                  </a:cubicBezTo>
                  <a:cubicBezTo>
                    <a:pt x="510" y="20750"/>
                    <a:pt x="482" y="20289"/>
                    <a:pt x="466" y="20081"/>
                  </a:cubicBezTo>
                  <a:lnTo>
                    <a:pt x="0" y="15121"/>
                  </a:lnTo>
                  <a:cubicBezTo>
                    <a:pt x="821" y="6927"/>
                    <a:pt x="1925" y="218"/>
                    <a:pt x="3358" y="111"/>
                  </a:cubicBezTo>
                  <a:cubicBezTo>
                    <a:pt x="6836" y="-149"/>
                    <a:pt x="20340" y="122"/>
                    <a:pt x="20997" y="164"/>
                  </a:cubicBezTo>
                  <a:lnTo>
                    <a:pt x="21600" y="8590"/>
                  </a:lnTo>
                  <a:cubicBezTo>
                    <a:pt x="21600" y="8590"/>
                    <a:pt x="21487" y="8590"/>
                    <a:pt x="21487" y="8590"/>
                  </a:cubicBez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08342F9D-BD5C-E548-A2F0-A3FD08E5D187}"/>
                </a:ext>
              </a:extLst>
            </p:cNvPr>
            <p:cNvSpPr/>
            <p:nvPr/>
          </p:nvSpPr>
          <p:spPr>
            <a:xfrm>
              <a:off x="8599461" y="6366100"/>
              <a:ext cx="3462401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 algn="ctr"/>
              <a:r>
                <a:rPr lang="tr-TR" sz="750" b="1" i="1" kern="0" dirty="0">
                  <a:solidFill>
                    <a:schemeClr val="bg1"/>
                  </a:solidFill>
                  <a:latin typeface="Source Sans Pro Semibold" panose="020B0503030403020204" pitchFamily="34" charset="0"/>
                </a:rPr>
                <a:t>Yüksek Lisans Tez Savunması E-İmza Süreci</a:t>
              </a:r>
              <a:endParaRPr lang="en-US" sz="750" b="1" kern="0" dirty="0">
                <a:solidFill>
                  <a:schemeClr val="bg1"/>
                </a:solidFill>
                <a:latin typeface="Source Sans Pro Black" panose="020B0503030403020204" pitchFamily="34" charset="0"/>
              </a:endParaRPr>
            </a:p>
          </p:txBody>
        </p:sp>
        <p:grpSp>
          <p:nvGrpSpPr>
            <p:cNvPr id="55" name="Grup 8">
              <a:extLst>
                <a:ext uri="{FF2B5EF4-FFF2-40B4-BE49-F238E27FC236}">
                  <a16:creationId xmlns:a16="http://schemas.microsoft.com/office/drawing/2014/main" id="{FC2B96C5-5E6C-954E-B187-8E264030A929}"/>
                </a:ext>
              </a:extLst>
            </p:cNvPr>
            <p:cNvGrpSpPr/>
            <p:nvPr/>
          </p:nvGrpSpPr>
          <p:grpSpPr>
            <a:xfrm>
              <a:off x="11515788" y="5984504"/>
              <a:ext cx="524791" cy="524795"/>
              <a:chOff x="2312024" y="6764990"/>
              <a:chExt cx="652601" cy="652605"/>
            </a:xfrm>
          </p:grpSpPr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BBF75395-2BF0-2843-9D07-B695EAA90FD0}"/>
                  </a:ext>
                </a:extLst>
              </p:cNvPr>
              <p:cNvSpPr/>
              <p:nvPr/>
            </p:nvSpPr>
            <p:spPr>
              <a:xfrm>
                <a:off x="2312024" y="6764994"/>
                <a:ext cx="652601" cy="65260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pic>
            <p:nvPicPr>
              <p:cNvPr id="57" name="Picture 56" descr="Sunburst chart&#10;&#10;Description automatically generated">
                <a:extLst>
                  <a:ext uri="{FF2B5EF4-FFF2-40B4-BE49-F238E27FC236}">
                    <a16:creationId xmlns:a16="http://schemas.microsoft.com/office/drawing/2014/main" id="{BB200EF2-1CC5-184E-94A3-9669C3B4A8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327989" y="6764990"/>
                <a:ext cx="636043" cy="636043"/>
              </a:xfrm>
              <a:prstGeom prst="rect">
                <a:avLst/>
              </a:prstGeom>
            </p:spPr>
          </p:pic>
        </p:grpSp>
      </p:grpSp>
      <p:sp>
        <p:nvSpPr>
          <p:cNvPr id="2" name="Metin kutusu 1">
            <a:extLst>
              <a:ext uri="{FF2B5EF4-FFF2-40B4-BE49-F238E27FC236}">
                <a16:creationId xmlns:a16="http://schemas.microsoft.com/office/drawing/2014/main" id="{D067AB74-4603-4641-9C8F-6943F57CBE34}"/>
              </a:ext>
            </a:extLst>
          </p:cNvPr>
          <p:cNvSpPr txBox="1"/>
          <p:nvPr/>
        </p:nvSpPr>
        <p:spPr>
          <a:xfrm>
            <a:off x="166643" y="1865277"/>
            <a:ext cx="118587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u="sng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Kapak Sayfası E-İmza Süreci:</a:t>
            </a:r>
          </a:p>
          <a:p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+mj-lt"/>
              <a:buAutoNum type="arabicPeriod" startAt="8"/>
            </a:pPr>
            <a:r>
              <a:rPr lang="tr-TR" sz="2400" b="1" i="1" u="sng" dirty="0">
                <a:latin typeface="Cambria" panose="02040503050406030204" pitchFamily="18" charset="0"/>
                <a:ea typeface="Cambria" panose="02040503050406030204" pitchFamily="18" charset="0"/>
              </a:rPr>
              <a:t>Tüm Jüri Üyeleri tarafından </a:t>
            </a:r>
            <a:r>
              <a:rPr lang="tr-TR" sz="2400" b="1" i="1" u="sng" dirty="0" err="1">
                <a:latin typeface="Cambria" panose="02040503050406030204" pitchFamily="18" charset="0"/>
                <a:ea typeface="Cambria" panose="02040503050406030204" pitchFamily="18" charset="0"/>
              </a:rPr>
              <a:t>imzlama</a:t>
            </a:r>
            <a:r>
              <a:rPr lang="tr-TR" sz="2400" b="1" i="1" u="sng" dirty="0">
                <a:latin typeface="Cambria" panose="02040503050406030204" pitchFamily="18" charset="0"/>
                <a:ea typeface="Cambria" panose="02040503050406030204" pitchFamily="18" charset="0"/>
              </a:rPr>
              <a:t> işlemi tamamlandıktan sonra, </a:t>
            </a:r>
            <a:r>
              <a:rPr lang="tr-TR" sz="2400" dirty="0">
                <a:latin typeface="Cambria" panose="02040503050406030204" pitchFamily="18" charset="0"/>
                <a:ea typeface="Cambria" panose="02040503050406030204" pitchFamily="18" charset="0"/>
              </a:rPr>
              <a:t>Danışman Öğretim Üyesi EBYS üzerinde imzalanmış kapak sayfasına ulaşabilmektedir.</a:t>
            </a:r>
          </a:p>
          <a:p>
            <a:pPr marL="457200" indent="-457200">
              <a:buFont typeface="+mj-lt"/>
              <a:buAutoNum type="arabicPeriod" startAt="8"/>
            </a:pPr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25C0E27C-B696-4B7C-ABD2-6302771D1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AKDENİZ ÜNİVERSİTESİ </a:t>
            </a:r>
            <a:r>
              <a:rPr lang="tr-TR" dirty="0"/>
              <a:t>GÜZEL SANATLAR </a:t>
            </a:r>
            <a:r>
              <a:rPr lang="en-US" dirty="0"/>
              <a:t>ENSTİTÜSÜ ANTALYA</a:t>
            </a:r>
          </a:p>
        </p:txBody>
      </p:sp>
    </p:spTree>
    <p:extLst>
      <p:ext uri="{BB962C8B-B14F-4D97-AF65-F5344CB8AC3E}">
        <p14:creationId xmlns:p14="http://schemas.microsoft.com/office/powerpoint/2010/main" val="1335135368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>
            <a:extLst>
              <a:ext uri="{FF2B5EF4-FFF2-40B4-BE49-F238E27FC236}">
                <a16:creationId xmlns:a16="http://schemas.microsoft.com/office/drawing/2014/main" id="{496CC538-A155-6943-B52D-EAB6446C42D7}"/>
              </a:ext>
            </a:extLst>
          </p:cNvPr>
          <p:cNvGrpSpPr/>
          <p:nvPr/>
        </p:nvGrpSpPr>
        <p:grpSpPr>
          <a:xfrm>
            <a:off x="8135596" y="5984504"/>
            <a:ext cx="6363619" cy="881342"/>
            <a:chOff x="8599461" y="5984504"/>
            <a:chExt cx="5899754" cy="881342"/>
          </a:xfrm>
        </p:grpSpPr>
        <p:sp>
          <p:nvSpPr>
            <p:cNvPr id="52" name="Shape 8174">
              <a:extLst>
                <a:ext uri="{FF2B5EF4-FFF2-40B4-BE49-F238E27FC236}">
                  <a16:creationId xmlns:a16="http://schemas.microsoft.com/office/drawing/2014/main" id="{F0036FC1-A4CD-5546-9318-17999AF17CF2}"/>
                </a:ext>
              </a:extLst>
            </p:cNvPr>
            <p:cNvSpPr/>
            <p:nvPr/>
          </p:nvSpPr>
          <p:spPr>
            <a:xfrm rot="10800000">
              <a:off x="8991745" y="6108978"/>
              <a:ext cx="5382677" cy="756868"/>
            </a:xfrm>
            <a:prstGeom prst="mathMinus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 dirty="0"/>
            </a:p>
          </p:txBody>
        </p:sp>
        <p:sp>
          <p:nvSpPr>
            <p:cNvPr id="53" name="Shape 8178">
              <a:extLst>
                <a:ext uri="{FF2B5EF4-FFF2-40B4-BE49-F238E27FC236}">
                  <a16:creationId xmlns:a16="http://schemas.microsoft.com/office/drawing/2014/main" id="{00FFA306-8A8D-D147-A7C5-57895350B6A7}"/>
                </a:ext>
              </a:extLst>
            </p:cNvPr>
            <p:cNvSpPr/>
            <p:nvPr/>
          </p:nvSpPr>
          <p:spPr>
            <a:xfrm rot="10800000">
              <a:off x="9700846" y="6466017"/>
              <a:ext cx="4798369" cy="179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1" extrusionOk="0">
                  <a:moveTo>
                    <a:pt x="21487" y="8590"/>
                  </a:moveTo>
                  <a:cubicBezTo>
                    <a:pt x="20830" y="8549"/>
                    <a:pt x="7146" y="8058"/>
                    <a:pt x="3668" y="8318"/>
                  </a:cubicBezTo>
                  <a:cubicBezTo>
                    <a:pt x="2312" y="8418"/>
                    <a:pt x="1290" y="14174"/>
                    <a:pt x="533" y="21451"/>
                  </a:cubicBezTo>
                  <a:cubicBezTo>
                    <a:pt x="510" y="20750"/>
                    <a:pt x="482" y="20289"/>
                    <a:pt x="466" y="20081"/>
                  </a:cubicBezTo>
                  <a:lnTo>
                    <a:pt x="0" y="15121"/>
                  </a:lnTo>
                  <a:cubicBezTo>
                    <a:pt x="821" y="6927"/>
                    <a:pt x="1925" y="218"/>
                    <a:pt x="3358" y="111"/>
                  </a:cubicBezTo>
                  <a:cubicBezTo>
                    <a:pt x="6836" y="-149"/>
                    <a:pt x="20340" y="122"/>
                    <a:pt x="20997" y="164"/>
                  </a:cubicBezTo>
                  <a:lnTo>
                    <a:pt x="21600" y="8590"/>
                  </a:lnTo>
                  <a:cubicBezTo>
                    <a:pt x="21600" y="8590"/>
                    <a:pt x="21487" y="8590"/>
                    <a:pt x="21487" y="8590"/>
                  </a:cubicBez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08342F9D-BD5C-E548-A2F0-A3FD08E5D187}"/>
                </a:ext>
              </a:extLst>
            </p:cNvPr>
            <p:cNvSpPr/>
            <p:nvPr/>
          </p:nvSpPr>
          <p:spPr>
            <a:xfrm>
              <a:off x="8599461" y="6366100"/>
              <a:ext cx="3462401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 algn="ctr"/>
              <a:r>
                <a:rPr lang="tr-TR" sz="750" b="1" i="1" kern="0" dirty="0">
                  <a:solidFill>
                    <a:schemeClr val="bg1"/>
                  </a:solidFill>
                  <a:latin typeface="Source Sans Pro Semibold" panose="020B0503030403020204" pitchFamily="34" charset="0"/>
                </a:rPr>
                <a:t>Yüksek Lisans Tez Savunması E-İmza Süreci</a:t>
              </a:r>
              <a:endParaRPr lang="en-US" sz="750" b="1" kern="0" dirty="0">
                <a:solidFill>
                  <a:schemeClr val="bg1"/>
                </a:solidFill>
                <a:latin typeface="Source Sans Pro Black" panose="020B0503030403020204" pitchFamily="34" charset="0"/>
              </a:endParaRPr>
            </a:p>
          </p:txBody>
        </p:sp>
        <p:grpSp>
          <p:nvGrpSpPr>
            <p:cNvPr id="55" name="Grup 8">
              <a:extLst>
                <a:ext uri="{FF2B5EF4-FFF2-40B4-BE49-F238E27FC236}">
                  <a16:creationId xmlns:a16="http://schemas.microsoft.com/office/drawing/2014/main" id="{FC2B96C5-5E6C-954E-B187-8E264030A929}"/>
                </a:ext>
              </a:extLst>
            </p:cNvPr>
            <p:cNvGrpSpPr/>
            <p:nvPr/>
          </p:nvGrpSpPr>
          <p:grpSpPr>
            <a:xfrm>
              <a:off x="11515788" y="5984504"/>
              <a:ext cx="524791" cy="524795"/>
              <a:chOff x="2312024" y="6764990"/>
              <a:chExt cx="652601" cy="652605"/>
            </a:xfrm>
          </p:grpSpPr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BBF75395-2BF0-2843-9D07-B695EAA90FD0}"/>
                  </a:ext>
                </a:extLst>
              </p:cNvPr>
              <p:cNvSpPr/>
              <p:nvPr/>
            </p:nvSpPr>
            <p:spPr>
              <a:xfrm>
                <a:off x="2312024" y="6764994"/>
                <a:ext cx="652601" cy="65260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pic>
            <p:nvPicPr>
              <p:cNvPr id="57" name="Picture 56" descr="Sunburst chart&#10;&#10;Description automatically generated">
                <a:extLst>
                  <a:ext uri="{FF2B5EF4-FFF2-40B4-BE49-F238E27FC236}">
                    <a16:creationId xmlns:a16="http://schemas.microsoft.com/office/drawing/2014/main" id="{BB200EF2-1CC5-184E-94A3-9669C3B4A8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327989" y="6764990"/>
                <a:ext cx="636043" cy="636043"/>
              </a:xfrm>
              <a:prstGeom prst="rect">
                <a:avLst/>
              </a:prstGeom>
            </p:spPr>
          </p:pic>
        </p:grpSp>
      </p:grpSp>
      <p:sp>
        <p:nvSpPr>
          <p:cNvPr id="2" name="Metin kutusu 1">
            <a:extLst>
              <a:ext uri="{FF2B5EF4-FFF2-40B4-BE49-F238E27FC236}">
                <a16:creationId xmlns:a16="http://schemas.microsoft.com/office/drawing/2014/main" id="{D067AB74-4603-4641-9C8F-6943F57CBE34}"/>
              </a:ext>
            </a:extLst>
          </p:cNvPr>
          <p:cNvSpPr txBox="1"/>
          <p:nvPr/>
        </p:nvSpPr>
        <p:spPr>
          <a:xfrm>
            <a:off x="0" y="2886524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u="sng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2- Sınav Tutanağı ve Kişisel Görüşler E-İmza Süreci</a:t>
            </a:r>
          </a:p>
          <a:p>
            <a:pPr algn="ctr"/>
            <a:endParaRPr lang="tr-TR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61FBDDFA-3553-4E06-981F-1C56D0B9F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AKDENİZ ÜNİVERSİTESİ </a:t>
            </a:r>
            <a:r>
              <a:rPr lang="tr-TR" dirty="0"/>
              <a:t>GÜZEL SANATLAR </a:t>
            </a:r>
            <a:r>
              <a:rPr lang="en-US" dirty="0"/>
              <a:t>ENSTİTÜSÜ ANTALYA</a:t>
            </a:r>
          </a:p>
        </p:txBody>
      </p:sp>
    </p:spTree>
    <p:extLst>
      <p:ext uri="{BB962C8B-B14F-4D97-AF65-F5344CB8AC3E}">
        <p14:creationId xmlns:p14="http://schemas.microsoft.com/office/powerpoint/2010/main" val="854107758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>
            <a:extLst>
              <a:ext uri="{FF2B5EF4-FFF2-40B4-BE49-F238E27FC236}">
                <a16:creationId xmlns:a16="http://schemas.microsoft.com/office/drawing/2014/main" id="{496CC538-A155-6943-B52D-EAB6446C42D7}"/>
              </a:ext>
            </a:extLst>
          </p:cNvPr>
          <p:cNvGrpSpPr/>
          <p:nvPr/>
        </p:nvGrpSpPr>
        <p:grpSpPr>
          <a:xfrm>
            <a:off x="8135596" y="5984504"/>
            <a:ext cx="6363619" cy="881342"/>
            <a:chOff x="8599461" y="5984504"/>
            <a:chExt cx="5899754" cy="881342"/>
          </a:xfrm>
        </p:grpSpPr>
        <p:sp>
          <p:nvSpPr>
            <p:cNvPr id="52" name="Shape 8174">
              <a:extLst>
                <a:ext uri="{FF2B5EF4-FFF2-40B4-BE49-F238E27FC236}">
                  <a16:creationId xmlns:a16="http://schemas.microsoft.com/office/drawing/2014/main" id="{F0036FC1-A4CD-5546-9318-17999AF17CF2}"/>
                </a:ext>
              </a:extLst>
            </p:cNvPr>
            <p:cNvSpPr/>
            <p:nvPr/>
          </p:nvSpPr>
          <p:spPr>
            <a:xfrm rot="10800000">
              <a:off x="8991745" y="6108978"/>
              <a:ext cx="5382677" cy="756868"/>
            </a:xfrm>
            <a:prstGeom prst="mathMinus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 dirty="0"/>
            </a:p>
          </p:txBody>
        </p:sp>
        <p:sp>
          <p:nvSpPr>
            <p:cNvPr id="53" name="Shape 8178">
              <a:extLst>
                <a:ext uri="{FF2B5EF4-FFF2-40B4-BE49-F238E27FC236}">
                  <a16:creationId xmlns:a16="http://schemas.microsoft.com/office/drawing/2014/main" id="{00FFA306-8A8D-D147-A7C5-57895350B6A7}"/>
                </a:ext>
              </a:extLst>
            </p:cNvPr>
            <p:cNvSpPr/>
            <p:nvPr/>
          </p:nvSpPr>
          <p:spPr>
            <a:xfrm rot="10800000">
              <a:off x="9700846" y="6466017"/>
              <a:ext cx="4798369" cy="179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1" extrusionOk="0">
                  <a:moveTo>
                    <a:pt x="21487" y="8590"/>
                  </a:moveTo>
                  <a:cubicBezTo>
                    <a:pt x="20830" y="8549"/>
                    <a:pt x="7146" y="8058"/>
                    <a:pt x="3668" y="8318"/>
                  </a:cubicBezTo>
                  <a:cubicBezTo>
                    <a:pt x="2312" y="8418"/>
                    <a:pt x="1290" y="14174"/>
                    <a:pt x="533" y="21451"/>
                  </a:cubicBezTo>
                  <a:cubicBezTo>
                    <a:pt x="510" y="20750"/>
                    <a:pt x="482" y="20289"/>
                    <a:pt x="466" y="20081"/>
                  </a:cubicBezTo>
                  <a:lnTo>
                    <a:pt x="0" y="15121"/>
                  </a:lnTo>
                  <a:cubicBezTo>
                    <a:pt x="821" y="6927"/>
                    <a:pt x="1925" y="218"/>
                    <a:pt x="3358" y="111"/>
                  </a:cubicBezTo>
                  <a:cubicBezTo>
                    <a:pt x="6836" y="-149"/>
                    <a:pt x="20340" y="122"/>
                    <a:pt x="20997" y="164"/>
                  </a:cubicBezTo>
                  <a:lnTo>
                    <a:pt x="21600" y="8590"/>
                  </a:lnTo>
                  <a:cubicBezTo>
                    <a:pt x="21600" y="8590"/>
                    <a:pt x="21487" y="8590"/>
                    <a:pt x="21487" y="8590"/>
                  </a:cubicBez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08342F9D-BD5C-E548-A2F0-A3FD08E5D187}"/>
                </a:ext>
              </a:extLst>
            </p:cNvPr>
            <p:cNvSpPr/>
            <p:nvPr/>
          </p:nvSpPr>
          <p:spPr>
            <a:xfrm>
              <a:off x="8599461" y="6366100"/>
              <a:ext cx="3462401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 algn="ctr"/>
              <a:r>
                <a:rPr lang="tr-TR" sz="750" b="1" i="1" kern="0" dirty="0">
                  <a:solidFill>
                    <a:schemeClr val="bg1"/>
                  </a:solidFill>
                  <a:latin typeface="Source Sans Pro Semibold" panose="020B0503030403020204" pitchFamily="34" charset="0"/>
                </a:rPr>
                <a:t>Yüksek Lisans Tez Savunması E-İmza Süreci</a:t>
              </a:r>
              <a:endParaRPr lang="en-US" sz="750" b="1" kern="0" dirty="0">
                <a:solidFill>
                  <a:schemeClr val="bg1"/>
                </a:solidFill>
                <a:latin typeface="Source Sans Pro Black" panose="020B0503030403020204" pitchFamily="34" charset="0"/>
              </a:endParaRPr>
            </a:p>
          </p:txBody>
        </p:sp>
        <p:grpSp>
          <p:nvGrpSpPr>
            <p:cNvPr id="55" name="Grup 8">
              <a:extLst>
                <a:ext uri="{FF2B5EF4-FFF2-40B4-BE49-F238E27FC236}">
                  <a16:creationId xmlns:a16="http://schemas.microsoft.com/office/drawing/2014/main" id="{FC2B96C5-5E6C-954E-B187-8E264030A929}"/>
                </a:ext>
              </a:extLst>
            </p:cNvPr>
            <p:cNvGrpSpPr/>
            <p:nvPr/>
          </p:nvGrpSpPr>
          <p:grpSpPr>
            <a:xfrm>
              <a:off x="11515788" y="5984504"/>
              <a:ext cx="524791" cy="524795"/>
              <a:chOff x="2312024" y="6764990"/>
              <a:chExt cx="652601" cy="652605"/>
            </a:xfrm>
          </p:grpSpPr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BBF75395-2BF0-2843-9D07-B695EAA90FD0}"/>
                  </a:ext>
                </a:extLst>
              </p:cNvPr>
              <p:cNvSpPr/>
              <p:nvPr/>
            </p:nvSpPr>
            <p:spPr>
              <a:xfrm>
                <a:off x="2312024" y="6764994"/>
                <a:ext cx="652601" cy="65260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pic>
            <p:nvPicPr>
              <p:cNvPr id="57" name="Picture 56" descr="Sunburst chart&#10;&#10;Description automatically generated">
                <a:extLst>
                  <a:ext uri="{FF2B5EF4-FFF2-40B4-BE49-F238E27FC236}">
                    <a16:creationId xmlns:a16="http://schemas.microsoft.com/office/drawing/2014/main" id="{BB200EF2-1CC5-184E-94A3-9669C3B4A8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327989" y="6764990"/>
                <a:ext cx="636043" cy="636043"/>
              </a:xfrm>
              <a:prstGeom prst="rect">
                <a:avLst/>
              </a:prstGeom>
            </p:spPr>
          </p:pic>
        </p:grpSp>
      </p:grpSp>
      <p:sp>
        <p:nvSpPr>
          <p:cNvPr id="2" name="Metin kutusu 1">
            <a:extLst>
              <a:ext uri="{FF2B5EF4-FFF2-40B4-BE49-F238E27FC236}">
                <a16:creationId xmlns:a16="http://schemas.microsoft.com/office/drawing/2014/main" id="{D067AB74-4603-4641-9C8F-6943F57CBE34}"/>
              </a:ext>
            </a:extLst>
          </p:cNvPr>
          <p:cNvSpPr txBox="1"/>
          <p:nvPr/>
        </p:nvSpPr>
        <p:spPr>
          <a:xfrm>
            <a:off x="69928" y="-22139"/>
            <a:ext cx="1185871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u="sng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Sınav Tutanağı ve Kişisel Görüşler E-İmza Süreci:</a:t>
            </a:r>
          </a:p>
          <a:p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tr-TR" sz="2400" dirty="0">
                <a:latin typeface="Cambria" panose="02040503050406030204" pitchFamily="18" charset="0"/>
                <a:ea typeface="Cambria" panose="02040503050406030204" pitchFamily="18" charset="0"/>
              </a:rPr>
              <a:t>Danışman Öğretim Üyesi tarafından,</a:t>
            </a:r>
          </a:p>
          <a:p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AutoNum type="arabicPeriod"/>
            </a:pPr>
            <a:r>
              <a:rPr lang="tr-TR" sz="2400" dirty="0">
                <a:latin typeface="Cambria" panose="02040503050406030204" pitchFamily="18" charset="0"/>
                <a:ea typeface="Cambria" panose="02040503050406030204" pitchFamily="18" charset="0"/>
              </a:rPr>
              <a:t>Üniversitemiz Elektronik Belge Yönetim Sistemine </a:t>
            </a:r>
            <a:r>
              <a:rPr lang="tr-TR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(EBYS)</a:t>
            </a:r>
            <a:r>
              <a:rPr lang="tr-TR" sz="2400" dirty="0">
                <a:latin typeface="Cambria" panose="02040503050406030204" pitchFamily="18" charset="0"/>
                <a:ea typeface="Cambria" panose="02040503050406030204" pitchFamily="18" charset="0"/>
              </a:rPr>
              <a:t> giriş yapılır.</a:t>
            </a:r>
          </a:p>
          <a:p>
            <a:pPr marL="457200" indent="-457200">
              <a:buAutoNum type="arabicPeriod"/>
            </a:pPr>
            <a:r>
              <a:rPr lang="tr-TR" sz="2400" dirty="0">
                <a:latin typeface="Cambria" panose="02040503050406030204" pitchFamily="18" charset="0"/>
                <a:ea typeface="Cambria" panose="02040503050406030204" pitchFamily="18" charset="0"/>
              </a:rPr>
              <a:t>EBYS üzerinde sol menüde bulunan </a:t>
            </a:r>
            <a:r>
              <a:rPr lang="tr-TR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«İş Akışları» </a:t>
            </a:r>
            <a:r>
              <a:rPr lang="tr-TR" sz="2400" dirty="0">
                <a:latin typeface="Cambria" panose="02040503050406030204" pitchFamily="18" charset="0"/>
                <a:ea typeface="Cambria" panose="02040503050406030204" pitchFamily="18" charset="0"/>
              </a:rPr>
              <a:t>başlığı altından </a:t>
            </a:r>
            <a:r>
              <a:rPr lang="tr-TR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«Sınav Tutanağı» </a:t>
            </a:r>
            <a:r>
              <a:rPr lang="tr-TR" sz="2400" dirty="0">
                <a:latin typeface="Cambria" panose="02040503050406030204" pitchFamily="18" charset="0"/>
                <a:ea typeface="Cambria" panose="02040503050406030204" pitchFamily="18" charset="0"/>
              </a:rPr>
              <a:t>sekmesi açılır. </a:t>
            </a:r>
          </a:p>
        </p:txBody>
      </p:sp>
      <p:pic>
        <p:nvPicPr>
          <p:cNvPr id="4" name="Resim 3" descr="metin içeren bir resim&#10;&#10;Açıklama otomatik olarak oluşturuldu">
            <a:extLst>
              <a:ext uri="{FF2B5EF4-FFF2-40B4-BE49-F238E27FC236}">
                <a16:creationId xmlns:a16="http://schemas.microsoft.com/office/drawing/2014/main" id="{5DF21795-6C3C-4D9D-BE26-851C47819E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822"/>
          <a:stretch/>
        </p:blipFill>
        <p:spPr>
          <a:xfrm>
            <a:off x="6860" y="2655516"/>
            <a:ext cx="9382116" cy="4198105"/>
          </a:xfrm>
          <a:prstGeom prst="rect">
            <a:avLst/>
          </a:prstGeom>
        </p:spPr>
      </p:pic>
      <p:sp>
        <p:nvSpPr>
          <p:cNvPr id="5" name="Dikdörtgen 4">
            <a:extLst>
              <a:ext uri="{FF2B5EF4-FFF2-40B4-BE49-F238E27FC236}">
                <a16:creationId xmlns:a16="http://schemas.microsoft.com/office/drawing/2014/main" id="{28B20B3A-0639-455B-A738-F9F65D0DE9B6}"/>
              </a:ext>
            </a:extLst>
          </p:cNvPr>
          <p:cNvSpPr/>
          <p:nvPr/>
        </p:nvSpPr>
        <p:spPr>
          <a:xfrm>
            <a:off x="6860" y="5042263"/>
            <a:ext cx="1430053" cy="269965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5746BD02-F55C-4FEE-B2CC-8E21F2334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AKDENİZ ÜNİVERSİTESİ </a:t>
            </a:r>
            <a:r>
              <a:rPr lang="tr-TR" dirty="0"/>
              <a:t>GÜZEL SANATLAR </a:t>
            </a:r>
            <a:r>
              <a:rPr lang="en-US" dirty="0"/>
              <a:t>ENSTİTÜSÜ ANTALYA</a:t>
            </a:r>
          </a:p>
        </p:txBody>
      </p:sp>
    </p:spTree>
    <p:extLst>
      <p:ext uri="{BB962C8B-B14F-4D97-AF65-F5344CB8AC3E}">
        <p14:creationId xmlns:p14="http://schemas.microsoft.com/office/powerpoint/2010/main" val="3241145657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>
            <a:extLst>
              <a:ext uri="{FF2B5EF4-FFF2-40B4-BE49-F238E27FC236}">
                <a16:creationId xmlns:a16="http://schemas.microsoft.com/office/drawing/2014/main" id="{496CC538-A155-6943-B52D-EAB6446C42D7}"/>
              </a:ext>
            </a:extLst>
          </p:cNvPr>
          <p:cNvGrpSpPr/>
          <p:nvPr/>
        </p:nvGrpSpPr>
        <p:grpSpPr>
          <a:xfrm>
            <a:off x="8135596" y="5984504"/>
            <a:ext cx="6363619" cy="881342"/>
            <a:chOff x="8599461" y="5984504"/>
            <a:chExt cx="5899754" cy="881342"/>
          </a:xfrm>
        </p:grpSpPr>
        <p:sp>
          <p:nvSpPr>
            <p:cNvPr id="52" name="Shape 8174">
              <a:extLst>
                <a:ext uri="{FF2B5EF4-FFF2-40B4-BE49-F238E27FC236}">
                  <a16:creationId xmlns:a16="http://schemas.microsoft.com/office/drawing/2014/main" id="{F0036FC1-A4CD-5546-9318-17999AF17CF2}"/>
                </a:ext>
              </a:extLst>
            </p:cNvPr>
            <p:cNvSpPr/>
            <p:nvPr/>
          </p:nvSpPr>
          <p:spPr>
            <a:xfrm rot="10800000">
              <a:off x="8991745" y="6108978"/>
              <a:ext cx="5382677" cy="756868"/>
            </a:xfrm>
            <a:prstGeom prst="mathMinus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 dirty="0"/>
            </a:p>
          </p:txBody>
        </p:sp>
        <p:sp>
          <p:nvSpPr>
            <p:cNvPr id="53" name="Shape 8178">
              <a:extLst>
                <a:ext uri="{FF2B5EF4-FFF2-40B4-BE49-F238E27FC236}">
                  <a16:creationId xmlns:a16="http://schemas.microsoft.com/office/drawing/2014/main" id="{00FFA306-8A8D-D147-A7C5-57895350B6A7}"/>
                </a:ext>
              </a:extLst>
            </p:cNvPr>
            <p:cNvSpPr/>
            <p:nvPr/>
          </p:nvSpPr>
          <p:spPr>
            <a:xfrm rot="10800000">
              <a:off x="9700846" y="6466017"/>
              <a:ext cx="4798369" cy="179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1" extrusionOk="0">
                  <a:moveTo>
                    <a:pt x="21487" y="8590"/>
                  </a:moveTo>
                  <a:cubicBezTo>
                    <a:pt x="20830" y="8549"/>
                    <a:pt x="7146" y="8058"/>
                    <a:pt x="3668" y="8318"/>
                  </a:cubicBezTo>
                  <a:cubicBezTo>
                    <a:pt x="2312" y="8418"/>
                    <a:pt x="1290" y="14174"/>
                    <a:pt x="533" y="21451"/>
                  </a:cubicBezTo>
                  <a:cubicBezTo>
                    <a:pt x="510" y="20750"/>
                    <a:pt x="482" y="20289"/>
                    <a:pt x="466" y="20081"/>
                  </a:cubicBezTo>
                  <a:lnTo>
                    <a:pt x="0" y="15121"/>
                  </a:lnTo>
                  <a:cubicBezTo>
                    <a:pt x="821" y="6927"/>
                    <a:pt x="1925" y="218"/>
                    <a:pt x="3358" y="111"/>
                  </a:cubicBezTo>
                  <a:cubicBezTo>
                    <a:pt x="6836" y="-149"/>
                    <a:pt x="20340" y="122"/>
                    <a:pt x="20997" y="164"/>
                  </a:cubicBezTo>
                  <a:lnTo>
                    <a:pt x="21600" y="8590"/>
                  </a:lnTo>
                  <a:cubicBezTo>
                    <a:pt x="21600" y="8590"/>
                    <a:pt x="21487" y="8590"/>
                    <a:pt x="21487" y="8590"/>
                  </a:cubicBez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08342F9D-BD5C-E548-A2F0-A3FD08E5D187}"/>
                </a:ext>
              </a:extLst>
            </p:cNvPr>
            <p:cNvSpPr/>
            <p:nvPr/>
          </p:nvSpPr>
          <p:spPr>
            <a:xfrm>
              <a:off x="8599461" y="6366100"/>
              <a:ext cx="3462401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 algn="ctr"/>
              <a:r>
                <a:rPr lang="tr-TR" sz="750" b="1" i="1" kern="0" dirty="0">
                  <a:solidFill>
                    <a:schemeClr val="bg1"/>
                  </a:solidFill>
                  <a:latin typeface="Source Sans Pro Semibold" panose="020B0503030403020204" pitchFamily="34" charset="0"/>
                </a:rPr>
                <a:t>Yüksek Lisans Tez Savunması E-İmza Süreci</a:t>
              </a:r>
              <a:endParaRPr lang="en-US" sz="750" b="1" kern="0" dirty="0">
                <a:solidFill>
                  <a:schemeClr val="bg1"/>
                </a:solidFill>
                <a:latin typeface="Source Sans Pro Black" panose="020B0503030403020204" pitchFamily="34" charset="0"/>
              </a:endParaRPr>
            </a:p>
          </p:txBody>
        </p:sp>
        <p:grpSp>
          <p:nvGrpSpPr>
            <p:cNvPr id="55" name="Grup 8">
              <a:extLst>
                <a:ext uri="{FF2B5EF4-FFF2-40B4-BE49-F238E27FC236}">
                  <a16:creationId xmlns:a16="http://schemas.microsoft.com/office/drawing/2014/main" id="{FC2B96C5-5E6C-954E-B187-8E264030A929}"/>
                </a:ext>
              </a:extLst>
            </p:cNvPr>
            <p:cNvGrpSpPr/>
            <p:nvPr/>
          </p:nvGrpSpPr>
          <p:grpSpPr>
            <a:xfrm>
              <a:off x="11515788" y="5984504"/>
              <a:ext cx="524791" cy="524795"/>
              <a:chOff x="2312024" y="6764990"/>
              <a:chExt cx="652601" cy="652605"/>
            </a:xfrm>
          </p:grpSpPr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BBF75395-2BF0-2843-9D07-B695EAA90FD0}"/>
                  </a:ext>
                </a:extLst>
              </p:cNvPr>
              <p:cNvSpPr/>
              <p:nvPr/>
            </p:nvSpPr>
            <p:spPr>
              <a:xfrm>
                <a:off x="2312024" y="6764994"/>
                <a:ext cx="652601" cy="65260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pic>
            <p:nvPicPr>
              <p:cNvPr id="57" name="Picture 56" descr="Sunburst chart&#10;&#10;Description automatically generated">
                <a:extLst>
                  <a:ext uri="{FF2B5EF4-FFF2-40B4-BE49-F238E27FC236}">
                    <a16:creationId xmlns:a16="http://schemas.microsoft.com/office/drawing/2014/main" id="{BB200EF2-1CC5-184E-94A3-9669C3B4A8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327989" y="6764990"/>
                <a:ext cx="636043" cy="636043"/>
              </a:xfrm>
              <a:prstGeom prst="rect">
                <a:avLst/>
              </a:prstGeom>
            </p:spPr>
          </p:pic>
        </p:grpSp>
      </p:grpSp>
      <p:sp>
        <p:nvSpPr>
          <p:cNvPr id="2" name="Metin kutusu 1">
            <a:extLst>
              <a:ext uri="{FF2B5EF4-FFF2-40B4-BE49-F238E27FC236}">
                <a16:creationId xmlns:a16="http://schemas.microsoft.com/office/drawing/2014/main" id="{D067AB74-4603-4641-9C8F-6943F57CBE34}"/>
              </a:ext>
            </a:extLst>
          </p:cNvPr>
          <p:cNvSpPr txBox="1"/>
          <p:nvPr/>
        </p:nvSpPr>
        <p:spPr>
          <a:xfrm>
            <a:off x="69928" y="-22139"/>
            <a:ext cx="118587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u="sng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Sınav Tutanağı ve Kişisel Görüşler E-İmza Süreci:</a:t>
            </a:r>
          </a:p>
          <a:p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tr-TR" sz="2400" dirty="0">
                <a:latin typeface="Cambria" panose="02040503050406030204" pitchFamily="18" charset="0"/>
                <a:ea typeface="Cambria" panose="02040503050406030204" pitchFamily="18" charset="0"/>
              </a:rPr>
              <a:t>Danışman Öğretim Üyesi tarafından,</a:t>
            </a:r>
          </a:p>
          <a:p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+mj-lt"/>
              <a:buAutoNum type="arabicPeriod" startAt="3"/>
            </a:pPr>
            <a:r>
              <a:rPr lang="tr-TR" sz="2400" dirty="0">
                <a:latin typeface="Cambria" panose="02040503050406030204" pitchFamily="18" charset="0"/>
                <a:ea typeface="Cambria" panose="02040503050406030204" pitchFamily="18" charset="0"/>
              </a:rPr>
              <a:t>Açılan pencerede, «Enstitü», «Anabilim Dalı», «Öğrencinin Adı Soyadı», «Öğrenci Numarası», «Danışman Adı», «Tezin Adı» kısımları doldurulur.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B9F863F9-7EF2-4F44-9326-7B6F3CD08F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6075" b="69651"/>
          <a:stretch/>
        </p:blipFill>
        <p:spPr>
          <a:xfrm>
            <a:off x="618309" y="2286184"/>
            <a:ext cx="9283794" cy="3602097"/>
          </a:xfrm>
          <a:prstGeom prst="rect">
            <a:avLst/>
          </a:prstGeom>
        </p:spPr>
      </p:pic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5BC1FC3B-4175-407A-8144-99F73F39B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AKDENİZ ÜNİVERSİTESİ </a:t>
            </a:r>
            <a:r>
              <a:rPr lang="tr-TR" dirty="0"/>
              <a:t>GÜZEL SANATLAR </a:t>
            </a:r>
            <a:r>
              <a:rPr lang="en-US" dirty="0"/>
              <a:t>ENSTİTÜSÜ ANTALYA</a:t>
            </a:r>
          </a:p>
        </p:txBody>
      </p:sp>
    </p:spTree>
    <p:extLst>
      <p:ext uri="{BB962C8B-B14F-4D97-AF65-F5344CB8AC3E}">
        <p14:creationId xmlns:p14="http://schemas.microsoft.com/office/powerpoint/2010/main" val="1775897276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>
            <a:extLst>
              <a:ext uri="{FF2B5EF4-FFF2-40B4-BE49-F238E27FC236}">
                <a16:creationId xmlns:a16="http://schemas.microsoft.com/office/drawing/2014/main" id="{496CC538-A155-6943-B52D-EAB6446C42D7}"/>
              </a:ext>
            </a:extLst>
          </p:cNvPr>
          <p:cNvGrpSpPr/>
          <p:nvPr/>
        </p:nvGrpSpPr>
        <p:grpSpPr>
          <a:xfrm>
            <a:off x="8135596" y="5984504"/>
            <a:ext cx="6363619" cy="881342"/>
            <a:chOff x="8599461" y="5984504"/>
            <a:chExt cx="5899754" cy="881342"/>
          </a:xfrm>
        </p:grpSpPr>
        <p:sp>
          <p:nvSpPr>
            <p:cNvPr id="52" name="Shape 8174">
              <a:extLst>
                <a:ext uri="{FF2B5EF4-FFF2-40B4-BE49-F238E27FC236}">
                  <a16:creationId xmlns:a16="http://schemas.microsoft.com/office/drawing/2014/main" id="{F0036FC1-A4CD-5546-9318-17999AF17CF2}"/>
                </a:ext>
              </a:extLst>
            </p:cNvPr>
            <p:cNvSpPr/>
            <p:nvPr/>
          </p:nvSpPr>
          <p:spPr>
            <a:xfrm rot="10800000">
              <a:off x="8991745" y="6108978"/>
              <a:ext cx="5382677" cy="756868"/>
            </a:xfrm>
            <a:prstGeom prst="mathMinus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 dirty="0"/>
            </a:p>
          </p:txBody>
        </p:sp>
        <p:sp>
          <p:nvSpPr>
            <p:cNvPr id="53" name="Shape 8178">
              <a:extLst>
                <a:ext uri="{FF2B5EF4-FFF2-40B4-BE49-F238E27FC236}">
                  <a16:creationId xmlns:a16="http://schemas.microsoft.com/office/drawing/2014/main" id="{00FFA306-8A8D-D147-A7C5-57895350B6A7}"/>
                </a:ext>
              </a:extLst>
            </p:cNvPr>
            <p:cNvSpPr/>
            <p:nvPr/>
          </p:nvSpPr>
          <p:spPr>
            <a:xfrm rot="10800000">
              <a:off x="9700846" y="6466017"/>
              <a:ext cx="4798369" cy="179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1" extrusionOk="0">
                  <a:moveTo>
                    <a:pt x="21487" y="8590"/>
                  </a:moveTo>
                  <a:cubicBezTo>
                    <a:pt x="20830" y="8549"/>
                    <a:pt x="7146" y="8058"/>
                    <a:pt x="3668" y="8318"/>
                  </a:cubicBezTo>
                  <a:cubicBezTo>
                    <a:pt x="2312" y="8418"/>
                    <a:pt x="1290" y="14174"/>
                    <a:pt x="533" y="21451"/>
                  </a:cubicBezTo>
                  <a:cubicBezTo>
                    <a:pt x="510" y="20750"/>
                    <a:pt x="482" y="20289"/>
                    <a:pt x="466" y="20081"/>
                  </a:cubicBezTo>
                  <a:lnTo>
                    <a:pt x="0" y="15121"/>
                  </a:lnTo>
                  <a:cubicBezTo>
                    <a:pt x="821" y="6927"/>
                    <a:pt x="1925" y="218"/>
                    <a:pt x="3358" y="111"/>
                  </a:cubicBezTo>
                  <a:cubicBezTo>
                    <a:pt x="6836" y="-149"/>
                    <a:pt x="20340" y="122"/>
                    <a:pt x="20997" y="164"/>
                  </a:cubicBezTo>
                  <a:lnTo>
                    <a:pt x="21600" y="8590"/>
                  </a:lnTo>
                  <a:cubicBezTo>
                    <a:pt x="21600" y="8590"/>
                    <a:pt x="21487" y="8590"/>
                    <a:pt x="21487" y="8590"/>
                  </a:cubicBez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08342F9D-BD5C-E548-A2F0-A3FD08E5D187}"/>
                </a:ext>
              </a:extLst>
            </p:cNvPr>
            <p:cNvSpPr/>
            <p:nvPr/>
          </p:nvSpPr>
          <p:spPr>
            <a:xfrm>
              <a:off x="8599461" y="6366100"/>
              <a:ext cx="3462401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 algn="ctr"/>
              <a:r>
                <a:rPr lang="tr-TR" sz="750" b="1" i="1" kern="0" dirty="0">
                  <a:solidFill>
                    <a:schemeClr val="bg1"/>
                  </a:solidFill>
                  <a:latin typeface="Source Sans Pro Semibold" panose="020B0503030403020204" pitchFamily="34" charset="0"/>
                </a:rPr>
                <a:t>Yüksek Lisans Tez Savunması E-İmza Süreci</a:t>
              </a:r>
              <a:endParaRPr lang="en-US" sz="750" b="1" kern="0" dirty="0">
                <a:solidFill>
                  <a:schemeClr val="bg1"/>
                </a:solidFill>
                <a:latin typeface="Source Sans Pro Black" panose="020B0503030403020204" pitchFamily="34" charset="0"/>
              </a:endParaRPr>
            </a:p>
          </p:txBody>
        </p:sp>
        <p:grpSp>
          <p:nvGrpSpPr>
            <p:cNvPr id="55" name="Grup 8">
              <a:extLst>
                <a:ext uri="{FF2B5EF4-FFF2-40B4-BE49-F238E27FC236}">
                  <a16:creationId xmlns:a16="http://schemas.microsoft.com/office/drawing/2014/main" id="{FC2B96C5-5E6C-954E-B187-8E264030A929}"/>
                </a:ext>
              </a:extLst>
            </p:cNvPr>
            <p:cNvGrpSpPr/>
            <p:nvPr/>
          </p:nvGrpSpPr>
          <p:grpSpPr>
            <a:xfrm>
              <a:off x="11515788" y="5984504"/>
              <a:ext cx="524791" cy="524795"/>
              <a:chOff x="2312024" y="6764990"/>
              <a:chExt cx="652601" cy="652605"/>
            </a:xfrm>
          </p:grpSpPr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BBF75395-2BF0-2843-9D07-B695EAA90FD0}"/>
                  </a:ext>
                </a:extLst>
              </p:cNvPr>
              <p:cNvSpPr/>
              <p:nvPr/>
            </p:nvSpPr>
            <p:spPr>
              <a:xfrm>
                <a:off x="2312024" y="6764994"/>
                <a:ext cx="652601" cy="65260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pic>
            <p:nvPicPr>
              <p:cNvPr id="57" name="Picture 56" descr="Sunburst chart&#10;&#10;Description automatically generated">
                <a:extLst>
                  <a:ext uri="{FF2B5EF4-FFF2-40B4-BE49-F238E27FC236}">
                    <a16:creationId xmlns:a16="http://schemas.microsoft.com/office/drawing/2014/main" id="{BB200EF2-1CC5-184E-94A3-9669C3B4A8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327989" y="6764990"/>
                <a:ext cx="636043" cy="636043"/>
              </a:xfrm>
              <a:prstGeom prst="rect">
                <a:avLst/>
              </a:prstGeom>
            </p:spPr>
          </p:pic>
        </p:grpSp>
      </p:grpSp>
      <p:sp>
        <p:nvSpPr>
          <p:cNvPr id="2" name="Metin kutusu 1">
            <a:extLst>
              <a:ext uri="{FF2B5EF4-FFF2-40B4-BE49-F238E27FC236}">
                <a16:creationId xmlns:a16="http://schemas.microsoft.com/office/drawing/2014/main" id="{D067AB74-4603-4641-9C8F-6943F57CBE34}"/>
              </a:ext>
            </a:extLst>
          </p:cNvPr>
          <p:cNvSpPr txBox="1"/>
          <p:nvPr/>
        </p:nvSpPr>
        <p:spPr>
          <a:xfrm>
            <a:off x="69928" y="-22139"/>
            <a:ext cx="118587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u="sng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Sınav Tutanağı ve Kişisel Görüşler E-İmza Süreci:</a:t>
            </a:r>
          </a:p>
          <a:p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tr-TR" sz="2400" dirty="0">
                <a:latin typeface="Cambria" panose="02040503050406030204" pitchFamily="18" charset="0"/>
                <a:ea typeface="Cambria" panose="02040503050406030204" pitchFamily="18" charset="0"/>
              </a:rPr>
              <a:t>Danışman Öğretim Üyesi tarafından,</a:t>
            </a:r>
          </a:p>
          <a:p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+mj-lt"/>
              <a:buAutoNum type="arabicPeriod" startAt="4"/>
            </a:pPr>
            <a:r>
              <a:rPr lang="tr-TR" sz="2400" dirty="0">
                <a:latin typeface="Cambria" panose="02040503050406030204" pitchFamily="18" charset="0"/>
                <a:ea typeface="Cambria" panose="02040503050406030204" pitchFamily="18" charset="0"/>
              </a:rPr>
              <a:t>Tutanak ile ilgili diğer bilgiler doldurulur. </a:t>
            </a:r>
          </a:p>
          <a:p>
            <a:pPr marL="457200" indent="-457200">
              <a:buFont typeface="+mj-lt"/>
              <a:buAutoNum type="arabicPeriod" startAt="4"/>
            </a:pPr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2A297C0E-14C6-468C-8E3C-B0BC227E68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841" r="15393" b="50000"/>
          <a:stretch/>
        </p:blipFill>
        <p:spPr>
          <a:xfrm>
            <a:off x="348499" y="2029502"/>
            <a:ext cx="9944761" cy="2542314"/>
          </a:xfrm>
          <a:prstGeom prst="rect">
            <a:avLst/>
          </a:prstGeom>
        </p:spPr>
      </p:pic>
      <p:sp>
        <p:nvSpPr>
          <p:cNvPr id="13" name="Dikdörtgen 12">
            <a:extLst>
              <a:ext uri="{FF2B5EF4-FFF2-40B4-BE49-F238E27FC236}">
                <a16:creationId xmlns:a16="http://schemas.microsoft.com/office/drawing/2014/main" id="{70D51839-2679-4D67-9894-BBCEC0097D2A}"/>
              </a:ext>
            </a:extLst>
          </p:cNvPr>
          <p:cNvSpPr/>
          <p:nvPr/>
        </p:nvSpPr>
        <p:spPr>
          <a:xfrm>
            <a:off x="5908765" y="2286185"/>
            <a:ext cx="1180012" cy="276537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Ok: Sağ 13">
            <a:extLst>
              <a:ext uri="{FF2B5EF4-FFF2-40B4-BE49-F238E27FC236}">
                <a16:creationId xmlns:a16="http://schemas.microsoft.com/office/drawing/2014/main" id="{E11CA78A-C675-418A-AE48-392A8196DC6D}"/>
              </a:ext>
            </a:extLst>
          </p:cNvPr>
          <p:cNvSpPr/>
          <p:nvPr/>
        </p:nvSpPr>
        <p:spPr>
          <a:xfrm rot="7488547">
            <a:off x="6988525" y="1829430"/>
            <a:ext cx="757647" cy="271193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2F66F06B-7694-4226-904F-10D739160E8E}"/>
              </a:ext>
            </a:extLst>
          </p:cNvPr>
          <p:cNvSpPr txBox="1"/>
          <p:nvPr/>
        </p:nvSpPr>
        <p:spPr>
          <a:xfrm>
            <a:off x="7694931" y="1358537"/>
            <a:ext cx="3181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Sanatta Yeterlik  Tezi için</a:t>
            </a:r>
            <a:r>
              <a:rPr lang="tr-TR"/>
              <a:t>: «46»</a:t>
            </a:r>
            <a:endParaRPr lang="tr-TR" dirty="0"/>
          </a:p>
        </p:txBody>
      </p:sp>
      <p:sp>
        <p:nvSpPr>
          <p:cNvPr id="16" name="Dikdörtgen 15">
            <a:extLst>
              <a:ext uri="{FF2B5EF4-FFF2-40B4-BE49-F238E27FC236}">
                <a16:creationId xmlns:a16="http://schemas.microsoft.com/office/drawing/2014/main" id="{E7721479-4670-4149-BA50-537CAC029096}"/>
              </a:ext>
            </a:extLst>
          </p:cNvPr>
          <p:cNvSpPr/>
          <p:nvPr/>
        </p:nvSpPr>
        <p:spPr>
          <a:xfrm>
            <a:off x="3009082" y="2715122"/>
            <a:ext cx="2076724" cy="276537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Ok: Sağ 16">
            <a:extLst>
              <a:ext uri="{FF2B5EF4-FFF2-40B4-BE49-F238E27FC236}">
                <a16:creationId xmlns:a16="http://schemas.microsoft.com/office/drawing/2014/main" id="{B250AADB-DEB0-4D7D-8001-4F8568F4FEDD}"/>
              </a:ext>
            </a:extLst>
          </p:cNvPr>
          <p:cNvSpPr/>
          <p:nvPr/>
        </p:nvSpPr>
        <p:spPr>
          <a:xfrm rot="17749994">
            <a:off x="1358694" y="3923050"/>
            <a:ext cx="2261898" cy="271193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Metin kutusu 17">
            <a:extLst>
              <a:ext uri="{FF2B5EF4-FFF2-40B4-BE49-F238E27FC236}">
                <a16:creationId xmlns:a16="http://schemas.microsoft.com/office/drawing/2014/main" id="{11E558B6-C0D5-4BBE-B346-FF493A24A711}"/>
              </a:ext>
            </a:extLst>
          </p:cNvPr>
          <p:cNvSpPr txBox="1"/>
          <p:nvPr/>
        </p:nvSpPr>
        <p:spPr>
          <a:xfrm>
            <a:off x="1078564" y="5029087"/>
            <a:ext cx="290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Sanatta Yeterlik Tez Savunma</a:t>
            </a:r>
          </a:p>
          <a:p>
            <a:r>
              <a:rPr lang="tr-TR" dirty="0"/>
              <a:t>Seçilir.</a:t>
            </a:r>
          </a:p>
        </p:txBody>
      </p:sp>
      <p:sp>
        <p:nvSpPr>
          <p:cNvPr id="19" name="Dikdörtgen 18">
            <a:extLst>
              <a:ext uri="{FF2B5EF4-FFF2-40B4-BE49-F238E27FC236}">
                <a16:creationId xmlns:a16="http://schemas.microsoft.com/office/drawing/2014/main" id="{841F8068-EF57-46E5-B8B4-E015B88A8357}"/>
              </a:ext>
            </a:extLst>
          </p:cNvPr>
          <p:cNvSpPr/>
          <p:nvPr/>
        </p:nvSpPr>
        <p:spPr>
          <a:xfrm>
            <a:off x="5564940" y="2740443"/>
            <a:ext cx="655166" cy="276537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1" name="Metin kutusu 20">
            <a:extLst>
              <a:ext uri="{FF2B5EF4-FFF2-40B4-BE49-F238E27FC236}">
                <a16:creationId xmlns:a16="http://schemas.microsoft.com/office/drawing/2014/main" id="{EBB6DB83-75B0-405B-9019-293CC882ACF1}"/>
              </a:ext>
            </a:extLst>
          </p:cNvPr>
          <p:cNvSpPr txBox="1"/>
          <p:nvPr/>
        </p:nvSpPr>
        <p:spPr>
          <a:xfrm>
            <a:off x="5570020" y="2981630"/>
            <a:ext cx="677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Tarih</a:t>
            </a:r>
          </a:p>
        </p:txBody>
      </p:sp>
      <p:sp>
        <p:nvSpPr>
          <p:cNvPr id="22" name="Dikdörtgen 21">
            <a:extLst>
              <a:ext uri="{FF2B5EF4-FFF2-40B4-BE49-F238E27FC236}">
                <a16:creationId xmlns:a16="http://schemas.microsoft.com/office/drawing/2014/main" id="{3F61EFF1-D6DA-4E1F-AB83-D4D98DB919A6}"/>
              </a:ext>
            </a:extLst>
          </p:cNvPr>
          <p:cNvSpPr/>
          <p:nvPr/>
        </p:nvSpPr>
        <p:spPr>
          <a:xfrm>
            <a:off x="7286069" y="2737150"/>
            <a:ext cx="520345" cy="276537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3" name="Metin kutusu 22">
            <a:extLst>
              <a:ext uri="{FF2B5EF4-FFF2-40B4-BE49-F238E27FC236}">
                <a16:creationId xmlns:a16="http://schemas.microsoft.com/office/drawing/2014/main" id="{D395746C-5656-47CA-8B08-463CCE23A9F2}"/>
              </a:ext>
            </a:extLst>
          </p:cNvPr>
          <p:cNvSpPr txBox="1"/>
          <p:nvPr/>
        </p:nvSpPr>
        <p:spPr>
          <a:xfrm>
            <a:off x="7237710" y="2985982"/>
            <a:ext cx="677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Saat</a:t>
            </a:r>
          </a:p>
        </p:txBody>
      </p:sp>
      <p:sp>
        <p:nvSpPr>
          <p:cNvPr id="24" name="Dikdörtgen 23">
            <a:extLst>
              <a:ext uri="{FF2B5EF4-FFF2-40B4-BE49-F238E27FC236}">
                <a16:creationId xmlns:a16="http://schemas.microsoft.com/office/drawing/2014/main" id="{0114E8F9-8475-4A31-86F6-9D716BE2DB09}"/>
              </a:ext>
            </a:extLst>
          </p:cNvPr>
          <p:cNvSpPr/>
          <p:nvPr/>
        </p:nvSpPr>
        <p:spPr>
          <a:xfrm>
            <a:off x="5081620" y="3432774"/>
            <a:ext cx="1014380" cy="276537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65128C68-5374-4766-A658-33843BC9A0ED}"/>
              </a:ext>
            </a:extLst>
          </p:cNvPr>
          <p:cNvSpPr/>
          <p:nvPr/>
        </p:nvSpPr>
        <p:spPr>
          <a:xfrm>
            <a:off x="3059139" y="3803878"/>
            <a:ext cx="4343147" cy="4133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5" name="Metin kutusu 24">
            <a:extLst>
              <a:ext uri="{FF2B5EF4-FFF2-40B4-BE49-F238E27FC236}">
                <a16:creationId xmlns:a16="http://schemas.microsoft.com/office/drawing/2014/main" id="{2E798893-C955-4EB0-95BD-6119C112F19B}"/>
              </a:ext>
            </a:extLst>
          </p:cNvPr>
          <p:cNvSpPr txBox="1"/>
          <p:nvPr/>
        </p:nvSpPr>
        <p:spPr>
          <a:xfrm>
            <a:off x="4912524" y="3673961"/>
            <a:ext cx="16101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Değerlendirme sonucu</a:t>
            </a:r>
          </a:p>
        </p:txBody>
      </p:sp>
      <p:sp>
        <p:nvSpPr>
          <p:cNvPr id="27" name="Dikdörtgen 26">
            <a:extLst>
              <a:ext uri="{FF2B5EF4-FFF2-40B4-BE49-F238E27FC236}">
                <a16:creationId xmlns:a16="http://schemas.microsoft.com/office/drawing/2014/main" id="{C2132928-B397-40A8-B953-6311D535982C}"/>
              </a:ext>
            </a:extLst>
          </p:cNvPr>
          <p:cNvSpPr/>
          <p:nvPr/>
        </p:nvSpPr>
        <p:spPr>
          <a:xfrm>
            <a:off x="6704406" y="3423475"/>
            <a:ext cx="1014380" cy="276537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8" name="Metin kutusu 27">
            <a:extLst>
              <a:ext uri="{FF2B5EF4-FFF2-40B4-BE49-F238E27FC236}">
                <a16:creationId xmlns:a16="http://schemas.microsoft.com/office/drawing/2014/main" id="{50839B83-F4D7-4424-8758-920784F31A73}"/>
              </a:ext>
            </a:extLst>
          </p:cNvPr>
          <p:cNvSpPr txBox="1"/>
          <p:nvPr/>
        </p:nvSpPr>
        <p:spPr>
          <a:xfrm>
            <a:off x="6535310" y="3664662"/>
            <a:ext cx="16101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Oy Birliği/Oy Çokluğu</a:t>
            </a:r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275C7018-9634-48E1-9886-0B805216A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AKDENİZ ÜNİVERSİTESİ </a:t>
            </a:r>
            <a:r>
              <a:rPr lang="tr-TR" dirty="0"/>
              <a:t>GÜZEL SANATLAR </a:t>
            </a:r>
            <a:r>
              <a:rPr lang="en-US" dirty="0"/>
              <a:t>ENSTİTÜSÜ ANTALYA</a:t>
            </a:r>
          </a:p>
        </p:txBody>
      </p:sp>
    </p:spTree>
    <p:extLst>
      <p:ext uri="{BB962C8B-B14F-4D97-AF65-F5344CB8AC3E}">
        <p14:creationId xmlns:p14="http://schemas.microsoft.com/office/powerpoint/2010/main" val="4047313686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>
            <a:extLst>
              <a:ext uri="{FF2B5EF4-FFF2-40B4-BE49-F238E27FC236}">
                <a16:creationId xmlns:a16="http://schemas.microsoft.com/office/drawing/2014/main" id="{496CC538-A155-6943-B52D-EAB6446C42D7}"/>
              </a:ext>
            </a:extLst>
          </p:cNvPr>
          <p:cNvGrpSpPr/>
          <p:nvPr/>
        </p:nvGrpSpPr>
        <p:grpSpPr>
          <a:xfrm>
            <a:off x="8135596" y="5984504"/>
            <a:ext cx="6363619" cy="881342"/>
            <a:chOff x="8599461" y="5984504"/>
            <a:chExt cx="5899754" cy="881342"/>
          </a:xfrm>
        </p:grpSpPr>
        <p:sp>
          <p:nvSpPr>
            <p:cNvPr id="52" name="Shape 8174">
              <a:extLst>
                <a:ext uri="{FF2B5EF4-FFF2-40B4-BE49-F238E27FC236}">
                  <a16:creationId xmlns:a16="http://schemas.microsoft.com/office/drawing/2014/main" id="{F0036FC1-A4CD-5546-9318-17999AF17CF2}"/>
                </a:ext>
              </a:extLst>
            </p:cNvPr>
            <p:cNvSpPr/>
            <p:nvPr/>
          </p:nvSpPr>
          <p:spPr>
            <a:xfrm rot="10800000">
              <a:off x="8991745" y="6108978"/>
              <a:ext cx="5382677" cy="756868"/>
            </a:xfrm>
            <a:prstGeom prst="mathMinus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 dirty="0"/>
            </a:p>
          </p:txBody>
        </p:sp>
        <p:sp>
          <p:nvSpPr>
            <p:cNvPr id="53" name="Shape 8178">
              <a:extLst>
                <a:ext uri="{FF2B5EF4-FFF2-40B4-BE49-F238E27FC236}">
                  <a16:creationId xmlns:a16="http://schemas.microsoft.com/office/drawing/2014/main" id="{00FFA306-8A8D-D147-A7C5-57895350B6A7}"/>
                </a:ext>
              </a:extLst>
            </p:cNvPr>
            <p:cNvSpPr/>
            <p:nvPr/>
          </p:nvSpPr>
          <p:spPr>
            <a:xfrm rot="10800000">
              <a:off x="9700846" y="6466017"/>
              <a:ext cx="4798369" cy="179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1" extrusionOk="0">
                  <a:moveTo>
                    <a:pt x="21487" y="8590"/>
                  </a:moveTo>
                  <a:cubicBezTo>
                    <a:pt x="20830" y="8549"/>
                    <a:pt x="7146" y="8058"/>
                    <a:pt x="3668" y="8318"/>
                  </a:cubicBezTo>
                  <a:cubicBezTo>
                    <a:pt x="2312" y="8418"/>
                    <a:pt x="1290" y="14174"/>
                    <a:pt x="533" y="21451"/>
                  </a:cubicBezTo>
                  <a:cubicBezTo>
                    <a:pt x="510" y="20750"/>
                    <a:pt x="482" y="20289"/>
                    <a:pt x="466" y="20081"/>
                  </a:cubicBezTo>
                  <a:lnTo>
                    <a:pt x="0" y="15121"/>
                  </a:lnTo>
                  <a:cubicBezTo>
                    <a:pt x="821" y="6927"/>
                    <a:pt x="1925" y="218"/>
                    <a:pt x="3358" y="111"/>
                  </a:cubicBezTo>
                  <a:cubicBezTo>
                    <a:pt x="6836" y="-149"/>
                    <a:pt x="20340" y="122"/>
                    <a:pt x="20997" y="164"/>
                  </a:cubicBezTo>
                  <a:lnTo>
                    <a:pt x="21600" y="8590"/>
                  </a:lnTo>
                  <a:cubicBezTo>
                    <a:pt x="21600" y="8590"/>
                    <a:pt x="21487" y="8590"/>
                    <a:pt x="21487" y="8590"/>
                  </a:cubicBez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08342F9D-BD5C-E548-A2F0-A3FD08E5D187}"/>
                </a:ext>
              </a:extLst>
            </p:cNvPr>
            <p:cNvSpPr/>
            <p:nvPr/>
          </p:nvSpPr>
          <p:spPr>
            <a:xfrm>
              <a:off x="8599461" y="6366100"/>
              <a:ext cx="3462401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 algn="ctr"/>
              <a:r>
                <a:rPr lang="tr-TR" sz="750" b="1" i="1" kern="0" dirty="0">
                  <a:solidFill>
                    <a:schemeClr val="bg1"/>
                  </a:solidFill>
                  <a:latin typeface="Source Sans Pro Semibold" panose="020B0503030403020204" pitchFamily="34" charset="0"/>
                </a:rPr>
                <a:t>Yüksek Lisans Tez Savunması E-İmza Süreci</a:t>
              </a:r>
              <a:endParaRPr lang="en-US" sz="750" b="1" kern="0" dirty="0">
                <a:solidFill>
                  <a:schemeClr val="bg1"/>
                </a:solidFill>
                <a:latin typeface="Source Sans Pro Black" panose="020B0503030403020204" pitchFamily="34" charset="0"/>
              </a:endParaRPr>
            </a:p>
          </p:txBody>
        </p:sp>
        <p:grpSp>
          <p:nvGrpSpPr>
            <p:cNvPr id="55" name="Grup 8">
              <a:extLst>
                <a:ext uri="{FF2B5EF4-FFF2-40B4-BE49-F238E27FC236}">
                  <a16:creationId xmlns:a16="http://schemas.microsoft.com/office/drawing/2014/main" id="{FC2B96C5-5E6C-954E-B187-8E264030A929}"/>
                </a:ext>
              </a:extLst>
            </p:cNvPr>
            <p:cNvGrpSpPr/>
            <p:nvPr/>
          </p:nvGrpSpPr>
          <p:grpSpPr>
            <a:xfrm>
              <a:off x="11515788" y="5984504"/>
              <a:ext cx="524791" cy="524795"/>
              <a:chOff x="2312024" y="6764990"/>
              <a:chExt cx="652601" cy="652605"/>
            </a:xfrm>
          </p:grpSpPr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BBF75395-2BF0-2843-9D07-B695EAA90FD0}"/>
                  </a:ext>
                </a:extLst>
              </p:cNvPr>
              <p:cNvSpPr/>
              <p:nvPr/>
            </p:nvSpPr>
            <p:spPr>
              <a:xfrm>
                <a:off x="2312024" y="6764994"/>
                <a:ext cx="652601" cy="65260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pic>
            <p:nvPicPr>
              <p:cNvPr id="57" name="Picture 56" descr="Sunburst chart&#10;&#10;Description automatically generated">
                <a:extLst>
                  <a:ext uri="{FF2B5EF4-FFF2-40B4-BE49-F238E27FC236}">
                    <a16:creationId xmlns:a16="http://schemas.microsoft.com/office/drawing/2014/main" id="{BB200EF2-1CC5-184E-94A3-9669C3B4A8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327989" y="6764990"/>
                <a:ext cx="636043" cy="636043"/>
              </a:xfrm>
              <a:prstGeom prst="rect">
                <a:avLst/>
              </a:prstGeom>
            </p:spPr>
          </p:pic>
        </p:grpSp>
      </p:grpSp>
      <p:sp>
        <p:nvSpPr>
          <p:cNvPr id="2" name="Metin kutusu 1">
            <a:extLst>
              <a:ext uri="{FF2B5EF4-FFF2-40B4-BE49-F238E27FC236}">
                <a16:creationId xmlns:a16="http://schemas.microsoft.com/office/drawing/2014/main" id="{D067AB74-4603-4641-9C8F-6943F57CBE34}"/>
              </a:ext>
            </a:extLst>
          </p:cNvPr>
          <p:cNvSpPr txBox="1"/>
          <p:nvPr/>
        </p:nvSpPr>
        <p:spPr>
          <a:xfrm>
            <a:off x="69928" y="-22139"/>
            <a:ext cx="118587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u="sng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Sınav Tutanağı ve Kişisel Görüşler E-İmza Süreci:</a:t>
            </a:r>
          </a:p>
          <a:p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tr-TR" sz="2400" dirty="0">
                <a:latin typeface="Cambria" panose="02040503050406030204" pitchFamily="18" charset="0"/>
                <a:ea typeface="Cambria" panose="02040503050406030204" pitchFamily="18" charset="0"/>
              </a:rPr>
              <a:t>Danışman Öğretim Üyesi tarafından,</a:t>
            </a:r>
          </a:p>
          <a:p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+mj-lt"/>
              <a:buAutoNum type="arabicPeriod" startAt="5"/>
            </a:pPr>
            <a:r>
              <a:rPr lang="tr-TR" sz="2400" dirty="0">
                <a:latin typeface="Cambria" panose="02040503050406030204" pitchFamily="18" charset="0"/>
                <a:ea typeface="Cambria" panose="02040503050406030204" pitchFamily="18" charset="0"/>
              </a:rPr>
              <a:t>Jüri üyeleri ile ilgili diğer bilgiler doldurulur ve süreç başlatılır.</a:t>
            </a:r>
          </a:p>
          <a:p>
            <a:pPr marL="457200" indent="-457200">
              <a:buFont typeface="+mj-lt"/>
              <a:buAutoNum type="arabicPeriod" startAt="5"/>
            </a:pPr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F6016B55-93DB-4507-A5AA-B1B52C32DA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8762" r="16075"/>
          <a:stretch/>
        </p:blipFill>
        <p:spPr>
          <a:xfrm>
            <a:off x="339791" y="2002970"/>
            <a:ext cx="7402129" cy="4848777"/>
          </a:xfrm>
          <a:prstGeom prst="rect">
            <a:avLst/>
          </a:prstGeom>
        </p:spPr>
      </p:pic>
      <p:sp>
        <p:nvSpPr>
          <p:cNvPr id="29" name="Dikdörtgen 28">
            <a:extLst>
              <a:ext uri="{FF2B5EF4-FFF2-40B4-BE49-F238E27FC236}">
                <a16:creationId xmlns:a16="http://schemas.microsoft.com/office/drawing/2014/main" id="{C1DC4710-562C-4E4D-AA5D-CD5206AA237D}"/>
              </a:ext>
            </a:extLst>
          </p:cNvPr>
          <p:cNvSpPr/>
          <p:nvPr/>
        </p:nvSpPr>
        <p:spPr>
          <a:xfrm>
            <a:off x="5588810" y="6087386"/>
            <a:ext cx="1014380" cy="276537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02231105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>
            <a:extLst>
              <a:ext uri="{FF2B5EF4-FFF2-40B4-BE49-F238E27FC236}">
                <a16:creationId xmlns:a16="http://schemas.microsoft.com/office/drawing/2014/main" id="{496CC538-A155-6943-B52D-EAB6446C42D7}"/>
              </a:ext>
            </a:extLst>
          </p:cNvPr>
          <p:cNvGrpSpPr/>
          <p:nvPr/>
        </p:nvGrpSpPr>
        <p:grpSpPr>
          <a:xfrm>
            <a:off x="8135596" y="5984504"/>
            <a:ext cx="6363619" cy="881342"/>
            <a:chOff x="8599461" y="5984504"/>
            <a:chExt cx="5899754" cy="881342"/>
          </a:xfrm>
        </p:grpSpPr>
        <p:sp>
          <p:nvSpPr>
            <p:cNvPr id="52" name="Shape 8174">
              <a:extLst>
                <a:ext uri="{FF2B5EF4-FFF2-40B4-BE49-F238E27FC236}">
                  <a16:creationId xmlns:a16="http://schemas.microsoft.com/office/drawing/2014/main" id="{F0036FC1-A4CD-5546-9318-17999AF17CF2}"/>
                </a:ext>
              </a:extLst>
            </p:cNvPr>
            <p:cNvSpPr/>
            <p:nvPr/>
          </p:nvSpPr>
          <p:spPr>
            <a:xfrm rot="10800000">
              <a:off x="8991745" y="6108978"/>
              <a:ext cx="5382677" cy="756868"/>
            </a:xfrm>
            <a:prstGeom prst="mathMinus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 dirty="0"/>
            </a:p>
          </p:txBody>
        </p:sp>
        <p:sp>
          <p:nvSpPr>
            <p:cNvPr id="53" name="Shape 8178">
              <a:extLst>
                <a:ext uri="{FF2B5EF4-FFF2-40B4-BE49-F238E27FC236}">
                  <a16:creationId xmlns:a16="http://schemas.microsoft.com/office/drawing/2014/main" id="{00FFA306-8A8D-D147-A7C5-57895350B6A7}"/>
                </a:ext>
              </a:extLst>
            </p:cNvPr>
            <p:cNvSpPr/>
            <p:nvPr/>
          </p:nvSpPr>
          <p:spPr>
            <a:xfrm rot="10800000">
              <a:off x="9700846" y="6466017"/>
              <a:ext cx="4798369" cy="179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1" extrusionOk="0">
                  <a:moveTo>
                    <a:pt x="21487" y="8590"/>
                  </a:moveTo>
                  <a:cubicBezTo>
                    <a:pt x="20830" y="8549"/>
                    <a:pt x="7146" y="8058"/>
                    <a:pt x="3668" y="8318"/>
                  </a:cubicBezTo>
                  <a:cubicBezTo>
                    <a:pt x="2312" y="8418"/>
                    <a:pt x="1290" y="14174"/>
                    <a:pt x="533" y="21451"/>
                  </a:cubicBezTo>
                  <a:cubicBezTo>
                    <a:pt x="510" y="20750"/>
                    <a:pt x="482" y="20289"/>
                    <a:pt x="466" y="20081"/>
                  </a:cubicBezTo>
                  <a:lnTo>
                    <a:pt x="0" y="15121"/>
                  </a:lnTo>
                  <a:cubicBezTo>
                    <a:pt x="821" y="6927"/>
                    <a:pt x="1925" y="218"/>
                    <a:pt x="3358" y="111"/>
                  </a:cubicBezTo>
                  <a:cubicBezTo>
                    <a:pt x="6836" y="-149"/>
                    <a:pt x="20340" y="122"/>
                    <a:pt x="20997" y="164"/>
                  </a:cubicBezTo>
                  <a:lnTo>
                    <a:pt x="21600" y="8590"/>
                  </a:lnTo>
                  <a:cubicBezTo>
                    <a:pt x="21600" y="8590"/>
                    <a:pt x="21487" y="8590"/>
                    <a:pt x="21487" y="8590"/>
                  </a:cubicBez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08342F9D-BD5C-E548-A2F0-A3FD08E5D187}"/>
                </a:ext>
              </a:extLst>
            </p:cNvPr>
            <p:cNvSpPr/>
            <p:nvPr/>
          </p:nvSpPr>
          <p:spPr>
            <a:xfrm>
              <a:off x="8599461" y="6366100"/>
              <a:ext cx="3462401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 algn="ctr"/>
              <a:r>
                <a:rPr lang="tr-TR" sz="750" b="1" i="1" kern="0" dirty="0">
                  <a:solidFill>
                    <a:schemeClr val="bg1"/>
                  </a:solidFill>
                  <a:latin typeface="Source Sans Pro Semibold" panose="020B0503030403020204" pitchFamily="34" charset="0"/>
                </a:rPr>
                <a:t>Yüksek Lisans Tez Savunması E-İmza Süreci</a:t>
              </a:r>
              <a:endParaRPr lang="en-US" sz="750" b="1" kern="0" dirty="0">
                <a:solidFill>
                  <a:schemeClr val="bg1"/>
                </a:solidFill>
                <a:latin typeface="Source Sans Pro Black" panose="020B0503030403020204" pitchFamily="34" charset="0"/>
              </a:endParaRPr>
            </a:p>
          </p:txBody>
        </p:sp>
        <p:grpSp>
          <p:nvGrpSpPr>
            <p:cNvPr id="55" name="Grup 8">
              <a:extLst>
                <a:ext uri="{FF2B5EF4-FFF2-40B4-BE49-F238E27FC236}">
                  <a16:creationId xmlns:a16="http://schemas.microsoft.com/office/drawing/2014/main" id="{FC2B96C5-5E6C-954E-B187-8E264030A929}"/>
                </a:ext>
              </a:extLst>
            </p:cNvPr>
            <p:cNvGrpSpPr/>
            <p:nvPr/>
          </p:nvGrpSpPr>
          <p:grpSpPr>
            <a:xfrm>
              <a:off x="11515788" y="5984504"/>
              <a:ext cx="524791" cy="524795"/>
              <a:chOff x="2312024" y="6764990"/>
              <a:chExt cx="652601" cy="652605"/>
            </a:xfrm>
          </p:grpSpPr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BBF75395-2BF0-2843-9D07-B695EAA90FD0}"/>
                  </a:ext>
                </a:extLst>
              </p:cNvPr>
              <p:cNvSpPr/>
              <p:nvPr/>
            </p:nvSpPr>
            <p:spPr>
              <a:xfrm>
                <a:off x="2312024" y="6764994"/>
                <a:ext cx="652601" cy="65260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pic>
            <p:nvPicPr>
              <p:cNvPr id="57" name="Picture 56" descr="Sunburst chart&#10;&#10;Description automatically generated">
                <a:extLst>
                  <a:ext uri="{FF2B5EF4-FFF2-40B4-BE49-F238E27FC236}">
                    <a16:creationId xmlns:a16="http://schemas.microsoft.com/office/drawing/2014/main" id="{BB200EF2-1CC5-184E-94A3-9669C3B4A8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327989" y="6764990"/>
                <a:ext cx="636043" cy="636043"/>
              </a:xfrm>
              <a:prstGeom prst="rect">
                <a:avLst/>
              </a:prstGeom>
            </p:spPr>
          </p:pic>
        </p:grpSp>
      </p:grpSp>
      <p:sp>
        <p:nvSpPr>
          <p:cNvPr id="2" name="Metin kutusu 1">
            <a:extLst>
              <a:ext uri="{FF2B5EF4-FFF2-40B4-BE49-F238E27FC236}">
                <a16:creationId xmlns:a16="http://schemas.microsoft.com/office/drawing/2014/main" id="{D067AB74-4603-4641-9C8F-6943F57CBE34}"/>
              </a:ext>
            </a:extLst>
          </p:cNvPr>
          <p:cNvSpPr txBox="1"/>
          <p:nvPr/>
        </p:nvSpPr>
        <p:spPr>
          <a:xfrm>
            <a:off x="69928" y="-22139"/>
            <a:ext cx="118587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u="sng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Sınav Tutanağı ve Kişisel Görüşler E-İmza Süreci:</a:t>
            </a:r>
          </a:p>
          <a:p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tr-TR" sz="2400" dirty="0">
                <a:latin typeface="Cambria" panose="02040503050406030204" pitchFamily="18" charset="0"/>
                <a:ea typeface="Cambria" panose="02040503050406030204" pitchFamily="18" charset="0"/>
              </a:rPr>
              <a:t>Danışman Öğretim Üyesi tarafından,</a:t>
            </a:r>
          </a:p>
          <a:p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tr-TR" sz="2400" dirty="0">
                <a:latin typeface="Cambria" panose="02040503050406030204" pitchFamily="18" charset="0"/>
                <a:ea typeface="Cambria" panose="02040503050406030204" pitchFamily="18" charset="0"/>
              </a:rPr>
              <a:t>Süreci Başlat seçeneğinden sonra gelen aşağıdaki ekranda «EVET» tercihi ile devam edilir. </a:t>
            </a:r>
          </a:p>
          <a:p>
            <a:pPr marL="457200" indent="-457200">
              <a:buFont typeface="+mj-lt"/>
              <a:buAutoNum type="arabicPeriod" startAt="5"/>
            </a:pPr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A492BFC5-A9DB-4799-8FD4-D6BD615E47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767" y="2107936"/>
            <a:ext cx="9805012" cy="3872480"/>
          </a:xfrm>
          <a:prstGeom prst="rect">
            <a:avLst/>
          </a:prstGeom>
        </p:spPr>
      </p:pic>
      <p:sp>
        <p:nvSpPr>
          <p:cNvPr id="14" name="Dikdörtgen 13">
            <a:extLst>
              <a:ext uri="{FF2B5EF4-FFF2-40B4-BE49-F238E27FC236}">
                <a16:creationId xmlns:a16="http://schemas.microsoft.com/office/drawing/2014/main" id="{67529339-E5AC-4C3C-BBA9-14AD8496AB9E}"/>
              </a:ext>
            </a:extLst>
          </p:cNvPr>
          <p:cNvSpPr/>
          <p:nvPr/>
        </p:nvSpPr>
        <p:spPr>
          <a:xfrm>
            <a:off x="9425872" y="3997812"/>
            <a:ext cx="444521" cy="418448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890458B0-9573-430B-80EA-669492EF4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AKDENİZ ÜNİVERSİTESİ </a:t>
            </a:r>
            <a:r>
              <a:rPr lang="tr-TR" dirty="0"/>
              <a:t>GÜZEL SANATLAR </a:t>
            </a:r>
            <a:r>
              <a:rPr lang="en-US" dirty="0"/>
              <a:t>ENSTİTÜSÜ ANTALYA</a:t>
            </a:r>
          </a:p>
        </p:txBody>
      </p:sp>
    </p:spTree>
    <p:extLst>
      <p:ext uri="{BB962C8B-B14F-4D97-AF65-F5344CB8AC3E}">
        <p14:creationId xmlns:p14="http://schemas.microsoft.com/office/powerpoint/2010/main" val="3357757119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>
            <a:extLst>
              <a:ext uri="{FF2B5EF4-FFF2-40B4-BE49-F238E27FC236}">
                <a16:creationId xmlns:a16="http://schemas.microsoft.com/office/drawing/2014/main" id="{496CC538-A155-6943-B52D-EAB6446C42D7}"/>
              </a:ext>
            </a:extLst>
          </p:cNvPr>
          <p:cNvGrpSpPr/>
          <p:nvPr/>
        </p:nvGrpSpPr>
        <p:grpSpPr>
          <a:xfrm>
            <a:off x="8135596" y="5984504"/>
            <a:ext cx="6363619" cy="881342"/>
            <a:chOff x="8599461" y="5984504"/>
            <a:chExt cx="5899754" cy="881342"/>
          </a:xfrm>
        </p:grpSpPr>
        <p:sp>
          <p:nvSpPr>
            <p:cNvPr id="52" name="Shape 8174">
              <a:extLst>
                <a:ext uri="{FF2B5EF4-FFF2-40B4-BE49-F238E27FC236}">
                  <a16:creationId xmlns:a16="http://schemas.microsoft.com/office/drawing/2014/main" id="{F0036FC1-A4CD-5546-9318-17999AF17CF2}"/>
                </a:ext>
              </a:extLst>
            </p:cNvPr>
            <p:cNvSpPr/>
            <p:nvPr/>
          </p:nvSpPr>
          <p:spPr>
            <a:xfrm rot="10800000">
              <a:off x="8991745" y="6108978"/>
              <a:ext cx="5382677" cy="756868"/>
            </a:xfrm>
            <a:prstGeom prst="mathMinus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 dirty="0"/>
            </a:p>
          </p:txBody>
        </p:sp>
        <p:sp>
          <p:nvSpPr>
            <p:cNvPr id="53" name="Shape 8178">
              <a:extLst>
                <a:ext uri="{FF2B5EF4-FFF2-40B4-BE49-F238E27FC236}">
                  <a16:creationId xmlns:a16="http://schemas.microsoft.com/office/drawing/2014/main" id="{00FFA306-8A8D-D147-A7C5-57895350B6A7}"/>
                </a:ext>
              </a:extLst>
            </p:cNvPr>
            <p:cNvSpPr/>
            <p:nvPr/>
          </p:nvSpPr>
          <p:spPr>
            <a:xfrm rot="10800000">
              <a:off x="9700846" y="6466017"/>
              <a:ext cx="4798369" cy="179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1" extrusionOk="0">
                  <a:moveTo>
                    <a:pt x="21487" y="8590"/>
                  </a:moveTo>
                  <a:cubicBezTo>
                    <a:pt x="20830" y="8549"/>
                    <a:pt x="7146" y="8058"/>
                    <a:pt x="3668" y="8318"/>
                  </a:cubicBezTo>
                  <a:cubicBezTo>
                    <a:pt x="2312" y="8418"/>
                    <a:pt x="1290" y="14174"/>
                    <a:pt x="533" y="21451"/>
                  </a:cubicBezTo>
                  <a:cubicBezTo>
                    <a:pt x="510" y="20750"/>
                    <a:pt x="482" y="20289"/>
                    <a:pt x="466" y="20081"/>
                  </a:cubicBezTo>
                  <a:lnTo>
                    <a:pt x="0" y="15121"/>
                  </a:lnTo>
                  <a:cubicBezTo>
                    <a:pt x="821" y="6927"/>
                    <a:pt x="1925" y="218"/>
                    <a:pt x="3358" y="111"/>
                  </a:cubicBezTo>
                  <a:cubicBezTo>
                    <a:pt x="6836" y="-149"/>
                    <a:pt x="20340" y="122"/>
                    <a:pt x="20997" y="164"/>
                  </a:cubicBezTo>
                  <a:lnTo>
                    <a:pt x="21600" y="8590"/>
                  </a:lnTo>
                  <a:cubicBezTo>
                    <a:pt x="21600" y="8590"/>
                    <a:pt x="21487" y="8590"/>
                    <a:pt x="21487" y="8590"/>
                  </a:cubicBez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08342F9D-BD5C-E548-A2F0-A3FD08E5D187}"/>
                </a:ext>
              </a:extLst>
            </p:cNvPr>
            <p:cNvSpPr/>
            <p:nvPr/>
          </p:nvSpPr>
          <p:spPr>
            <a:xfrm>
              <a:off x="8599461" y="6366100"/>
              <a:ext cx="3462401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 algn="ctr"/>
              <a:r>
                <a:rPr lang="tr-TR" sz="750" b="1" i="1" kern="0" dirty="0">
                  <a:solidFill>
                    <a:schemeClr val="bg1"/>
                  </a:solidFill>
                  <a:latin typeface="Source Sans Pro Semibold" panose="020B0503030403020204" pitchFamily="34" charset="0"/>
                </a:rPr>
                <a:t>Yüksek Lisans Tez Savunması E-İmza Süreci</a:t>
              </a:r>
              <a:endParaRPr lang="en-US" sz="750" b="1" kern="0" dirty="0">
                <a:solidFill>
                  <a:schemeClr val="bg1"/>
                </a:solidFill>
                <a:latin typeface="Source Sans Pro Black" panose="020B0503030403020204" pitchFamily="34" charset="0"/>
              </a:endParaRPr>
            </a:p>
          </p:txBody>
        </p:sp>
        <p:grpSp>
          <p:nvGrpSpPr>
            <p:cNvPr id="55" name="Grup 8">
              <a:extLst>
                <a:ext uri="{FF2B5EF4-FFF2-40B4-BE49-F238E27FC236}">
                  <a16:creationId xmlns:a16="http://schemas.microsoft.com/office/drawing/2014/main" id="{FC2B96C5-5E6C-954E-B187-8E264030A929}"/>
                </a:ext>
              </a:extLst>
            </p:cNvPr>
            <p:cNvGrpSpPr/>
            <p:nvPr/>
          </p:nvGrpSpPr>
          <p:grpSpPr>
            <a:xfrm>
              <a:off x="11515788" y="5984504"/>
              <a:ext cx="524791" cy="524795"/>
              <a:chOff x="2312024" y="6764990"/>
              <a:chExt cx="652601" cy="652605"/>
            </a:xfrm>
          </p:grpSpPr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BBF75395-2BF0-2843-9D07-B695EAA90FD0}"/>
                  </a:ext>
                </a:extLst>
              </p:cNvPr>
              <p:cNvSpPr/>
              <p:nvPr/>
            </p:nvSpPr>
            <p:spPr>
              <a:xfrm>
                <a:off x="2312024" y="6764994"/>
                <a:ext cx="652601" cy="65260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pic>
            <p:nvPicPr>
              <p:cNvPr id="57" name="Picture 56" descr="Sunburst chart&#10;&#10;Description automatically generated">
                <a:extLst>
                  <a:ext uri="{FF2B5EF4-FFF2-40B4-BE49-F238E27FC236}">
                    <a16:creationId xmlns:a16="http://schemas.microsoft.com/office/drawing/2014/main" id="{BB200EF2-1CC5-184E-94A3-9669C3B4A8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327989" y="6764990"/>
                <a:ext cx="636043" cy="636043"/>
              </a:xfrm>
              <a:prstGeom prst="rect">
                <a:avLst/>
              </a:prstGeom>
            </p:spPr>
          </p:pic>
        </p:grpSp>
      </p:grpSp>
      <p:sp>
        <p:nvSpPr>
          <p:cNvPr id="2" name="Metin kutusu 1">
            <a:extLst>
              <a:ext uri="{FF2B5EF4-FFF2-40B4-BE49-F238E27FC236}">
                <a16:creationId xmlns:a16="http://schemas.microsoft.com/office/drawing/2014/main" id="{D067AB74-4603-4641-9C8F-6943F57CBE34}"/>
              </a:ext>
            </a:extLst>
          </p:cNvPr>
          <p:cNvSpPr txBox="1"/>
          <p:nvPr/>
        </p:nvSpPr>
        <p:spPr>
          <a:xfrm>
            <a:off x="69928" y="-22139"/>
            <a:ext cx="1185871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u="sng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Sınav Tutanağı ve Kişisel Görüşler E-İmza Süreci:</a:t>
            </a:r>
          </a:p>
          <a:p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tr-TR" sz="2400" dirty="0">
                <a:latin typeface="Cambria" panose="02040503050406030204" pitchFamily="18" charset="0"/>
                <a:ea typeface="Cambria" panose="02040503050406030204" pitchFamily="18" charset="0"/>
              </a:rPr>
              <a:t>Danışman Öğretim Üyesi tarafından,</a:t>
            </a:r>
          </a:p>
          <a:p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+mj-lt"/>
              <a:buAutoNum type="arabicPeriod" startAt="6"/>
            </a:pPr>
            <a:r>
              <a:rPr lang="tr-TR" sz="2400" dirty="0">
                <a:latin typeface="Cambria" panose="02040503050406030204" pitchFamily="18" charset="0"/>
                <a:ea typeface="Cambria" panose="02040503050406030204" pitchFamily="18" charset="0"/>
              </a:rPr>
              <a:t>Süreç başlatıldıktan sonra tüm jüri üyelerine </a:t>
            </a:r>
            <a:r>
              <a:rPr lang="tr-TR" sz="2400" u="sng" dirty="0">
                <a:latin typeface="Cambria" panose="02040503050406030204" pitchFamily="18" charset="0"/>
                <a:ea typeface="Cambria" panose="02040503050406030204" pitchFamily="18" charset="0"/>
              </a:rPr>
              <a:t>aynı anda </a:t>
            </a:r>
            <a:r>
              <a:rPr lang="tr-TR" sz="2400" dirty="0">
                <a:latin typeface="Cambria" panose="02040503050406030204" pitchFamily="18" charset="0"/>
                <a:ea typeface="Cambria" panose="02040503050406030204" pitchFamily="18" charset="0"/>
              </a:rPr>
              <a:t>«Öneri ve Sonuç Bilgilerini Girmeniz için Sınav Tutanağı Formu Bilgilerinize Sunulmuştur» başlıklı bir e-posta sistem tarafından otomatik olarak gönderilir. 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2EF9DFB2-D904-4835-A9D2-C0CEF11C65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447" y="2670816"/>
            <a:ext cx="8345711" cy="2467241"/>
          </a:xfrm>
          <a:prstGeom prst="rect">
            <a:avLst/>
          </a:prstGeom>
        </p:spPr>
      </p:pic>
      <p:sp>
        <p:nvSpPr>
          <p:cNvPr id="11" name="Dikdörtgen 10">
            <a:extLst>
              <a:ext uri="{FF2B5EF4-FFF2-40B4-BE49-F238E27FC236}">
                <a16:creationId xmlns:a16="http://schemas.microsoft.com/office/drawing/2014/main" id="{4BEE9BED-94D9-4CFA-B643-30FD2C7D5B30}"/>
              </a:ext>
            </a:extLst>
          </p:cNvPr>
          <p:cNvSpPr/>
          <p:nvPr/>
        </p:nvSpPr>
        <p:spPr>
          <a:xfrm>
            <a:off x="441447" y="4532051"/>
            <a:ext cx="2011196" cy="276537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C65010C8-85F2-4ED6-A373-0BA1C2C20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AKDENİZ ÜNİVERSİTESİ </a:t>
            </a:r>
            <a:r>
              <a:rPr lang="tr-TR" dirty="0"/>
              <a:t>GÜZEL SANATLAR </a:t>
            </a:r>
            <a:r>
              <a:rPr lang="en-US" dirty="0"/>
              <a:t>ENSTİTÜSÜ ANTALYA</a:t>
            </a:r>
          </a:p>
        </p:txBody>
      </p:sp>
    </p:spTree>
    <p:extLst>
      <p:ext uri="{BB962C8B-B14F-4D97-AF65-F5344CB8AC3E}">
        <p14:creationId xmlns:p14="http://schemas.microsoft.com/office/powerpoint/2010/main" val="3878845008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>
            <a:extLst>
              <a:ext uri="{FF2B5EF4-FFF2-40B4-BE49-F238E27FC236}">
                <a16:creationId xmlns:a16="http://schemas.microsoft.com/office/drawing/2014/main" id="{496CC538-A155-6943-B52D-EAB6446C42D7}"/>
              </a:ext>
            </a:extLst>
          </p:cNvPr>
          <p:cNvGrpSpPr/>
          <p:nvPr/>
        </p:nvGrpSpPr>
        <p:grpSpPr>
          <a:xfrm>
            <a:off x="8135596" y="5984504"/>
            <a:ext cx="6363619" cy="881342"/>
            <a:chOff x="8599461" y="5984504"/>
            <a:chExt cx="5899754" cy="881342"/>
          </a:xfrm>
        </p:grpSpPr>
        <p:sp>
          <p:nvSpPr>
            <p:cNvPr id="52" name="Shape 8174">
              <a:extLst>
                <a:ext uri="{FF2B5EF4-FFF2-40B4-BE49-F238E27FC236}">
                  <a16:creationId xmlns:a16="http://schemas.microsoft.com/office/drawing/2014/main" id="{F0036FC1-A4CD-5546-9318-17999AF17CF2}"/>
                </a:ext>
              </a:extLst>
            </p:cNvPr>
            <p:cNvSpPr/>
            <p:nvPr/>
          </p:nvSpPr>
          <p:spPr>
            <a:xfrm rot="10800000">
              <a:off x="8991745" y="6108978"/>
              <a:ext cx="5382677" cy="756868"/>
            </a:xfrm>
            <a:prstGeom prst="mathMinus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 dirty="0"/>
            </a:p>
          </p:txBody>
        </p:sp>
        <p:sp>
          <p:nvSpPr>
            <p:cNvPr id="53" name="Shape 8178">
              <a:extLst>
                <a:ext uri="{FF2B5EF4-FFF2-40B4-BE49-F238E27FC236}">
                  <a16:creationId xmlns:a16="http://schemas.microsoft.com/office/drawing/2014/main" id="{00FFA306-8A8D-D147-A7C5-57895350B6A7}"/>
                </a:ext>
              </a:extLst>
            </p:cNvPr>
            <p:cNvSpPr/>
            <p:nvPr/>
          </p:nvSpPr>
          <p:spPr>
            <a:xfrm rot="10800000">
              <a:off x="9700846" y="6466017"/>
              <a:ext cx="4798369" cy="179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1" extrusionOk="0">
                  <a:moveTo>
                    <a:pt x="21487" y="8590"/>
                  </a:moveTo>
                  <a:cubicBezTo>
                    <a:pt x="20830" y="8549"/>
                    <a:pt x="7146" y="8058"/>
                    <a:pt x="3668" y="8318"/>
                  </a:cubicBezTo>
                  <a:cubicBezTo>
                    <a:pt x="2312" y="8418"/>
                    <a:pt x="1290" y="14174"/>
                    <a:pt x="533" y="21451"/>
                  </a:cubicBezTo>
                  <a:cubicBezTo>
                    <a:pt x="510" y="20750"/>
                    <a:pt x="482" y="20289"/>
                    <a:pt x="466" y="20081"/>
                  </a:cubicBezTo>
                  <a:lnTo>
                    <a:pt x="0" y="15121"/>
                  </a:lnTo>
                  <a:cubicBezTo>
                    <a:pt x="821" y="6927"/>
                    <a:pt x="1925" y="218"/>
                    <a:pt x="3358" y="111"/>
                  </a:cubicBezTo>
                  <a:cubicBezTo>
                    <a:pt x="6836" y="-149"/>
                    <a:pt x="20340" y="122"/>
                    <a:pt x="20997" y="164"/>
                  </a:cubicBezTo>
                  <a:lnTo>
                    <a:pt x="21600" y="8590"/>
                  </a:lnTo>
                  <a:cubicBezTo>
                    <a:pt x="21600" y="8590"/>
                    <a:pt x="21487" y="8590"/>
                    <a:pt x="21487" y="8590"/>
                  </a:cubicBez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08342F9D-BD5C-E548-A2F0-A3FD08E5D187}"/>
                </a:ext>
              </a:extLst>
            </p:cNvPr>
            <p:cNvSpPr/>
            <p:nvPr/>
          </p:nvSpPr>
          <p:spPr>
            <a:xfrm>
              <a:off x="8599461" y="6366100"/>
              <a:ext cx="3462401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 algn="ctr"/>
              <a:r>
                <a:rPr lang="tr-TR" sz="750" b="1" i="1" kern="0" dirty="0">
                  <a:solidFill>
                    <a:schemeClr val="bg1"/>
                  </a:solidFill>
                  <a:latin typeface="Source Sans Pro Semibold" panose="020B0503030403020204" pitchFamily="34" charset="0"/>
                </a:rPr>
                <a:t>Yüksek Lisans Tez Savunması E-İmza Süreci</a:t>
              </a:r>
              <a:endParaRPr lang="en-US" sz="750" b="1" kern="0" dirty="0">
                <a:solidFill>
                  <a:schemeClr val="bg1"/>
                </a:solidFill>
                <a:latin typeface="Source Sans Pro Black" panose="020B0503030403020204" pitchFamily="34" charset="0"/>
              </a:endParaRPr>
            </a:p>
          </p:txBody>
        </p:sp>
        <p:grpSp>
          <p:nvGrpSpPr>
            <p:cNvPr id="55" name="Grup 8">
              <a:extLst>
                <a:ext uri="{FF2B5EF4-FFF2-40B4-BE49-F238E27FC236}">
                  <a16:creationId xmlns:a16="http://schemas.microsoft.com/office/drawing/2014/main" id="{FC2B96C5-5E6C-954E-B187-8E264030A929}"/>
                </a:ext>
              </a:extLst>
            </p:cNvPr>
            <p:cNvGrpSpPr/>
            <p:nvPr/>
          </p:nvGrpSpPr>
          <p:grpSpPr>
            <a:xfrm>
              <a:off x="11515788" y="5984504"/>
              <a:ext cx="524791" cy="524795"/>
              <a:chOff x="2312024" y="6764990"/>
              <a:chExt cx="652601" cy="652605"/>
            </a:xfrm>
          </p:grpSpPr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BBF75395-2BF0-2843-9D07-B695EAA90FD0}"/>
                  </a:ext>
                </a:extLst>
              </p:cNvPr>
              <p:cNvSpPr/>
              <p:nvPr/>
            </p:nvSpPr>
            <p:spPr>
              <a:xfrm>
                <a:off x="2312024" y="6764994"/>
                <a:ext cx="652601" cy="65260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pic>
            <p:nvPicPr>
              <p:cNvPr id="57" name="Picture 56" descr="Sunburst chart&#10;&#10;Description automatically generated">
                <a:extLst>
                  <a:ext uri="{FF2B5EF4-FFF2-40B4-BE49-F238E27FC236}">
                    <a16:creationId xmlns:a16="http://schemas.microsoft.com/office/drawing/2014/main" id="{BB200EF2-1CC5-184E-94A3-9669C3B4A8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327989" y="6764990"/>
                <a:ext cx="636043" cy="636043"/>
              </a:xfrm>
              <a:prstGeom prst="rect">
                <a:avLst/>
              </a:prstGeom>
            </p:spPr>
          </p:pic>
        </p:grpSp>
      </p:grpSp>
      <p:sp>
        <p:nvSpPr>
          <p:cNvPr id="2" name="Metin kutusu 1">
            <a:extLst>
              <a:ext uri="{FF2B5EF4-FFF2-40B4-BE49-F238E27FC236}">
                <a16:creationId xmlns:a16="http://schemas.microsoft.com/office/drawing/2014/main" id="{D067AB74-4603-4641-9C8F-6943F57CBE34}"/>
              </a:ext>
            </a:extLst>
          </p:cNvPr>
          <p:cNvSpPr txBox="1"/>
          <p:nvPr/>
        </p:nvSpPr>
        <p:spPr>
          <a:xfrm>
            <a:off x="69928" y="-22139"/>
            <a:ext cx="118587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u="sng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Sınav Tutanağı ve Kişisel Görüşler E-İmza Süreci:</a:t>
            </a:r>
          </a:p>
          <a:p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+mj-lt"/>
              <a:buAutoNum type="arabicPeriod" startAt="7"/>
            </a:pPr>
            <a:r>
              <a:rPr lang="tr-TR" sz="2400" b="1" i="1" u="sng" dirty="0">
                <a:latin typeface="Cambria" panose="02040503050406030204" pitchFamily="18" charset="0"/>
                <a:ea typeface="Cambria" panose="02040503050406030204" pitchFamily="18" charset="0"/>
              </a:rPr>
              <a:t>Tüm Jüri Üyeleri tarafından: </a:t>
            </a:r>
            <a:r>
              <a:rPr lang="tr-TR" sz="2400" dirty="0">
                <a:latin typeface="Cambria" panose="02040503050406030204" pitchFamily="18" charset="0"/>
                <a:ea typeface="Cambria" panose="02040503050406030204" pitchFamily="18" charset="0"/>
              </a:rPr>
              <a:t>Gelen e-postada yer alan linkten açılan sayfada her bir jüri üyesi tarafından kişisel rapor öneri ve sonuç kısmı doldurulur.  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E4DBED6F-3EF4-4DD4-8308-E550166B9B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968" y="1547521"/>
            <a:ext cx="3351825" cy="5074550"/>
          </a:xfrm>
          <a:prstGeom prst="rect">
            <a:avLst/>
          </a:prstGeom>
        </p:spPr>
      </p:pic>
      <p:sp>
        <p:nvSpPr>
          <p:cNvPr id="17" name="Ok: Sağ 16">
            <a:extLst>
              <a:ext uri="{FF2B5EF4-FFF2-40B4-BE49-F238E27FC236}">
                <a16:creationId xmlns:a16="http://schemas.microsoft.com/office/drawing/2014/main" id="{F35314A1-02C9-4047-AABB-AB30B5E38A14}"/>
              </a:ext>
            </a:extLst>
          </p:cNvPr>
          <p:cNvSpPr/>
          <p:nvPr/>
        </p:nvSpPr>
        <p:spPr>
          <a:xfrm rot="16200000">
            <a:off x="2238648" y="6535562"/>
            <a:ext cx="255197" cy="271193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F3C263F8-114B-479F-8338-D4959D1044C8}"/>
              </a:ext>
            </a:extLst>
          </p:cNvPr>
          <p:cNvSpPr/>
          <p:nvPr/>
        </p:nvSpPr>
        <p:spPr>
          <a:xfrm>
            <a:off x="2297880" y="6733527"/>
            <a:ext cx="983419" cy="12447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0E737770-F568-4F4B-848C-731C9B5397C8}"/>
              </a:ext>
            </a:extLst>
          </p:cNvPr>
          <p:cNvSpPr txBox="1"/>
          <p:nvPr/>
        </p:nvSpPr>
        <p:spPr>
          <a:xfrm>
            <a:off x="3904003" y="5077230"/>
            <a:ext cx="43839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Kişisel rapor öneri ve sonuç kısmı doldurulduktan sonra her bir jüri üyesi </a:t>
            </a:r>
            <a:r>
              <a:rPr lang="tr-TR" b="1" dirty="0"/>
              <a:t>«İmzaya Gönder» </a:t>
            </a:r>
            <a:r>
              <a:rPr lang="tr-TR" dirty="0"/>
              <a:t>seçeneği ile devam eder. </a:t>
            </a:r>
          </a:p>
          <a:p>
            <a:r>
              <a:rPr lang="tr-TR" dirty="0"/>
              <a:t>Girmiş olduğunuz bilgileri onaylayınız.</a:t>
            </a:r>
          </a:p>
        </p:txBody>
      </p:sp>
      <p:pic>
        <p:nvPicPr>
          <p:cNvPr id="10" name="Resim 9">
            <a:extLst>
              <a:ext uri="{FF2B5EF4-FFF2-40B4-BE49-F238E27FC236}">
                <a16:creationId xmlns:a16="http://schemas.microsoft.com/office/drawing/2014/main" id="{9B5562D8-C431-4613-8D8E-65D9693518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6268" y="2014479"/>
            <a:ext cx="4855731" cy="2199820"/>
          </a:xfrm>
          <a:prstGeom prst="rect">
            <a:avLst/>
          </a:prstGeom>
        </p:spPr>
      </p:pic>
      <p:sp>
        <p:nvSpPr>
          <p:cNvPr id="22" name="Ok: Sağ 21">
            <a:extLst>
              <a:ext uri="{FF2B5EF4-FFF2-40B4-BE49-F238E27FC236}">
                <a16:creationId xmlns:a16="http://schemas.microsoft.com/office/drawing/2014/main" id="{E0B5616C-B2D2-424B-A581-16C170F93046}"/>
              </a:ext>
            </a:extLst>
          </p:cNvPr>
          <p:cNvSpPr/>
          <p:nvPr/>
        </p:nvSpPr>
        <p:spPr>
          <a:xfrm rot="16200000">
            <a:off x="9011281" y="4778781"/>
            <a:ext cx="1200327" cy="271193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3" name="Dikdörtgen 22">
            <a:extLst>
              <a:ext uri="{FF2B5EF4-FFF2-40B4-BE49-F238E27FC236}">
                <a16:creationId xmlns:a16="http://schemas.microsoft.com/office/drawing/2014/main" id="{FDB29B94-C3DB-4065-B146-564C799B01B6}"/>
              </a:ext>
            </a:extLst>
          </p:cNvPr>
          <p:cNvSpPr/>
          <p:nvPr/>
        </p:nvSpPr>
        <p:spPr>
          <a:xfrm>
            <a:off x="8710921" y="5390068"/>
            <a:ext cx="983419" cy="12447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4" name="Metin kutusu 23">
            <a:extLst>
              <a:ext uri="{FF2B5EF4-FFF2-40B4-BE49-F238E27FC236}">
                <a16:creationId xmlns:a16="http://schemas.microsoft.com/office/drawing/2014/main" id="{FAC6DE8A-6F19-405F-8623-6EE8582B2F23}"/>
              </a:ext>
            </a:extLst>
          </p:cNvPr>
          <p:cNvSpPr txBox="1"/>
          <p:nvPr/>
        </p:nvSpPr>
        <p:spPr>
          <a:xfrm>
            <a:off x="9844756" y="4288219"/>
            <a:ext cx="23472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Onaylama sonrasında bu ekran işlemin başarılı olduğunu gösterir.</a:t>
            </a:r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1B3505AB-D8E2-47F9-9F41-6601B7E8E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AKDENİZ ÜNİVERSİTESİ </a:t>
            </a:r>
            <a:r>
              <a:rPr lang="tr-TR" dirty="0"/>
              <a:t>GÜZEL SANATLAR </a:t>
            </a:r>
            <a:r>
              <a:rPr lang="en-US" dirty="0"/>
              <a:t>ENSTİTÜSÜ ANTALYA</a:t>
            </a:r>
          </a:p>
        </p:txBody>
      </p:sp>
    </p:spTree>
    <p:extLst>
      <p:ext uri="{BB962C8B-B14F-4D97-AF65-F5344CB8AC3E}">
        <p14:creationId xmlns:p14="http://schemas.microsoft.com/office/powerpoint/2010/main" val="3430606599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>
            <a:extLst>
              <a:ext uri="{FF2B5EF4-FFF2-40B4-BE49-F238E27FC236}">
                <a16:creationId xmlns:a16="http://schemas.microsoft.com/office/drawing/2014/main" id="{496CC538-A155-6943-B52D-EAB6446C42D7}"/>
              </a:ext>
            </a:extLst>
          </p:cNvPr>
          <p:cNvGrpSpPr/>
          <p:nvPr/>
        </p:nvGrpSpPr>
        <p:grpSpPr>
          <a:xfrm>
            <a:off x="8135596" y="5984504"/>
            <a:ext cx="6363619" cy="881342"/>
            <a:chOff x="8599461" y="5984504"/>
            <a:chExt cx="5899754" cy="881342"/>
          </a:xfrm>
        </p:grpSpPr>
        <p:sp>
          <p:nvSpPr>
            <p:cNvPr id="52" name="Shape 8174">
              <a:extLst>
                <a:ext uri="{FF2B5EF4-FFF2-40B4-BE49-F238E27FC236}">
                  <a16:creationId xmlns:a16="http://schemas.microsoft.com/office/drawing/2014/main" id="{F0036FC1-A4CD-5546-9318-17999AF17CF2}"/>
                </a:ext>
              </a:extLst>
            </p:cNvPr>
            <p:cNvSpPr/>
            <p:nvPr/>
          </p:nvSpPr>
          <p:spPr>
            <a:xfrm rot="10800000">
              <a:off x="8991745" y="6108978"/>
              <a:ext cx="5382677" cy="756868"/>
            </a:xfrm>
            <a:prstGeom prst="mathMinus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 dirty="0"/>
            </a:p>
          </p:txBody>
        </p:sp>
        <p:sp>
          <p:nvSpPr>
            <p:cNvPr id="53" name="Shape 8178">
              <a:extLst>
                <a:ext uri="{FF2B5EF4-FFF2-40B4-BE49-F238E27FC236}">
                  <a16:creationId xmlns:a16="http://schemas.microsoft.com/office/drawing/2014/main" id="{00FFA306-8A8D-D147-A7C5-57895350B6A7}"/>
                </a:ext>
              </a:extLst>
            </p:cNvPr>
            <p:cNvSpPr/>
            <p:nvPr/>
          </p:nvSpPr>
          <p:spPr>
            <a:xfrm rot="10800000">
              <a:off x="9700846" y="6466017"/>
              <a:ext cx="4798369" cy="179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1" extrusionOk="0">
                  <a:moveTo>
                    <a:pt x="21487" y="8590"/>
                  </a:moveTo>
                  <a:cubicBezTo>
                    <a:pt x="20830" y="8549"/>
                    <a:pt x="7146" y="8058"/>
                    <a:pt x="3668" y="8318"/>
                  </a:cubicBezTo>
                  <a:cubicBezTo>
                    <a:pt x="2312" y="8418"/>
                    <a:pt x="1290" y="14174"/>
                    <a:pt x="533" y="21451"/>
                  </a:cubicBezTo>
                  <a:cubicBezTo>
                    <a:pt x="510" y="20750"/>
                    <a:pt x="482" y="20289"/>
                    <a:pt x="466" y="20081"/>
                  </a:cubicBezTo>
                  <a:lnTo>
                    <a:pt x="0" y="15121"/>
                  </a:lnTo>
                  <a:cubicBezTo>
                    <a:pt x="821" y="6927"/>
                    <a:pt x="1925" y="218"/>
                    <a:pt x="3358" y="111"/>
                  </a:cubicBezTo>
                  <a:cubicBezTo>
                    <a:pt x="6836" y="-149"/>
                    <a:pt x="20340" y="122"/>
                    <a:pt x="20997" y="164"/>
                  </a:cubicBezTo>
                  <a:lnTo>
                    <a:pt x="21600" y="8590"/>
                  </a:lnTo>
                  <a:cubicBezTo>
                    <a:pt x="21600" y="8590"/>
                    <a:pt x="21487" y="8590"/>
                    <a:pt x="21487" y="8590"/>
                  </a:cubicBez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08342F9D-BD5C-E548-A2F0-A3FD08E5D187}"/>
                </a:ext>
              </a:extLst>
            </p:cNvPr>
            <p:cNvSpPr/>
            <p:nvPr/>
          </p:nvSpPr>
          <p:spPr>
            <a:xfrm>
              <a:off x="8599461" y="6366100"/>
              <a:ext cx="3462401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 algn="ctr"/>
              <a:r>
                <a:rPr lang="tr-TR" sz="750" b="1" i="1" kern="0" dirty="0">
                  <a:solidFill>
                    <a:schemeClr val="bg1"/>
                  </a:solidFill>
                  <a:latin typeface="Source Sans Pro Semibold" panose="020B0503030403020204" pitchFamily="34" charset="0"/>
                </a:rPr>
                <a:t>Yüksek Lisans Tez Savunması E-İmza Süreci</a:t>
              </a:r>
              <a:endParaRPr lang="en-US" sz="750" b="1" kern="0" dirty="0">
                <a:solidFill>
                  <a:schemeClr val="bg1"/>
                </a:solidFill>
                <a:latin typeface="Source Sans Pro Black" panose="020B0503030403020204" pitchFamily="34" charset="0"/>
              </a:endParaRPr>
            </a:p>
          </p:txBody>
        </p:sp>
        <p:grpSp>
          <p:nvGrpSpPr>
            <p:cNvPr id="55" name="Grup 8">
              <a:extLst>
                <a:ext uri="{FF2B5EF4-FFF2-40B4-BE49-F238E27FC236}">
                  <a16:creationId xmlns:a16="http://schemas.microsoft.com/office/drawing/2014/main" id="{FC2B96C5-5E6C-954E-B187-8E264030A929}"/>
                </a:ext>
              </a:extLst>
            </p:cNvPr>
            <p:cNvGrpSpPr/>
            <p:nvPr/>
          </p:nvGrpSpPr>
          <p:grpSpPr>
            <a:xfrm>
              <a:off x="11515788" y="5984504"/>
              <a:ext cx="524791" cy="524795"/>
              <a:chOff x="2312024" y="6764990"/>
              <a:chExt cx="652601" cy="652605"/>
            </a:xfrm>
          </p:grpSpPr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BBF75395-2BF0-2843-9D07-B695EAA90FD0}"/>
                  </a:ext>
                </a:extLst>
              </p:cNvPr>
              <p:cNvSpPr/>
              <p:nvPr/>
            </p:nvSpPr>
            <p:spPr>
              <a:xfrm>
                <a:off x="2312024" y="6764994"/>
                <a:ext cx="652601" cy="65260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pic>
            <p:nvPicPr>
              <p:cNvPr id="57" name="Picture 56" descr="Sunburst chart&#10;&#10;Description automatically generated">
                <a:extLst>
                  <a:ext uri="{FF2B5EF4-FFF2-40B4-BE49-F238E27FC236}">
                    <a16:creationId xmlns:a16="http://schemas.microsoft.com/office/drawing/2014/main" id="{BB200EF2-1CC5-184E-94A3-9669C3B4A8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327989" y="6764990"/>
                <a:ext cx="636043" cy="636043"/>
              </a:xfrm>
              <a:prstGeom prst="rect">
                <a:avLst/>
              </a:prstGeom>
            </p:spPr>
          </p:pic>
        </p:grpSp>
      </p:grpSp>
      <p:sp>
        <p:nvSpPr>
          <p:cNvPr id="2" name="Metin kutusu 1">
            <a:extLst>
              <a:ext uri="{FF2B5EF4-FFF2-40B4-BE49-F238E27FC236}">
                <a16:creationId xmlns:a16="http://schemas.microsoft.com/office/drawing/2014/main" id="{D067AB74-4603-4641-9C8F-6943F57CBE34}"/>
              </a:ext>
            </a:extLst>
          </p:cNvPr>
          <p:cNvSpPr txBox="1"/>
          <p:nvPr/>
        </p:nvSpPr>
        <p:spPr>
          <a:xfrm>
            <a:off x="1038260" y="866445"/>
            <a:ext cx="10242958" cy="5021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>
                <a:latin typeface="Cambria" panose="02040503050406030204" pitchFamily="18" charset="0"/>
                <a:ea typeface="Cambria" panose="02040503050406030204" pitchFamily="18" charset="0"/>
              </a:rPr>
              <a:t>Bu kılavuz ile, Yüksek Lisans Tezlerinin savunma sürecinde danışman ve jüri üyeleri tarafından imzalanması gereken; </a:t>
            </a:r>
          </a:p>
          <a:p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286000" lvl="4" indent="-457200">
              <a:buFont typeface="+mj-lt"/>
              <a:buAutoNum type="arabicPeriod"/>
            </a:pPr>
            <a:r>
              <a:rPr lang="tr-TR" sz="2400" dirty="0">
                <a:latin typeface="Cambria" panose="02040503050406030204" pitchFamily="18" charset="0"/>
                <a:ea typeface="Cambria" panose="02040503050406030204" pitchFamily="18" charset="0"/>
              </a:rPr>
              <a:t>Tez kapak sayfasının  ve</a:t>
            </a:r>
          </a:p>
          <a:p>
            <a:pPr marL="2286000" lvl="4" indent="-457200">
              <a:buFont typeface="+mj-lt"/>
              <a:buAutoNum type="arabicPeriod"/>
            </a:pPr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286000" lvl="4" indent="-457200">
              <a:buFont typeface="+mj-lt"/>
              <a:buAutoNum type="arabicPeriod"/>
            </a:pPr>
            <a:r>
              <a:rPr lang="tr-TR" sz="2400" dirty="0">
                <a:latin typeface="Cambria" panose="02040503050406030204" pitchFamily="18" charset="0"/>
                <a:ea typeface="Cambria" panose="02040503050406030204" pitchFamily="18" charset="0"/>
              </a:rPr>
              <a:t>Tez savunma sınav tutanağının  </a:t>
            </a:r>
          </a:p>
          <a:p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2"/>
            <a:r>
              <a:rPr lang="tr-TR" sz="2400" dirty="0">
                <a:latin typeface="Cambria" panose="02040503050406030204" pitchFamily="18" charset="0"/>
                <a:ea typeface="Cambria" panose="02040503050406030204" pitchFamily="18" charset="0"/>
              </a:rPr>
              <a:t>Elektronik imza sürecine  yardımcı olunması amaçlanmıştır.</a:t>
            </a:r>
          </a:p>
          <a:p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150000"/>
              </a:lnSpc>
            </a:pPr>
            <a:r>
              <a:rPr lang="tr-TR" b="1" i="1" u="sng" dirty="0">
                <a:latin typeface="Cambria" panose="02040503050406030204" pitchFamily="18" charset="0"/>
                <a:ea typeface="Cambria" panose="02040503050406030204" pitchFamily="18" charset="0"/>
              </a:rPr>
              <a:t>ÖNEMLİ NOT</a:t>
            </a:r>
            <a:r>
              <a:rPr lang="tr-TR" i="1" u="sng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tr-TR" sz="2000" i="1" u="sng" dirty="0">
                <a:latin typeface="Cambria" panose="02040503050406030204" pitchFamily="18" charset="0"/>
                <a:ea typeface="Cambria" panose="02040503050406030204" pitchFamily="18" charset="0"/>
              </a:rPr>
              <a:t>Savunma Sınav Tutanağının ve Tez Kapak Sayfasının E-İmza sürecinde,                    </a:t>
            </a:r>
            <a:r>
              <a:rPr lang="tr-TR" sz="2000" i="1" dirty="0"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tr-TR" sz="2000" i="1" u="sng" dirty="0">
                <a:latin typeface="Cambria" panose="02040503050406030204" pitchFamily="18" charset="0"/>
                <a:ea typeface="Cambria" panose="02040503050406030204" pitchFamily="18" charset="0"/>
              </a:rPr>
              <a:t>tüm jüri üyelerinin «Elektronik </a:t>
            </a:r>
            <a:r>
              <a:rPr lang="tr-TR" sz="2000" i="1" u="sng" dirty="0" err="1">
                <a:latin typeface="Cambria" panose="02040503050406030204" pitchFamily="18" charset="0"/>
                <a:ea typeface="Cambria" panose="02040503050406030204" pitchFamily="18" charset="0"/>
              </a:rPr>
              <a:t>İmza»larının</a:t>
            </a:r>
            <a:r>
              <a:rPr lang="tr-TR" sz="2000" i="1" u="sng" dirty="0">
                <a:latin typeface="Cambria" panose="02040503050406030204" pitchFamily="18" charset="0"/>
                <a:ea typeface="Cambria" panose="02040503050406030204" pitchFamily="18" charset="0"/>
              </a:rPr>
              <a:t> olması gerekmektedir.</a:t>
            </a:r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5D845BAE-F65B-4D46-A23D-D3FD3094C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AKDENİZ ÜNİVERSİTESİ </a:t>
            </a:r>
            <a:r>
              <a:rPr lang="tr-TR" dirty="0"/>
              <a:t>GÜZEL SANATLAR </a:t>
            </a:r>
            <a:r>
              <a:rPr lang="en-US" dirty="0"/>
              <a:t>ENSTİTÜSÜ ANTALYA</a:t>
            </a:r>
          </a:p>
        </p:txBody>
      </p:sp>
    </p:spTree>
    <p:extLst>
      <p:ext uri="{BB962C8B-B14F-4D97-AF65-F5344CB8AC3E}">
        <p14:creationId xmlns:p14="http://schemas.microsoft.com/office/powerpoint/2010/main" val="1567861154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>
            <a:extLst>
              <a:ext uri="{FF2B5EF4-FFF2-40B4-BE49-F238E27FC236}">
                <a16:creationId xmlns:a16="http://schemas.microsoft.com/office/drawing/2014/main" id="{496CC538-A155-6943-B52D-EAB6446C42D7}"/>
              </a:ext>
            </a:extLst>
          </p:cNvPr>
          <p:cNvGrpSpPr/>
          <p:nvPr/>
        </p:nvGrpSpPr>
        <p:grpSpPr>
          <a:xfrm>
            <a:off x="8135596" y="5984504"/>
            <a:ext cx="6363619" cy="881342"/>
            <a:chOff x="8599461" y="5984504"/>
            <a:chExt cx="5899754" cy="881342"/>
          </a:xfrm>
        </p:grpSpPr>
        <p:sp>
          <p:nvSpPr>
            <p:cNvPr id="52" name="Shape 8174">
              <a:extLst>
                <a:ext uri="{FF2B5EF4-FFF2-40B4-BE49-F238E27FC236}">
                  <a16:creationId xmlns:a16="http://schemas.microsoft.com/office/drawing/2014/main" id="{F0036FC1-A4CD-5546-9318-17999AF17CF2}"/>
                </a:ext>
              </a:extLst>
            </p:cNvPr>
            <p:cNvSpPr/>
            <p:nvPr/>
          </p:nvSpPr>
          <p:spPr>
            <a:xfrm rot="10800000">
              <a:off x="8991745" y="6108978"/>
              <a:ext cx="5382677" cy="756868"/>
            </a:xfrm>
            <a:prstGeom prst="mathMinus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 dirty="0"/>
            </a:p>
          </p:txBody>
        </p:sp>
        <p:sp>
          <p:nvSpPr>
            <p:cNvPr id="53" name="Shape 8178">
              <a:extLst>
                <a:ext uri="{FF2B5EF4-FFF2-40B4-BE49-F238E27FC236}">
                  <a16:creationId xmlns:a16="http://schemas.microsoft.com/office/drawing/2014/main" id="{00FFA306-8A8D-D147-A7C5-57895350B6A7}"/>
                </a:ext>
              </a:extLst>
            </p:cNvPr>
            <p:cNvSpPr/>
            <p:nvPr/>
          </p:nvSpPr>
          <p:spPr>
            <a:xfrm rot="10800000">
              <a:off x="9700846" y="6466017"/>
              <a:ext cx="4798369" cy="179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1" extrusionOk="0">
                  <a:moveTo>
                    <a:pt x="21487" y="8590"/>
                  </a:moveTo>
                  <a:cubicBezTo>
                    <a:pt x="20830" y="8549"/>
                    <a:pt x="7146" y="8058"/>
                    <a:pt x="3668" y="8318"/>
                  </a:cubicBezTo>
                  <a:cubicBezTo>
                    <a:pt x="2312" y="8418"/>
                    <a:pt x="1290" y="14174"/>
                    <a:pt x="533" y="21451"/>
                  </a:cubicBezTo>
                  <a:cubicBezTo>
                    <a:pt x="510" y="20750"/>
                    <a:pt x="482" y="20289"/>
                    <a:pt x="466" y="20081"/>
                  </a:cubicBezTo>
                  <a:lnTo>
                    <a:pt x="0" y="15121"/>
                  </a:lnTo>
                  <a:cubicBezTo>
                    <a:pt x="821" y="6927"/>
                    <a:pt x="1925" y="218"/>
                    <a:pt x="3358" y="111"/>
                  </a:cubicBezTo>
                  <a:cubicBezTo>
                    <a:pt x="6836" y="-149"/>
                    <a:pt x="20340" y="122"/>
                    <a:pt x="20997" y="164"/>
                  </a:cubicBezTo>
                  <a:lnTo>
                    <a:pt x="21600" y="8590"/>
                  </a:lnTo>
                  <a:cubicBezTo>
                    <a:pt x="21600" y="8590"/>
                    <a:pt x="21487" y="8590"/>
                    <a:pt x="21487" y="8590"/>
                  </a:cubicBez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08342F9D-BD5C-E548-A2F0-A3FD08E5D187}"/>
                </a:ext>
              </a:extLst>
            </p:cNvPr>
            <p:cNvSpPr/>
            <p:nvPr/>
          </p:nvSpPr>
          <p:spPr>
            <a:xfrm>
              <a:off x="8599461" y="6366100"/>
              <a:ext cx="3462401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 algn="ctr"/>
              <a:r>
                <a:rPr lang="tr-TR" sz="750" b="1" i="1" kern="0" dirty="0">
                  <a:solidFill>
                    <a:schemeClr val="bg1"/>
                  </a:solidFill>
                  <a:latin typeface="Source Sans Pro Semibold" panose="020B0503030403020204" pitchFamily="34" charset="0"/>
                </a:rPr>
                <a:t>Yüksek Lisans Tez Savunması E-İmza Süreci</a:t>
              </a:r>
              <a:endParaRPr lang="en-US" sz="750" b="1" kern="0" dirty="0">
                <a:solidFill>
                  <a:schemeClr val="bg1"/>
                </a:solidFill>
                <a:latin typeface="Source Sans Pro Black" panose="020B0503030403020204" pitchFamily="34" charset="0"/>
              </a:endParaRPr>
            </a:p>
          </p:txBody>
        </p:sp>
        <p:grpSp>
          <p:nvGrpSpPr>
            <p:cNvPr id="55" name="Grup 8">
              <a:extLst>
                <a:ext uri="{FF2B5EF4-FFF2-40B4-BE49-F238E27FC236}">
                  <a16:creationId xmlns:a16="http://schemas.microsoft.com/office/drawing/2014/main" id="{FC2B96C5-5E6C-954E-B187-8E264030A929}"/>
                </a:ext>
              </a:extLst>
            </p:cNvPr>
            <p:cNvGrpSpPr/>
            <p:nvPr/>
          </p:nvGrpSpPr>
          <p:grpSpPr>
            <a:xfrm>
              <a:off x="11515788" y="5984504"/>
              <a:ext cx="524791" cy="524795"/>
              <a:chOff x="2312024" y="6764990"/>
              <a:chExt cx="652601" cy="652605"/>
            </a:xfrm>
          </p:grpSpPr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BBF75395-2BF0-2843-9D07-B695EAA90FD0}"/>
                  </a:ext>
                </a:extLst>
              </p:cNvPr>
              <p:cNvSpPr/>
              <p:nvPr/>
            </p:nvSpPr>
            <p:spPr>
              <a:xfrm>
                <a:off x="2312024" y="6764994"/>
                <a:ext cx="652601" cy="65260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pic>
            <p:nvPicPr>
              <p:cNvPr id="57" name="Picture 56" descr="Sunburst chart&#10;&#10;Description automatically generated">
                <a:extLst>
                  <a:ext uri="{FF2B5EF4-FFF2-40B4-BE49-F238E27FC236}">
                    <a16:creationId xmlns:a16="http://schemas.microsoft.com/office/drawing/2014/main" id="{BB200EF2-1CC5-184E-94A3-9669C3B4A8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327989" y="6764990"/>
                <a:ext cx="636043" cy="636043"/>
              </a:xfrm>
              <a:prstGeom prst="rect">
                <a:avLst/>
              </a:prstGeom>
            </p:spPr>
          </p:pic>
        </p:grpSp>
      </p:grpSp>
      <p:sp>
        <p:nvSpPr>
          <p:cNvPr id="2" name="Metin kutusu 1">
            <a:extLst>
              <a:ext uri="{FF2B5EF4-FFF2-40B4-BE49-F238E27FC236}">
                <a16:creationId xmlns:a16="http://schemas.microsoft.com/office/drawing/2014/main" id="{D067AB74-4603-4641-9C8F-6943F57CBE34}"/>
              </a:ext>
            </a:extLst>
          </p:cNvPr>
          <p:cNvSpPr txBox="1"/>
          <p:nvPr/>
        </p:nvSpPr>
        <p:spPr>
          <a:xfrm>
            <a:off x="69928" y="-22139"/>
            <a:ext cx="1185871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u="sng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Sınav Tutanağı ve Kişisel Görüşler E-İmza Süreci:</a:t>
            </a:r>
          </a:p>
          <a:p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+mj-lt"/>
              <a:buAutoNum type="arabicPeriod" startAt="8"/>
            </a:pPr>
            <a:r>
              <a:rPr lang="tr-TR" sz="2400" dirty="0">
                <a:latin typeface="Cambria" panose="02040503050406030204" pitchFamily="18" charset="0"/>
                <a:ea typeface="Cambria" panose="02040503050406030204" pitchFamily="18" charset="0"/>
              </a:rPr>
              <a:t>Tüm Jüri Üyeleri tarafından kişisel raporlar tamamlandıktan sonra Danışman Öğretim Üyesine aşağıdaki e-posta gelir.  </a:t>
            </a:r>
          </a:p>
          <a:p>
            <a:pPr marL="457200" indent="-457200">
              <a:buFont typeface="+mj-lt"/>
              <a:buAutoNum type="arabicPeriod" startAt="8"/>
            </a:pPr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+mj-lt"/>
              <a:buAutoNum type="arabicPeriod" startAt="8"/>
            </a:pPr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+mj-lt"/>
              <a:buAutoNum type="arabicPeriod" startAt="8"/>
            </a:pPr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+mj-lt"/>
              <a:buAutoNum type="arabicPeriod" startAt="8"/>
            </a:pPr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+mj-lt"/>
              <a:buAutoNum type="arabicPeriod" startAt="8"/>
            </a:pPr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+mj-lt"/>
              <a:buAutoNum type="arabicPeriod" startAt="8"/>
            </a:pPr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+mj-lt"/>
              <a:buAutoNum type="arabicPeriod" startAt="8"/>
            </a:pPr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+mj-lt"/>
              <a:buAutoNum type="arabicPeriod" startAt="8"/>
            </a:pPr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+mj-lt"/>
              <a:buAutoNum type="arabicPeriod" startAt="8"/>
            </a:pPr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+mj-lt"/>
              <a:buAutoNum type="arabicPeriod" startAt="8"/>
            </a:pPr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+mj-lt"/>
              <a:buAutoNum type="arabicPeriod" startAt="8"/>
            </a:pPr>
            <a:r>
              <a:rPr lang="tr-TR" sz="2400" dirty="0">
                <a:latin typeface="Cambria" panose="02040503050406030204" pitchFamily="18" charset="0"/>
                <a:ea typeface="Cambria" panose="02040503050406030204" pitchFamily="18" charset="0"/>
              </a:rPr>
              <a:t>Danışman Öğretim Üyesi detaylara ulaşmak için ilgili linkte tıklayarak E-İmza süreci için imzalama işlemini başlatır. 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C8C8AFEF-6E74-48AA-8335-FBFAA7765C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5358"/>
          <a:stretch/>
        </p:blipFill>
        <p:spPr>
          <a:xfrm>
            <a:off x="441447" y="1554172"/>
            <a:ext cx="9464860" cy="3193853"/>
          </a:xfrm>
          <a:prstGeom prst="rect">
            <a:avLst/>
          </a:prstGeom>
        </p:spPr>
      </p:pic>
      <p:sp>
        <p:nvSpPr>
          <p:cNvPr id="20" name="Dikdörtgen 19">
            <a:extLst>
              <a:ext uri="{FF2B5EF4-FFF2-40B4-BE49-F238E27FC236}">
                <a16:creationId xmlns:a16="http://schemas.microsoft.com/office/drawing/2014/main" id="{58635A23-2574-4EFD-B166-AE476CE700F1}"/>
              </a:ext>
            </a:extLst>
          </p:cNvPr>
          <p:cNvSpPr/>
          <p:nvPr/>
        </p:nvSpPr>
        <p:spPr>
          <a:xfrm>
            <a:off x="441447" y="4002210"/>
            <a:ext cx="2011196" cy="276537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6B0EFDCE-AF03-480A-84E5-5E22A5E7E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AKDENİZ ÜNİVERSİTESİ </a:t>
            </a:r>
            <a:r>
              <a:rPr lang="tr-TR" dirty="0"/>
              <a:t>GÜZEL SANATLAR </a:t>
            </a:r>
            <a:r>
              <a:rPr lang="en-US" dirty="0"/>
              <a:t>ENSTİTÜSÜ ANTALYA</a:t>
            </a:r>
          </a:p>
        </p:txBody>
      </p:sp>
    </p:spTree>
    <p:extLst>
      <p:ext uri="{BB962C8B-B14F-4D97-AF65-F5344CB8AC3E}">
        <p14:creationId xmlns:p14="http://schemas.microsoft.com/office/powerpoint/2010/main" val="2171285192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>
            <a:extLst>
              <a:ext uri="{FF2B5EF4-FFF2-40B4-BE49-F238E27FC236}">
                <a16:creationId xmlns:a16="http://schemas.microsoft.com/office/drawing/2014/main" id="{496CC538-A155-6943-B52D-EAB6446C42D7}"/>
              </a:ext>
            </a:extLst>
          </p:cNvPr>
          <p:cNvGrpSpPr/>
          <p:nvPr/>
        </p:nvGrpSpPr>
        <p:grpSpPr>
          <a:xfrm>
            <a:off x="8135596" y="5984504"/>
            <a:ext cx="6363619" cy="881342"/>
            <a:chOff x="8599461" y="5984504"/>
            <a:chExt cx="5899754" cy="881342"/>
          </a:xfrm>
        </p:grpSpPr>
        <p:sp>
          <p:nvSpPr>
            <p:cNvPr id="52" name="Shape 8174">
              <a:extLst>
                <a:ext uri="{FF2B5EF4-FFF2-40B4-BE49-F238E27FC236}">
                  <a16:creationId xmlns:a16="http://schemas.microsoft.com/office/drawing/2014/main" id="{F0036FC1-A4CD-5546-9318-17999AF17CF2}"/>
                </a:ext>
              </a:extLst>
            </p:cNvPr>
            <p:cNvSpPr/>
            <p:nvPr/>
          </p:nvSpPr>
          <p:spPr>
            <a:xfrm rot="10800000">
              <a:off x="8991745" y="6108978"/>
              <a:ext cx="5382677" cy="756868"/>
            </a:xfrm>
            <a:prstGeom prst="mathMinus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 dirty="0"/>
            </a:p>
          </p:txBody>
        </p:sp>
        <p:sp>
          <p:nvSpPr>
            <p:cNvPr id="53" name="Shape 8178">
              <a:extLst>
                <a:ext uri="{FF2B5EF4-FFF2-40B4-BE49-F238E27FC236}">
                  <a16:creationId xmlns:a16="http://schemas.microsoft.com/office/drawing/2014/main" id="{00FFA306-8A8D-D147-A7C5-57895350B6A7}"/>
                </a:ext>
              </a:extLst>
            </p:cNvPr>
            <p:cNvSpPr/>
            <p:nvPr/>
          </p:nvSpPr>
          <p:spPr>
            <a:xfrm rot="10800000">
              <a:off x="9700846" y="6466017"/>
              <a:ext cx="4798369" cy="179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1" extrusionOk="0">
                  <a:moveTo>
                    <a:pt x="21487" y="8590"/>
                  </a:moveTo>
                  <a:cubicBezTo>
                    <a:pt x="20830" y="8549"/>
                    <a:pt x="7146" y="8058"/>
                    <a:pt x="3668" y="8318"/>
                  </a:cubicBezTo>
                  <a:cubicBezTo>
                    <a:pt x="2312" y="8418"/>
                    <a:pt x="1290" y="14174"/>
                    <a:pt x="533" y="21451"/>
                  </a:cubicBezTo>
                  <a:cubicBezTo>
                    <a:pt x="510" y="20750"/>
                    <a:pt x="482" y="20289"/>
                    <a:pt x="466" y="20081"/>
                  </a:cubicBezTo>
                  <a:lnTo>
                    <a:pt x="0" y="15121"/>
                  </a:lnTo>
                  <a:cubicBezTo>
                    <a:pt x="821" y="6927"/>
                    <a:pt x="1925" y="218"/>
                    <a:pt x="3358" y="111"/>
                  </a:cubicBezTo>
                  <a:cubicBezTo>
                    <a:pt x="6836" y="-149"/>
                    <a:pt x="20340" y="122"/>
                    <a:pt x="20997" y="164"/>
                  </a:cubicBezTo>
                  <a:lnTo>
                    <a:pt x="21600" y="8590"/>
                  </a:lnTo>
                  <a:cubicBezTo>
                    <a:pt x="21600" y="8590"/>
                    <a:pt x="21487" y="8590"/>
                    <a:pt x="21487" y="8590"/>
                  </a:cubicBez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08342F9D-BD5C-E548-A2F0-A3FD08E5D187}"/>
                </a:ext>
              </a:extLst>
            </p:cNvPr>
            <p:cNvSpPr/>
            <p:nvPr/>
          </p:nvSpPr>
          <p:spPr>
            <a:xfrm>
              <a:off x="8599461" y="6366100"/>
              <a:ext cx="3462401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 algn="ctr"/>
              <a:r>
                <a:rPr lang="tr-TR" sz="750" b="1" i="1" kern="0" dirty="0">
                  <a:solidFill>
                    <a:schemeClr val="bg1"/>
                  </a:solidFill>
                  <a:latin typeface="Source Sans Pro Semibold" panose="020B0503030403020204" pitchFamily="34" charset="0"/>
                </a:rPr>
                <a:t>Yüksek Lisans Tez Savunması E-İmza Süreci</a:t>
              </a:r>
              <a:endParaRPr lang="en-US" sz="750" b="1" kern="0" dirty="0">
                <a:solidFill>
                  <a:schemeClr val="bg1"/>
                </a:solidFill>
                <a:latin typeface="Source Sans Pro Black" panose="020B0503030403020204" pitchFamily="34" charset="0"/>
              </a:endParaRPr>
            </a:p>
          </p:txBody>
        </p:sp>
        <p:grpSp>
          <p:nvGrpSpPr>
            <p:cNvPr id="55" name="Grup 8">
              <a:extLst>
                <a:ext uri="{FF2B5EF4-FFF2-40B4-BE49-F238E27FC236}">
                  <a16:creationId xmlns:a16="http://schemas.microsoft.com/office/drawing/2014/main" id="{FC2B96C5-5E6C-954E-B187-8E264030A929}"/>
                </a:ext>
              </a:extLst>
            </p:cNvPr>
            <p:cNvGrpSpPr/>
            <p:nvPr/>
          </p:nvGrpSpPr>
          <p:grpSpPr>
            <a:xfrm>
              <a:off x="11515788" y="5984504"/>
              <a:ext cx="524791" cy="524795"/>
              <a:chOff x="2312024" y="6764990"/>
              <a:chExt cx="652601" cy="652605"/>
            </a:xfrm>
          </p:grpSpPr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BBF75395-2BF0-2843-9D07-B695EAA90FD0}"/>
                  </a:ext>
                </a:extLst>
              </p:cNvPr>
              <p:cNvSpPr/>
              <p:nvPr/>
            </p:nvSpPr>
            <p:spPr>
              <a:xfrm>
                <a:off x="2312024" y="6764994"/>
                <a:ext cx="652601" cy="65260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pic>
            <p:nvPicPr>
              <p:cNvPr id="57" name="Picture 56" descr="Sunburst chart&#10;&#10;Description automatically generated">
                <a:extLst>
                  <a:ext uri="{FF2B5EF4-FFF2-40B4-BE49-F238E27FC236}">
                    <a16:creationId xmlns:a16="http://schemas.microsoft.com/office/drawing/2014/main" id="{BB200EF2-1CC5-184E-94A3-9669C3B4A8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327989" y="6764990"/>
                <a:ext cx="636043" cy="636043"/>
              </a:xfrm>
              <a:prstGeom prst="rect">
                <a:avLst/>
              </a:prstGeom>
            </p:spPr>
          </p:pic>
        </p:grpSp>
      </p:grp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283D2411-5BE2-45CE-99F7-D3B5F86DC46E}"/>
              </a:ext>
            </a:extLst>
          </p:cNvPr>
          <p:cNvSpPr txBox="1"/>
          <p:nvPr/>
        </p:nvSpPr>
        <p:spPr>
          <a:xfrm>
            <a:off x="69928" y="-22139"/>
            <a:ext cx="11858714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u="sng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Sınav Tutanağı ve Kişisel Görüşler E-İmza Süreci:</a:t>
            </a:r>
          </a:p>
          <a:p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+mj-lt"/>
              <a:buAutoNum type="arabicPeriod" startAt="10"/>
            </a:pPr>
            <a:r>
              <a:rPr lang="tr-TR" sz="2400" dirty="0">
                <a:latin typeface="Cambria" panose="02040503050406030204" pitchFamily="18" charset="0"/>
                <a:ea typeface="Cambria" panose="02040503050406030204" pitchFamily="18" charset="0"/>
              </a:rPr>
              <a:t>Danışman Öğretim Üyesi E-İmza ile imzalama işlemini tamamladıktan sonra, aşağıdaki ekran ile başarılı bir işlem başlatıldığını görecektir.</a:t>
            </a:r>
          </a:p>
          <a:p>
            <a:pPr marL="457200" indent="-457200">
              <a:buFont typeface="+mj-lt"/>
              <a:buAutoNum type="arabicPeriod" startAt="10"/>
            </a:pPr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+mj-lt"/>
              <a:buAutoNum type="arabicPeriod" startAt="10"/>
            </a:pPr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+mj-lt"/>
              <a:buAutoNum type="arabicPeriod" startAt="10"/>
            </a:pPr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+mj-lt"/>
              <a:buAutoNum type="arabicPeriod" startAt="10"/>
            </a:pPr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+mj-lt"/>
              <a:buAutoNum type="arabicPeriod" startAt="10"/>
            </a:pPr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+mj-lt"/>
              <a:buAutoNum type="arabicPeriod" startAt="10"/>
            </a:pPr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+mj-lt"/>
              <a:buAutoNum type="arabicPeriod" startAt="10"/>
            </a:pPr>
            <a:r>
              <a:rPr lang="tr-TR" sz="2400" dirty="0">
                <a:latin typeface="Cambria" panose="02040503050406030204" pitchFamily="18" charset="0"/>
                <a:ea typeface="Cambria" panose="02040503050406030204" pitchFamily="18" charset="0"/>
              </a:rPr>
              <a:t>Danışman tarafından imzalama işlemi tamamlandıktan sonra «Jüri Üyelerine» </a:t>
            </a:r>
            <a:r>
              <a:rPr lang="tr-TR" sz="2400" b="1" u="sng" dirty="0">
                <a:latin typeface="Cambria" panose="02040503050406030204" pitchFamily="18" charset="0"/>
                <a:ea typeface="Cambria" panose="02040503050406030204" pitchFamily="18" charset="0"/>
              </a:rPr>
              <a:t>sistemde yer aldıkları sıra </a:t>
            </a:r>
            <a:r>
              <a:rPr lang="tr-TR" sz="2400" dirty="0">
                <a:latin typeface="Cambria" panose="02040503050406030204" pitchFamily="18" charset="0"/>
                <a:ea typeface="Cambria" panose="02040503050406030204" pitchFamily="18" charset="0"/>
              </a:rPr>
              <a:t>ile E-İmza için bir e-posta gelir ve her bir jüri üyesi imzalamayı tamamlar. İşleminiz arka planda başlatıldı uyarısı görüldüğünde işlem başarılı anlamına gelmektedir. </a:t>
            </a:r>
          </a:p>
          <a:p>
            <a:pPr marL="457200" indent="-457200">
              <a:buFont typeface="+mj-lt"/>
              <a:buAutoNum type="arabicPeriod" startAt="10"/>
            </a:pPr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+mj-lt"/>
              <a:buAutoNum type="arabicPeriod" startAt="10"/>
            </a:pPr>
            <a:r>
              <a:rPr lang="tr-TR" sz="2400" dirty="0">
                <a:latin typeface="Cambria" panose="02040503050406030204" pitchFamily="18" charset="0"/>
                <a:ea typeface="Cambria" panose="02040503050406030204" pitchFamily="18" charset="0"/>
              </a:rPr>
              <a:t>Tüm Jüri Üyeleri imzalama işlemini tamamladıktan sonra, Danışman Öğretim Üyesi</a:t>
            </a:r>
          </a:p>
          <a:p>
            <a:r>
              <a:rPr lang="tr-TR" sz="2400" dirty="0">
                <a:latin typeface="Cambria" panose="02040503050406030204" pitchFamily="18" charset="0"/>
                <a:ea typeface="Cambria" panose="02040503050406030204" pitchFamily="18" charset="0"/>
              </a:rPr>
              <a:t>        EBYS üzerinde imzalanmış tutanağa ulaşabilmektedir.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A741886F-BC4C-4E4D-AF89-DE7B0B45AE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2441" y="1706153"/>
            <a:ext cx="3825667" cy="1737135"/>
          </a:xfrm>
          <a:prstGeom prst="rect">
            <a:avLst/>
          </a:prstGeom>
        </p:spPr>
      </p:pic>
      <p:sp>
        <p:nvSpPr>
          <p:cNvPr id="2" name="Alt Bilgi Yer Tutucusu 1">
            <a:extLst>
              <a:ext uri="{FF2B5EF4-FFF2-40B4-BE49-F238E27FC236}">
                <a16:creationId xmlns:a16="http://schemas.microsoft.com/office/drawing/2014/main" id="{17B40515-CFB9-43C6-B02A-B0B7E39DC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AKDENİZ ÜNİVERSİTESİ </a:t>
            </a:r>
            <a:r>
              <a:rPr lang="tr-TR" dirty="0"/>
              <a:t>GÜZEL SANATLAR </a:t>
            </a:r>
            <a:r>
              <a:rPr lang="en-US" dirty="0"/>
              <a:t>ENSTİTÜSÜ ANTALYA</a:t>
            </a:r>
          </a:p>
        </p:txBody>
      </p:sp>
    </p:spTree>
    <p:extLst>
      <p:ext uri="{BB962C8B-B14F-4D97-AF65-F5344CB8AC3E}">
        <p14:creationId xmlns:p14="http://schemas.microsoft.com/office/powerpoint/2010/main" val="2207509520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D067AB74-4603-4641-9C8F-6943F57CBE34}"/>
              </a:ext>
            </a:extLst>
          </p:cNvPr>
          <p:cNvSpPr txBox="1"/>
          <p:nvPr/>
        </p:nvSpPr>
        <p:spPr>
          <a:xfrm>
            <a:off x="69928" y="-22139"/>
            <a:ext cx="11858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u="sng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Karşılaşılabilecek Hata: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2EF9DFB2-D904-4835-A9D2-C0CEF11C65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447" y="585639"/>
            <a:ext cx="8345711" cy="2467241"/>
          </a:xfrm>
          <a:prstGeom prst="rect">
            <a:avLst/>
          </a:prstGeom>
        </p:spPr>
      </p:pic>
      <p:sp>
        <p:nvSpPr>
          <p:cNvPr id="11" name="Dikdörtgen 10">
            <a:extLst>
              <a:ext uri="{FF2B5EF4-FFF2-40B4-BE49-F238E27FC236}">
                <a16:creationId xmlns:a16="http://schemas.microsoft.com/office/drawing/2014/main" id="{4BEE9BED-94D9-4CFA-B643-30FD2C7D5B30}"/>
              </a:ext>
            </a:extLst>
          </p:cNvPr>
          <p:cNvSpPr/>
          <p:nvPr/>
        </p:nvSpPr>
        <p:spPr>
          <a:xfrm>
            <a:off x="441447" y="2446874"/>
            <a:ext cx="2011196" cy="276537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Metin kutusu 18">
            <a:extLst>
              <a:ext uri="{FF2B5EF4-FFF2-40B4-BE49-F238E27FC236}">
                <a16:creationId xmlns:a16="http://schemas.microsoft.com/office/drawing/2014/main" id="{439D8C84-1363-462D-80CB-298D816C5BA0}"/>
              </a:ext>
            </a:extLst>
          </p:cNvPr>
          <p:cNvSpPr txBox="1"/>
          <p:nvPr/>
        </p:nvSpPr>
        <p:spPr>
          <a:xfrm>
            <a:off x="275143" y="3470379"/>
            <a:ext cx="1185871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Jüri üyeleri detaylara ulaşmak için linke tıkladığında doğrudan «Öneri ve Sonuç Bilgilerini Girmeniz için Sınav Tutanağı </a:t>
            </a:r>
            <a:r>
              <a:rPr lang="tr-TR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Formu»nun</a:t>
            </a:r>
            <a:r>
              <a:rPr lang="tr-TR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açılması gerekmektedir.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Herhangi bir kullanıcı adı ve şifre bilgisi gerekmemektedir.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Eğer sayfa doğrudan açılmaz ise «Detaylara ulaşmak için buraya tıklayınız» mesajı üzerine sağ tıklayarak «Köprüyü» kopyalayınız ve </a:t>
            </a:r>
            <a:r>
              <a:rPr lang="tr-TR" sz="24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web tarayıcısına yapıştırarak </a:t>
            </a:r>
            <a:r>
              <a:rPr lang="tr-TR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işleme devam ediniz.</a:t>
            </a:r>
          </a:p>
          <a:p>
            <a:r>
              <a:rPr lang="tr-TR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  <p:grpSp>
        <p:nvGrpSpPr>
          <p:cNvPr id="20" name="Group 50">
            <a:extLst>
              <a:ext uri="{FF2B5EF4-FFF2-40B4-BE49-F238E27FC236}">
                <a16:creationId xmlns:a16="http://schemas.microsoft.com/office/drawing/2014/main" id="{E47B56FC-FEB0-435C-AFE6-8C229BDDCEBA}"/>
              </a:ext>
            </a:extLst>
          </p:cNvPr>
          <p:cNvGrpSpPr/>
          <p:nvPr/>
        </p:nvGrpSpPr>
        <p:grpSpPr>
          <a:xfrm>
            <a:off x="8135596" y="5984504"/>
            <a:ext cx="6363619" cy="881342"/>
            <a:chOff x="8599461" y="5984504"/>
            <a:chExt cx="5899754" cy="881342"/>
          </a:xfrm>
        </p:grpSpPr>
        <p:sp>
          <p:nvSpPr>
            <p:cNvPr id="21" name="Shape 8174">
              <a:extLst>
                <a:ext uri="{FF2B5EF4-FFF2-40B4-BE49-F238E27FC236}">
                  <a16:creationId xmlns:a16="http://schemas.microsoft.com/office/drawing/2014/main" id="{A8309A91-DF3A-4B6D-BA22-88EC09AFE5B0}"/>
                </a:ext>
              </a:extLst>
            </p:cNvPr>
            <p:cNvSpPr/>
            <p:nvPr/>
          </p:nvSpPr>
          <p:spPr>
            <a:xfrm rot="10800000">
              <a:off x="8991745" y="6108978"/>
              <a:ext cx="5382677" cy="756868"/>
            </a:xfrm>
            <a:prstGeom prst="mathMinus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 dirty="0"/>
            </a:p>
          </p:txBody>
        </p:sp>
        <p:sp>
          <p:nvSpPr>
            <p:cNvPr id="22" name="Shape 8178">
              <a:extLst>
                <a:ext uri="{FF2B5EF4-FFF2-40B4-BE49-F238E27FC236}">
                  <a16:creationId xmlns:a16="http://schemas.microsoft.com/office/drawing/2014/main" id="{16C236DA-774B-4920-9E5A-4E1BAD9EEBCD}"/>
                </a:ext>
              </a:extLst>
            </p:cNvPr>
            <p:cNvSpPr/>
            <p:nvPr/>
          </p:nvSpPr>
          <p:spPr>
            <a:xfrm rot="10800000">
              <a:off x="9700846" y="6466017"/>
              <a:ext cx="4798369" cy="179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1" extrusionOk="0">
                  <a:moveTo>
                    <a:pt x="21487" y="8590"/>
                  </a:moveTo>
                  <a:cubicBezTo>
                    <a:pt x="20830" y="8549"/>
                    <a:pt x="7146" y="8058"/>
                    <a:pt x="3668" y="8318"/>
                  </a:cubicBezTo>
                  <a:cubicBezTo>
                    <a:pt x="2312" y="8418"/>
                    <a:pt x="1290" y="14174"/>
                    <a:pt x="533" y="21451"/>
                  </a:cubicBezTo>
                  <a:cubicBezTo>
                    <a:pt x="510" y="20750"/>
                    <a:pt x="482" y="20289"/>
                    <a:pt x="466" y="20081"/>
                  </a:cubicBezTo>
                  <a:lnTo>
                    <a:pt x="0" y="15121"/>
                  </a:lnTo>
                  <a:cubicBezTo>
                    <a:pt x="821" y="6927"/>
                    <a:pt x="1925" y="218"/>
                    <a:pt x="3358" y="111"/>
                  </a:cubicBezTo>
                  <a:cubicBezTo>
                    <a:pt x="6836" y="-149"/>
                    <a:pt x="20340" y="122"/>
                    <a:pt x="20997" y="164"/>
                  </a:cubicBezTo>
                  <a:lnTo>
                    <a:pt x="21600" y="8590"/>
                  </a:lnTo>
                  <a:cubicBezTo>
                    <a:pt x="21600" y="8590"/>
                    <a:pt x="21487" y="8590"/>
                    <a:pt x="21487" y="8590"/>
                  </a:cubicBez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23" name="Rectangle 53">
              <a:extLst>
                <a:ext uri="{FF2B5EF4-FFF2-40B4-BE49-F238E27FC236}">
                  <a16:creationId xmlns:a16="http://schemas.microsoft.com/office/drawing/2014/main" id="{8D5FA094-FF60-43E0-A08E-AB8F92DF35A2}"/>
                </a:ext>
              </a:extLst>
            </p:cNvPr>
            <p:cNvSpPr/>
            <p:nvPr/>
          </p:nvSpPr>
          <p:spPr>
            <a:xfrm>
              <a:off x="8599461" y="6366100"/>
              <a:ext cx="3462401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 algn="ctr"/>
              <a:r>
                <a:rPr lang="tr-TR" sz="750" b="1" i="1" kern="0" dirty="0">
                  <a:solidFill>
                    <a:schemeClr val="bg1"/>
                  </a:solidFill>
                  <a:latin typeface="Source Sans Pro Semibold" panose="020B0503030403020204" pitchFamily="34" charset="0"/>
                </a:rPr>
                <a:t>Yüksek Lisans Tez Savunması E-İmza Süreci</a:t>
              </a:r>
              <a:endParaRPr lang="en-US" sz="750" b="1" kern="0" dirty="0">
                <a:solidFill>
                  <a:schemeClr val="bg1"/>
                </a:solidFill>
                <a:latin typeface="Source Sans Pro Black" panose="020B0503030403020204" pitchFamily="34" charset="0"/>
              </a:endParaRPr>
            </a:p>
          </p:txBody>
        </p:sp>
        <p:grpSp>
          <p:nvGrpSpPr>
            <p:cNvPr id="24" name="Grup 8">
              <a:extLst>
                <a:ext uri="{FF2B5EF4-FFF2-40B4-BE49-F238E27FC236}">
                  <a16:creationId xmlns:a16="http://schemas.microsoft.com/office/drawing/2014/main" id="{509EB7A9-B984-421B-B374-E0A7688A5E12}"/>
                </a:ext>
              </a:extLst>
            </p:cNvPr>
            <p:cNvGrpSpPr/>
            <p:nvPr/>
          </p:nvGrpSpPr>
          <p:grpSpPr>
            <a:xfrm>
              <a:off x="11515788" y="5984504"/>
              <a:ext cx="524791" cy="524795"/>
              <a:chOff x="2312024" y="6764990"/>
              <a:chExt cx="652601" cy="652605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7B794A84-88AE-4108-818E-163EE76DBFD9}"/>
                  </a:ext>
                </a:extLst>
              </p:cNvPr>
              <p:cNvSpPr/>
              <p:nvPr/>
            </p:nvSpPr>
            <p:spPr>
              <a:xfrm>
                <a:off x="2312024" y="6764994"/>
                <a:ext cx="652601" cy="65260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pic>
            <p:nvPicPr>
              <p:cNvPr id="26" name="Picture 56" descr="Sunburst chart&#10;&#10;Description automatically generated">
                <a:extLst>
                  <a:ext uri="{FF2B5EF4-FFF2-40B4-BE49-F238E27FC236}">
                    <a16:creationId xmlns:a16="http://schemas.microsoft.com/office/drawing/2014/main" id="{108F012C-4CE5-499C-88D7-013C4A1D93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27989" y="6764990"/>
                <a:ext cx="636043" cy="636043"/>
              </a:xfrm>
              <a:prstGeom prst="rect">
                <a:avLst/>
              </a:prstGeom>
            </p:spPr>
          </p:pic>
        </p:grpSp>
      </p:grp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154556BC-292F-4A8E-BB4E-A83B84402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AKDENİZ ÜNİVERSİTESİ </a:t>
            </a:r>
            <a:r>
              <a:rPr lang="tr-TR" dirty="0"/>
              <a:t>GÜZEL SANATLAR </a:t>
            </a:r>
            <a:r>
              <a:rPr lang="en-US" dirty="0"/>
              <a:t>ENSTİTÜSÜ ANTALYA</a:t>
            </a:r>
          </a:p>
        </p:txBody>
      </p:sp>
    </p:spTree>
    <p:extLst>
      <p:ext uri="{BB962C8B-B14F-4D97-AF65-F5344CB8AC3E}">
        <p14:creationId xmlns:p14="http://schemas.microsoft.com/office/powerpoint/2010/main" val="2358577422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-899307" y="2395136"/>
            <a:ext cx="13794557" cy="13308835"/>
            <a:chOff x="0" y="2688184"/>
            <a:chExt cx="13794557" cy="13308835"/>
          </a:xfrm>
        </p:grpSpPr>
        <p:grpSp>
          <p:nvGrpSpPr>
            <p:cNvPr id="3" name="Group 84"/>
            <p:cNvGrpSpPr>
              <a:grpSpLocks noChangeAspect="1"/>
            </p:cNvGrpSpPr>
            <p:nvPr/>
          </p:nvGrpSpPr>
          <p:grpSpPr bwMode="auto">
            <a:xfrm>
              <a:off x="0" y="5280998"/>
              <a:ext cx="12148525" cy="10716021"/>
              <a:chOff x="3286" y="1675"/>
              <a:chExt cx="1094" cy="965"/>
            </a:xfrm>
            <a:solidFill>
              <a:schemeClr val="bg1">
                <a:alpha val="3000"/>
              </a:schemeClr>
            </a:solidFill>
          </p:grpSpPr>
          <p:sp>
            <p:nvSpPr>
              <p:cNvPr id="4" name="Freeform 85"/>
              <p:cNvSpPr>
                <a:spLocks noEditPoints="1"/>
              </p:cNvSpPr>
              <p:nvPr/>
            </p:nvSpPr>
            <p:spPr bwMode="auto">
              <a:xfrm>
                <a:off x="3384" y="1685"/>
                <a:ext cx="910" cy="838"/>
              </a:xfrm>
              <a:custGeom>
                <a:avLst/>
                <a:gdLst>
                  <a:gd name="T0" fmla="*/ 233 w 383"/>
                  <a:gd name="T1" fmla="*/ 49 h 352"/>
                  <a:gd name="T2" fmla="*/ 212 w 383"/>
                  <a:gd name="T3" fmla="*/ 51 h 352"/>
                  <a:gd name="T4" fmla="*/ 151 w 383"/>
                  <a:gd name="T5" fmla="*/ 70 h 352"/>
                  <a:gd name="T6" fmla="*/ 187 w 383"/>
                  <a:gd name="T7" fmla="*/ 66 h 352"/>
                  <a:gd name="T8" fmla="*/ 189 w 383"/>
                  <a:gd name="T9" fmla="*/ 66 h 352"/>
                  <a:gd name="T10" fmla="*/ 198 w 383"/>
                  <a:gd name="T11" fmla="*/ 67 h 352"/>
                  <a:gd name="T12" fmla="*/ 225 w 383"/>
                  <a:gd name="T13" fmla="*/ 74 h 352"/>
                  <a:gd name="T14" fmla="*/ 270 w 383"/>
                  <a:gd name="T15" fmla="*/ 102 h 352"/>
                  <a:gd name="T16" fmla="*/ 319 w 383"/>
                  <a:gd name="T17" fmla="*/ 164 h 352"/>
                  <a:gd name="T18" fmla="*/ 328 w 383"/>
                  <a:gd name="T19" fmla="*/ 202 h 352"/>
                  <a:gd name="T20" fmla="*/ 328 w 383"/>
                  <a:gd name="T21" fmla="*/ 201 h 352"/>
                  <a:gd name="T22" fmla="*/ 303 w 383"/>
                  <a:gd name="T23" fmla="*/ 278 h 352"/>
                  <a:gd name="T24" fmla="*/ 245 w 383"/>
                  <a:gd name="T25" fmla="*/ 333 h 352"/>
                  <a:gd name="T26" fmla="*/ 192 w 383"/>
                  <a:gd name="T27" fmla="*/ 350 h 352"/>
                  <a:gd name="T28" fmla="*/ 199 w 383"/>
                  <a:gd name="T29" fmla="*/ 351 h 352"/>
                  <a:gd name="T30" fmla="*/ 199 w 383"/>
                  <a:gd name="T31" fmla="*/ 351 h 352"/>
                  <a:gd name="T32" fmla="*/ 215 w 383"/>
                  <a:gd name="T33" fmla="*/ 352 h 352"/>
                  <a:gd name="T34" fmla="*/ 253 w 383"/>
                  <a:gd name="T35" fmla="*/ 347 h 352"/>
                  <a:gd name="T36" fmla="*/ 306 w 383"/>
                  <a:gd name="T37" fmla="*/ 322 h 352"/>
                  <a:gd name="T38" fmla="*/ 371 w 383"/>
                  <a:gd name="T39" fmla="*/ 241 h 352"/>
                  <a:gd name="T40" fmla="*/ 382 w 383"/>
                  <a:gd name="T41" fmla="*/ 183 h 352"/>
                  <a:gd name="T42" fmla="*/ 382 w 383"/>
                  <a:gd name="T43" fmla="*/ 183 h 352"/>
                  <a:gd name="T44" fmla="*/ 382 w 383"/>
                  <a:gd name="T45" fmla="*/ 183 h 352"/>
                  <a:gd name="T46" fmla="*/ 382 w 383"/>
                  <a:gd name="T47" fmla="*/ 183 h 352"/>
                  <a:gd name="T48" fmla="*/ 382 w 383"/>
                  <a:gd name="T49" fmla="*/ 183 h 352"/>
                  <a:gd name="T50" fmla="*/ 332 w 383"/>
                  <a:gd name="T51" fmla="*/ 82 h 352"/>
                  <a:gd name="T52" fmla="*/ 233 w 383"/>
                  <a:gd name="T53" fmla="*/ 49 h 352"/>
                  <a:gd name="T54" fmla="*/ 382 w 383"/>
                  <a:gd name="T55" fmla="*/ 180 h 352"/>
                  <a:gd name="T56" fmla="*/ 382 w 383"/>
                  <a:gd name="T57" fmla="*/ 183 h 352"/>
                  <a:gd name="T58" fmla="*/ 382 w 383"/>
                  <a:gd name="T59" fmla="*/ 183 h 352"/>
                  <a:gd name="T60" fmla="*/ 382 w 383"/>
                  <a:gd name="T61" fmla="*/ 183 h 352"/>
                  <a:gd name="T62" fmla="*/ 382 w 383"/>
                  <a:gd name="T63" fmla="*/ 184 h 352"/>
                  <a:gd name="T64" fmla="*/ 382 w 383"/>
                  <a:gd name="T65" fmla="*/ 182 h 352"/>
                  <a:gd name="T66" fmla="*/ 382 w 383"/>
                  <a:gd name="T67" fmla="*/ 180 h 352"/>
                  <a:gd name="T68" fmla="*/ 207 w 383"/>
                  <a:gd name="T69" fmla="*/ 0 h 352"/>
                  <a:gd name="T70" fmla="*/ 200 w 383"/>
                  <a:gd name="T71" fmla="*/ 0 h 352"/>
                  <a:gd name="T72" fmla="*/ 200 w 383"/>
                  <a:gd name="T73" fmla="*/ 0 h 352"/>
                  <a:gd name="T74" fmla="*/ 200 w 383"/>
                  <a:gd name="T75" fmla="*/ 0 h 352"/>
                  <a:gd name="T76" fmla="*/ 199 w 383"/>
                  <a:gd name="T77" fmla="*/ 0 h 352"/>
                  <a:gd name="T78" fmla="*/ 30 w 383"/>
                  <a:gd name="T79" fmla="*/ 80 h 352"/>
                  <a:gd name="T80" fmla="*/ 0 w 383"/>
                  <a:gd name="T81" fmla="*/ 115 h 352"/>
                  <a:gd name="T82" fmla="*/ 59 w 383"/>
                  <a:gd name="T83" fmla="*/ 60 h 352"/>
                  <a:gd name="T84" fmla="*/ 143 w 383"/>
                  <a:gd name="T85" fmla="*/ 14 h 352"/>
                  <a:gd name="T86" fmla="*/ 207 w 383"/>
                  <a:gd name="T87" fmla="*/ 0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83" h="352">
                    <a:moveTo>
                      <a:pt x="233" y="49"/>
                    </a:moveTo>
                    <a:cubicBezTo>
                      <a:pt x="226" y="49"/>
                      <a:pt x="219" y="50"/>
                      <a:pt x="212" y="51"/>
                    </a:cubicBezTo>
                    <a:cubicBezTo>
                      <a:pt x="191" y="53"/>
                      <a:pt x="170" y="60"/>
                      <a:pt x="151" y="70"/>
                    </a:cubicBezTo>
                    <a:cubicBezTo>
                      <a:pt x="163" y="67"/>
                      <a:pt x="175" y="66"/>
                      <a:pt x="187" y="66"/>
                    </a:cubicBezTo>
                    <a:cubicBezTo>
                      <a:pt x="185" y="66"/>
                      <a:pt x="188" y="66"/>
                      <a:pt x="189" y="66"/>
                    </a:cubicBezTo>
                    <a:cubicBezTo>
                      <a:pt x="192" y="66"/>
                      <a:pt x="195" y="67"/>
                      <a:pt x="198" y="67"/>
                    </a:cubicBezTo>
                    <a:cubicBezTo>
                      <a:pt x="207" y="68"/>
                      <a:pt x="216" y="71"/>
                      <a:pt x="225" y="74"/>
                    </a:cubicBezTo>
                    <a:cubicBezTo>
                      <a:pt x="242" y="81"/>
                      <a:pt x="257" y="91"/>
                      <a:pt x="270" y="102"/>
                    </a:cubicBezTo>
                    <a:cubicBezTo>
                      <a:pt x="291" y="119"/>
                      <a:pt x="309" y="139"/>
                      <a:pt x="319" y="164"/>
                    </a:cubicBezTo>
                    <a:cubicBezTo>
                      <a:pt x="325" y="176"/>
                      <a:pt x="327" y="189"/>
                      <a:pt x="328" y="202"/>
                    </a:cubicBezTo>
                    <a:cubicBezTo>
                      <a:pt x="328" y="201"/>
                      <a:pt x="328" y="201"/>
                      <a:pt x="328" y="201"/>
                    </a:cubicBezTo>
                    <a:cubicBezTo>
                      <a:pt x="328" y="229"/>
                      <a:pt x="318" y="255"/>
                      <a:pt x="303" y="278"/>
                    </a:cubicBezTo>
                    <a:cubicBezTo>
                      <a:pt x="287" y="300"/>
                      <a:pt x="268" y="319"/>
                      <a:pt x="245" y="333"/>
                    </a:cubicBezTo>
                    <a:cubicBezTo>
                      <a:pt x="229" y="342"/>
                      <a:pt x="211" y="348"/>
                      <a:pt x="192" y="350"/>
                    </a:cubicBezTo>
                    <a:cubicBezTo>
                      <a:pt x="194" y="351"/>
                      <a:pt x="197" y="351"/>
                      <a:pt x="199" y="351"/>
                    </a:cubicBezTo>
                    <a:cubicBezTo>
                      <a:pt x="199" y="351"/>
                      <a:pt x="199" y="351"/>
                      <a:pt x="199" y="351"/>
                    </a:cubicBezTo>
                    <a:cubicBezTo>
                      <a:pt x="204" y="352"/>
                      <a:pt x="210" y="352"/>
                      <a:pt x="215" y="352"/>
                    </a:cubicBezTo>
                    <a:cubicBezTo>
                      <a:pt x="227" y="352"/>
                      <a:pt x="240" y="351"/>
                      <a:pt x="253" y="347"/>
                    </a:cubicBezTo>
                    <a:cubicBezTo>
                      <a:pt x="272" y="342"/>
                      <a:pt x="290" y="333"/>
                      <a:pt x="306" y="322"/>
                    </a:cubicBezTo>
                    <a:cubicBezTo>
                      <a:pt x="335" y="302"/>
                      <a:pt x="358" y="273"/>
                      <a:pt x="371" y="241"/>
                    </a:cubicBezTo>
                    <a:cubicBezTo>
                      <a:pt x="378" y="223"/>
                      <a:pt x="383" y="202"/>
                      <a:pt x="382" y="183"/>
                    </a:cubicBezTo>
                    <a:cubicBezTo>
                      <a:pt x="382" y="183"/>
                      <a:pt x="382" y="183"/>
                      <a:pt x="382" y="183"/>
                    </a:cubicBezTo>
                    <a:cubicBezTo>
                      <a:pt x="382" y="183"/>
                      <a:pt x="382" y="183"/>
                      <a:pt x="382" y="183"/>
                    </a:cubicBezTo>
                    <a:cubicBezTo>
                      <a:pt x="382" y="183"/>
                      <a:pt x="382" y="183"/>
                      <a:pt x="382" y="183"/>
                    </a:cubicBezTo>
                    <a:cubicBezTo>
                      <a:pt x="382" y="183"/>
                      <a:pt x="382" y="183"/>
                      <a:pt x="382" y="183"/>
                    </a:cubicBezTo>
                    <a:cubicBezTo>
                      <a:pt x="383" y="143"/>
                      <a:pt x="362" y="106"/>
                      <a:pt x="332" y="82"/>
                    </a:cubicBezTo>
                    <a:cubicBezTo>
                      <a:pt x="304" y="60"/>
                      <a:pt x="268" y="49"/>
                      <a:pt x="233" y="49"/>
                    </a:cubicBezTo>
                    <a:moveTo>
                      <a:pt x="382" y="180"/>
                    </a:moveTo>
                    <a:cubicBezTo>
                      <a:pt x="382" y="180"/>
                      <a:pt x="382" y="181"/>
                      <a:pt x="382" y="183"/>
                    </a:cubicBezTo>
                    <a:cubicBezTo>
                      <a:pt x="382" y="183"/>
                      <a:pt x="382" y="183"/>
                      <a:pt x="382" y="183"/>
                    </a:cubicBezTo>
                    <a:cubicBezTo>
                      <a:pt x="382" y="183"/>
                      <a:pt x="382" y="183"/>
                      <a:pt x="382" y="183"/>
                    </a:cubicBezTo>
                    <a:cubicBezTo>
                      <a:pt x="382" y="183"/>
                      <a:pt x="382" y="184"/>
                      <a:pt x="382" y="184"/>
                    </a:cubicBezTo>
                    <a:cubicBezTo>
                      <a:pt x="382" y="184"/>
                      <a:pt x="382" y="183"/>
                      <a:pt x="382" y="182"/>
                    </a:cubicBezTo>
                    <a:cubicBezTo>
                      <a:pt x="382" y="181"/>
                      <a:pt x="382" y="180"/>
                      <a:pt x="382" y="180"/>
                    </a:cubicBezTo>
                    <a:moveTo>
                      <a:pt x="207" y="0"/>
                    </a:moveTo>
                    <a:cubicBezTo>
                      <a:pt x="204" y="0"/>
                      <a:pt x="202" y="0"/>
                      <a:pt x="200" y="0"/>
                    </a:cubicBezTo>
                    <a:cubicBezTo>
                      <a:pt x="200" y="0"/>
                      <a:pt x="200" y="0"/>
                      <a:pt x="200" y="0"/>
                    </a:cubicBezTo>
                    <a:cubicBezTo>
                      <a:pt x="200" y="0"/>
                      <a:pt x="200" y="0"/>
                      <a:pt x="200" y="0"/>
                    </a:cubicBezTo>
                    <a:cubicBezTo>
                      <a:pt x="200" y="0"/>
                      <a:pt x="199" y="0"/>
                      <a:pt x="199" y="0"/>
                    </a:cubicBezTo>
                    <a:cubicBezTo>
                      <a:pt x="136" y="6"/>
                      <a:pt x="75" y="36"/>
                      <a:pt x="30" y="80"/>
                    </a:cubicBezTo>
                    <a:cubicBezTo>
                      <a:pt x="19" y="91"/>
                      <a:pt x="9" y="102"/>
                      <a:pt x="0" y="115"/>
                    </a:cubicBezTo>
                    <a:cubicBezTo>
                      <a:pt x="17" y="94"/>
                      <a:pt x="37" y="76"/>
                      <a:pt x="59" y="60"/>
                    </a:cubicBezTo>
                    <a:cubicBezTo>
                      <a:pt x="85" y="41"/>
                      <a:pt x="113" y="24"/>
                      <a:pt x="143" y="14"/>
                    </a:cubicBezTo>
                    <a:cubicBezTo>
                      <a:pt x="164" y="6"/>
                      <a:pt x="185" y="1"/>
                      <a:pt x="20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  <p:sp>
            <p:nvSpPr>
              <p:cNvPr id="5" name="Freeform 86"/>
              <p:cNvSpPr>
                <a:spLocks noEditPoints="1"/>
              </p:cNvSpPr>
              <p:nvPr/>
            </p:nvSpPr>
            <p:spPr bwMode="auto">
              <a:xfrm>
                <a:off x="4147" y="242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  <p:sp>
            <p:nvSpPr>
              <p:cNvPr id="6" name="Freeform 87"/>
              <p:cNvSpPr>
                <a:spLocks noEditPoints="1"/>
              </p:cNvSpPr>
              <p:nvPr/>
            </p:nvSpPr>
            <p:spPr bwMode="auto">
              <a:xfrm>
                <a:off x="4147" y="242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  <p:sp>
            <p:nvSpPr>
              <p:cNvPr id="7" name="Freeform 88"/>
              <p:cNvSpPr>
                <a:spLocks noEditPoints="1"/>
              </p:cNvSpPr>
              <p:nvPr/>
            </p:nvSpPr>
            <p:spPr bwMode="auto">
              <a:xfrm>
                <a:off x="3286" y="1675"/>
                <a:ext cx="1094" cy="965"/>
              </a:xfrm>
              <a:custGeom>
                <a:avLst/>
                <a:gdLst>
                  <a:gd name="T0" fmla="*/ 456 w 460"/>
                  <a:gd name="T1" fmla="*/ 144 h 405"/>
                  <a:gd name="T2" fmla="*/ 389 w 460"/>
                  <a:gd name="T3" fmla="*/ 39 h 405"/>
                  <a:gd name="T4" fmla="*/ 253 w 460"/>
                  <a:gd name="T5" fmla="*/ 3 h 405"/>
                  <a:gd name="T6" fmla="*/ 175 w 460"/>
                  <a:gd name="T7" fmla="*/ 21 h 405"/>
                  <a:gd name="T8" fmla="*/ 107 w 460"/>
                  <a:gd name="T9" fmla="*/ 59 h 405"/>
                  <a:gd name="T10" fmla="*/ 28 w 460"/>
                  <a:gd name="T11" fmla="*/ 137 h 405"/>
                  <a:gd name="T12" fmla="*/ 12 w 460"/>
                  <a:gd name="T13" fmla="*/ 248 h 405"/>
                  <a:gd name="T14" fmla="*/ 76 w 460"/>
                  <a:gd name="T15" fmla="*/ 340 h 405"/>
                  <a:gd name="T16" fmla="*/ 186 w 460"/>
                  <a:gd name="T17" fmla="*/ 398 h 405"/>
                  <a:gd name="T18" fmla="*/ 243 w 460"/>
                  <a:gd name="T19" fmla="*/ 404 h 405"/>
                  <a:gd name="T20" fmla="*/ 306 w 460"/>
                  <a:gd name="T21" fmla="*/ 390 h 405"/>
                  <a:gd name="T22" fmla="*/ 416 w 460"/>
                  <a:gd name="T23" fmla="*/ 307 h 405"/>
                  <a:gd name="T24" fmla="*/ 460 w 460"/>
                  <a:gd name="T25" fmla="*/ 179 h 405"/>
                  <a:gd name="T26" fmla="*/ 456 w 460"/>
                  <a:gd name="T27" fmla="*/ 144 h 405"/>
                  <a:gd name="T28" fmla="*/ 456 w 460"/>
                  <a:gd name="T29" fmla="*/ 144 h 405"/>
                  <a:gd name="T30" fmla="*/ 423 w 460"/>
                  <a:gd name="T31" fmla="*/ 195 h 405"/>
                  <a:gd name="T32" fmla="*/ 380 w 460"/>
                  <a:gd name="T33" fmla="*/ 297 h 405"/>
                  <a:gd name="T34" fmla="*/ 299 w 460"/>
                  <a:gd name="T35" fmla="*/ 350 h 405"/>
                  <a:gd name="T36" fmla="*/ 240 w 460"/>
                  <a:gd name="T37" fmla="*/ 355 h 405"/>
                  <a:gd name="T38" fmla="*/ 240 w 460"/>
                  <a:gd name="T39" fmla="*/ 355 h 405"/>
                  <a:gd name="T40" fmla="*/ 127 w 460"/>
                  <a:gd name="T41" fmla="*/ 281 h 405"/>
                  <a:gd name="T42" fmla="*/ 95 w 460"/>
                  <a:gd name="T43" fmla="*/ 212 h 405"/>
                  <a:gd name="T44" fmla="*/ 103 w 460"/>
                  <a:gd name="T45" fmla="*/ 167 h 405"/>
                  <a:gd name="T46" fmla="*/ 143 w 460"/>
                  <a:gd name="T47" fmla="*/ 112 h 405"/>
                  <a:gd name="T48" fmla="*/ 186 w 460"/>
                  <a:gd name="T49" fmla="*/ 78 h 405"/>
                  <a:gd name="T50" fmla="*/ 339 w 460"/>
                  <a:gd name="T51" fmla="*/ 66 h 405"/>
                  <a:gd name="T52" fmla="*/ 423 w 460"/>
                  <a:gd name="T53" fmla="*/ 180 h 405"/>
                  <a:gd name="T54" fmla="*/ 423 w 460"/>
                  <a:gd name="T55" fmla="*/ 195 h 405"/>
                  <a:gd name="T56" fmla="*/ 423 w 460"/>
                  <a:gd name="T57" fmla="*/ 195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60" h="405">
                    <a:moveTo>
                      <a:pt x="456" y="144"/>
                    </a:moveTo>
                    <a:cubicBezTo>
                      <a:pt x="447" y="102"/>
                      <a:pt x="423" y="64"/>
                      <a:pt x="389" y="39"/>
                    </a:cubicBezTo>
                    <a:cubicBezTo>
                      <a:pt x="350" y="11"/>
                      <a:pt x="299" y="0"/>
                      <a:pt x="253" y="3"/>
                    </a:cubicBezTo>
                    <a:cubicBezTo>
                      <a:pt x="226" y="5"/>
                      <a:pt x="200" y="11"/>
                      <a:pt x="175" y="21"/>
                    </a:cubicBezTo>
                    <a:cubicBezTo>
                      <a:pt x="151" y="31"/>
                      <a:pt x="129" y="44"/>
                      <a:pt x="107" y="59"/>
                    </a:cubicBezTo>
                    <a:cubicBezTo>
                      <a:pt x="77" y="80"/>
                      <a:pt x="48" y="106"/>
                      <a:pt x="28" y="137"/>
                    </a:cubicBezTo>
                    <a:cubicBezTo>
                      <a:pt x="7" y="171"/>
                      <a:pt x="0" y="210"/>
                      <a:pt x="12" y="248"/>
                    </a:cubicBezTo>
                    <a:cubicBezTo>
                      <a:pt x="23" y="284"/>
                      <a:pt x="48" y="316"/>
                      <a:pt x="76" y="340"/>
                    </a:cubicBezTo>
                    <a:cubicBezTo>
                      <a:pt x="108" y="367"/>
                      <a:pt x="145" y="389"/>
                      <a:pt x="186" y="398"/>
                    </a:cubicBezTo>
                    <a:cubicBezTo>
                      <a:pt x="205" y="403"/>
                      <a:pt x="224" y="405"/>
                      <a:pt x="243" y="404"/>
                    </a:cubicBezTo>
                    <a:cubicBezTo>
                      <a:pt x="264" y="402"/>
                      <a:pt x="286" y="398"/>
                      <a:pt x="306" y="390"/>
                    </a:cubicBezTo>
                    <a:cubicBezTo>
                      <a:pt x="350" y="374"/>
                      <a:pt x="388" y="344"/>
                      <a:pt x="416" y="307"/>
                    </a:cubicBezTo>
                    <a:cubicBezTo>
                      <a:pt x="444" y="270"/>
                      <a:pt x="460" y="225"/>
                      <a:pt x="460" y="179"/>
                    </a:cubicBezTo>
                    <a:cubicBezTo>
                      <a:pt x="460" y="167"/>
                      <a:pt x="459" y="155"/>
                      <a:pt x="456" y="144"/>
                    </a:cubicBezTo>
                    <a:cubicBezTo>
                      <a:pt x="453" y="127"/>
                      <a:pt x="460" y="160"/>
                      <a:pt x="456" y="144"/>
                    </a:cubicBezTo>
                    <a:close/>
                    <a:moveTo>
                      <a:pt x="423" y="195"/>
                    </a:moveTo>
                    <a:cubicBezTo>
                      <a:pt x="422" y="232"/>
                      <a:pt x="404" y="270"/>
                      <a:pt x="380" y="297"/>
                    </a:cubicBezTo>
                    <a:cubicBezTo>
                      <a:pt x="358" y="322"/>
                      <a:pt x="330" y="340"/>
                      <a:pt x="299" y="350"/>
                    </a:cubicBezTo>
                    <a:cubicBezTo>
                      <a:pt x="280" y="356"/>
                      <a:pt x="260" y="357"/>
                      <a:pt x="240" y="355"/>
                    </a:cubicBezTo>
                    <a:cubicBezTo>
                      <a:pt x="240" y="355"/>
                      <a:pt x="240" y="355"/>
                      <a:pt x="240" y="355"/>
                    </a:cubicBezTo>
                    <a:cubicBezTo>
                      <a:pt x="193" y="349"/>
                      <a:pt x="156" y="317"/>
                      <a:pt x="127" y="281"/>
                    </a:cubicBezTo>
                    <a:cubicBezTo>
                      <a:pt x="111" y="262"/>
                      <a:pt x="98" y="238"/>
                      <a:pt x="95" y="212"/>
                    </a:cubicBezTo>
                    <a:cubicBezTo>
                      <a:pt x="94" y="197"/>
                      <a:pt x="97" y="181"/>
                      <a:pt x="103" y="167"/>
                    </a:cubicBezTo>
                    <a:cubicBezTo>
                      <a:pt x="112" y="146"/>
                      <a:pt x="127" y="128"/>
                      <a:pt x="143" y="112"/>
                    </a:cubicBezTo>
                    <a:cubicBezTo>
                      <a:pt x="156" y="99"/>
                      <a:pt x="170" y="87"/>
                      <a:pt x="186" y="78"/>
                    </a:cubicBezTo>
                    <a:cubicBezTo>
                      <a:pt x="232" y="51"/>
                      <a:pt x="289" y="46"/>
                      <a:pt x="339" y="66"/>
                    </a:cubicBezTo>
                    <a:cubicBezTo>
                      <a:pt x="385" y="85"/>
                      <a:pt x="421" y="129"/>
                      <a:pt x="423" y="180"/>
                    </a:cubicBezTo>
                    <a:cubicBezTo>
                      <a:pt x="423" y="185"/>
                      <a:pt x="423" y="190"/>
                      <a:pt x="423" y="195"/>
                    </a:cubicBezTo>
                    <a:cubicBezTo>
                      <a:pt x="423" y="197"/>
                      <a:pt x="423" y="194"/>
                      <a:pt x="423" y="19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</p:grpSp>
        <p:sp>
          <p:nvSpPr>
            <p:cNvPr id="8" name="Freeform 88"/>
            <p:cNvSpPr>
              <a:spLocks noEditPoints="1"/>
            </p:cNvSpPr>
            <p:nvPr/>
          </p:nvSpPr>
          <p:spPr bwMode="auto">
            <a:xfrm>
              <a:off x="1646032" y="2688184"/>
              <a:ext cx="12148525" cy="10716021"/>
            </a:xfrm>
            <a:custGeom>
              <a:avLst/>
              <a:gdLst>
                <a:gd name="T0" fmla="*/ 456 w 460"/>
                <a:gd name="T1" fmla="*/ 144 h 405"/>
                <a:gd name="T2" fmla="*/ 389 w 460"/>
                <a:gd name="T3" fmla="*/ 39 h 405"/>
                <a:gd name="T4" fmla="*/ 253 w 460"/>
                <a:gd name="T5" fmla="*/ 3 h 405"/>
                <a:gd name="T6" fmla="*/ 175 w 460"/>
                <a:gd name="T7" fmla="*/ 21 h 405"/>
                <a:gd name="T8" fmla="*/ 107 w 460"/>
                <a:gd name="T9" fmla="*/ 59 h 405"/>
                <a:gd name="T10" fmla="*/ 28 w 460"/>
                <a:gd name="T11" fmla="*/ 137 h 405"/>
                <a:gd name="T12" fmla="*/ 12 w 460"/>
                <a:gd name="T13" fmla="*/ 248 h 405"/>
                <a:gd name="T14" fmla="*/ 76 w 460"/>
                <a:gd name="T15" fmla="*/ 340 h 405"/>
                <a:gd name="T16" fmla="*/ 186 w 460"/>
                <a:gd name="T17" fmla="*/ 398 h 405"/>
                <a:gd name="T18" fmla="*/ 243 w 460"/>
                <a:gd name="T19" fmla="*/ 404 h 405"/>
                <a:gd name="T20" fmla="*/ 306 w 460"/>
                <a:gd name="T21" fmla="*/ 390 h 405"/>
                <a:gd name="T22" fmla="*/ 416 w 460"/>
                <a:gd name="T23" fmla="*/ 307 h 405"/>
                <a:gd name="T24" fmla="*/ 460 w 460"/>
                <a:gd name="T25" fmla="*/ 179 h 405"/>
                <a:gd name="T26" fmla="*/ 456 w 460"/>
                <a:gd name="T27" fmla="*/ 144 h 405"/>
                <a:gd name="T28" fmla="*/ 456 w 460"/>
                <a:gd name="T29" fmla="*/ 144 h 405"/>
                <a:gd name="T30" fmla="*/ 423 w 460"/>
                <a:gd name="T31" fmla="*/ 195 h 405"/>
                <a:gd name="T32" fmla="*/ 380 w 460"/>
                <a:gd name="T33" fmla="*/ 297 h 405"/>
                <a:gd name="T34" fmla="*/ 299 w 460"/>
                <a:gd name="T35" fmla="*/ 350 h 405"/>
                <a:gd name="T36" fmla="*/ 240 w 460"/>
                <a:gd name="T37" fmla="*/ 355 h 405"/>
                <a:gd name="T38" fmla="*/ 240 w 460"/>
                <a:gd name="T39" fmla="*/ 355 h 405"/>
                <a:gd name="T40" fmla="*/ 127 w 460"/>
                <a:gd name="T41" fmla="*/ 281 h 405"/>
                <a:gd name="T42" fmla="*/ 95 w 460"/>
                <a:gd name="T43" fmla="*/ 212 h 405"/>
                <a:gd name="T44" fmla="*/ 103 w 460"/>
                <a:gd name="T45" fmla="*/ 167 h 405"/>
                <a:gd name="T46" fmla="*/ 143 w 460"/>
                <a:gd name="T47" fmla="*/ 112 h 405"/>
                <a:gd name="T48" fmla="*/ 186 w 460"/>
                <a:gd name="T49" fmla="*/ 78 h 405"/>
                <a:gd name="T50" fmla="*/ 339 w 460"/>
                <a:gd name="T51" fmla="*/ 66 h 405"/>
                <a:gd name="T52" fmla="*/ 423 w 460"/>
                <a:gd name="T53" fmla="*/ 180 h 405"/>
                <a:gd name="T54" fmla="*/ 423 w 460"/>
                <a:gd name="T55" fmla="*/ 195 h 405"/>
                <a:gd name="T56" fmla="*/ 423 w 460"/>
                <a:gd name="T57" fmla="*/ 195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60" h="405">
                  <a:moveTo>
                    <a:pt x="456" y="144"/>
                  </a:moveTo>
                  <a:cubicBezTo>
                    <a:pt x="447" y="102"/>
                    <a:pt x="423" y="64"/>
                    <a:pt x="389" y="39"/>
                  </a:cubicBezTo>
                  <a:cubicBezTo>
                    <a:pt x="350" y="11"/>
                    <a:pt x="299" y="0"/>
                    <a:pt x="253" y="3"/>
                  </a:cubicBezTo>
                  <a:cubicBezTo>
                    <a:pt x="226" y="5"/>
                    <a:pt x="200" y="11"/>
                    <a:pt x="175" y="21"/>
                  </a:cubicBezTo>
                  <a:cubicBezTo>
                    <a:pt x="151" y="31"/>
                    <a:pt x="129" y="44"/>
                    <a:pt x="107" y="59"/>
                  </a:cubicBezTo>
                  <a:cubicBezTo>
                    <a:pt x="77" y="80"/>
                    <a:pt x="48" y="106"/>
                    <a:pt x="28" y="137"/>
                  </a:cubicBezTo>
                  <a:cubicBezTo>
                    <a:pt x="7" y="171"/>
                    <a:pt x="0" y="210"/>
                    <a:pt x="12" y="248"/>
                  </a:cubicBezTo>
                  <a:cubicBezTo>
                    <a:pt x="23" y="284"/>
                    <a:pt x="48" y="316"/>
                    <a:pt x="76" y="340"/>
                  </a:cubicBezTo>
                  <a:cubicBezTo>
                    <a:pt x="108" y="367"/>
                    <a:pt x="145" y="389"/>
                    <a:pt x="186" y="398"/>
                  </a:cubicBezTo>
                  <a:cubicBezTo>
                    <a:pt x="205" y="403"/>
                    <a:pt x="224" y="405"/>
                    <a:pt x="243" y="404"/>
                  </a:cubicBezTo>
                  <a:cubicBezTo>
                    <a:pt x="264" y="402"/>
                    <a:pt x="286" y="398"/>
                    <a:pt x="306" y="390"/>
                  </a:cubicBezTo>
                  <a:cubicBezTo>
                    <a:pt x="350" y="374"/>
                    <a:pt x="388" y="344"/>
                    <a:pt x="416" y="307"/>
                  </a:cubicBezTo>
                  <a:cubicBezTo>
                    <a:pt x="444" y="270"/>
                    <a:pt x="460" y="225"/>
                    <a:pt x="460" y="179"/>
                  </a:cubicBezTo>
                  <a:cubicBezTo>
                    <a:pt x="460" y="167"/>
                    <a:pt x="459" y="155"/>
                    <a:pt x="456" y="144"/>
                  </a:cubicBezTo>
                  <a:cubicBezTo>
                    <a:pt x="453" y="127"/>
                    <a:pt x="460" y="160"/>
                    <a:pt x="456" y="144"/>
                  </a:cubicBezTo>
                  <a:close/>
                  <a:moveTo>
                    <a:pt x="423" y="195"/>
                  </a:moveTo>
                  <a:cubicBezTo>
                    <a:pt x="422" y="232"/>
                    <a:pt x="404" y="270"/>
                    <a:pt x="380" y="297"/>
                  </a:cubicBezTo>
                  <a:cubicBezTo>
                    <a:pt x="358" y="322"/>
                    <a:pt x="330" y="340"/>
                    <a:pt x="299" y="350"/>
                  </a:cubicBezTo>
                  <a:cubicBezTo>
                    <a:pt x="280" y="356"/>
                    <a:pt x="260" y="357"/>
                    <a:pt x="240" y="355"/>
                  </a:cubicBezTo>
                  <a:cubicBezTo>
                    <a:pt x="240" y="355"/>
                    <a:pt x="240" y="355"/>
                    <a:pt x="240" y="355"/>
                  </a:cubicBezTo>
                  <a:cubicBezTo>
                    <a:pt x="193" y="349"/>
                    <a:pt x="156" y="317"/>
                    <a:pt x="127" y="281"/>
                  </a:cubicBezTo>
                  <a:cubicBezTo>
                    <a:pt x="111" y="262"/>
                    <a:pt x="98" y="238"/>
                    <a:pt x="95" y="212"/>
                  </a:cubicBezTo>
                  <a:cubicBezTo>
                    <a:pt x="94" y="197"/>
                    <a:pt x="97" y="181"/>
                    <a:pt x="103" y="167"/>
                  </a:cubicBezTo>
                  <a:cubicBezTo>
                    <a:pt x="112" y="146"/>
                    <a:pt x="127" y="128"/>
                    <a:pt x="143" y="112"/>
                  </a:cubicBezTo>
                  <a:cubicBezTo>
                    <a:pt x="156" y="99"/>
                    <a:pt x="170" y="87"/>
                    <a:pt x="186" y="78"/>
                  </a:cubicBezTo>
                  <a:cubicBezTo>
                    <a:pt x="232" y="51"/>
                    <a:pt x="289" y="46"/>
                    <a:pt x="339" y="66"/>
                  </a:cubicBezTo>
                  <a:cubicBezTo>
                    <a:pt x="385" y="85"/>
                    <a:pt x="421" y="129"/>
                    <a:pt x="423" y="180"/>
                  </a:cubicBezTo>
                  <a:cubicBezTo>
                    <a:pt x="423" y="185"/>
                    <a:pt x="423" y="190"/>
                    <a:pt x="423" y="195"/>
                  </a:cubicBezTo>
                  <a:cubicBezTo>
                    <a:pt x="423" y="197"/>
                    <a:pt x="423" y="194"/>
                    <a:pt x="423" y="195"/>
                  </a:cubicBezTo>
                  <a:close/>
                </a:path>
              </a:pathLst>
            </a:custGeom>
            <a:solidFill>
              <a:schemeClr val="bg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3682766" y="5595125"/>
            <a:ext cx="49790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 Light" panose="02000000000000000000" pitchFamily="2" charset="0"/>
              </a:rPr>
              <a:t>20.12.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 Light" panose="02000000000000000000" pitchFamily="2" charset="0"/>
              </a:rPr>
              <a:t>202</a:t>
            </a:r>
            <a:r>
              <a:rPr lang="tr-TR" sz="2400" b="1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 Light" panose="02000000000000000000" pitchFamily="2" charset="0"/>
              </a:rPr>
              <a:t>1, Antalya</a:t>
            </a:r>
            <a:endParaRPr lang="en-US" sz="2400" b="1" dirty="0">
              <a:solidFill>
                <a:schemeClr val="bg2">
                  <a:lumMod val="1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EADA179-BCA2-E640-B7C1-41D33CD66952}"/>
              </a:ext>
            </a:extLst>
          </p:cNvPr>
          <p:cNvSpPr txBox="1"/>
          <p:nvPr/>
        </p:nvSpPr>
        <p:spPr>
          <a:xfrm>
            <a:off x="0" y="2622940"/>
            <a:ext cx="12191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tr-TR" sz="3600" b="1" kern="0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</a:rPr>
              <a:t>AKDENİZ ÜNİVERSİTESİ</a:t>
            </a:r>
          </a:p>
          <a:p>
            <a:pPr lvl="1" algn="ctr"/>
            <a:r>
              <a:rPr lang="tr-TR" sz="3600" b="1" kern="0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</a:rPr>
              <a:t>GÜZEL SANATLAR ENSTİTÜSÜ</a:t>
            </a:r>
            <a:endParaRPr lang="en-US" sz="3600" b="1" kern="0" dirty="0">
              <a:solidFill>
                <a:schemeClr val="bg2">
                  <a:lumMod val="10000"/>
                </a:schemeClr>
              </a:solidFill>
              <a:latin typeface="Source Sans Pro" panose="020B0503030403020204" pitchFamily="34" charset="0"/>
            </a:endParaRPr>
          </a:p>
        </p:txBody>
      </p:sp>
      <p:sp>
        <p:nvSpPr>
          <p:cNvPr id="2" name="Alt Bilgi Yer Tutucusu 1">
            <a:extLst>
              <a:ext uri="{FF2B5EF4-FFF2-40B4-BE49-F238E27FC236}">
                <a16:creationId xmlns:a16="http://schemas.microsoft.com/office/drawing/2014/main" id="{75CBF3A9-218A-4687-A70C-CD78865E0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AKDENİZ ÜNİVERSİTESİ </a:t>
            </a:r>
            <a:r>
              <a:rPr lang="tr-TR" dirty="0"/>
              <a:t>GÜZEL SANATLAR </a:t>
            </a:r>
            <a:r>
              <a:rPr lang="en-US" dirty="0"/>
              <a:t>ENSTİTÜSÜ ANTALYA</a:t>
            </a:r>
          </a:p>
        </p:txBody>
      </p:sp>
      <p:pic>
        <p:nvPicPr>
          <p:cNvPr id="10" name="Resim 9">
            <a:extLst>
              <a:ext uri="{FF2B5EF4-FFF2-40B4-BE49-F238E27FC236}">
                <a16:creationId xmlns:a16="http://schemas.microsoft.com/office/drawing/2014/main" id="{F8A4FC0F-9371-46D2-B237-BC7BAA34CC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8405" y="346097"/>
            <a:ext cx="1955189" cy="1955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2114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>
            <a:extLst>
              <a:ext uri="{FF2B5EF4-FFF2-40B4-BE49-F238E27FC236}">
                <a16:creationId xmlns:a16="http://schemas.microsoft.com/office/drawing/2014/main" id="{496CC538-A155-6943-B52D-EAB6446C42D7}"/>
              </a:ext>
            </a:extLst>
          </p:cNvPr>
          <p:cNvGrpSpPr/>
          <p:nvPr/>
        </p:nvGrpSpPr>
        <p:grpSpPr>
          <a:xfrm>
            <a:off x="8135596" y="5984504"/>
            <a:ext cx="6363619" cy="881342"/>
            <a:chOff x="8599461" y="5984504"/>
            <a:chExt cx="5899754" cy="881342"/>
          </a:xfrm>
        </p:grpSpPr>
        <p:sp>
          <p:nvSpPr>
            <p:cNvPr id="52" name="Shape 8174">
              <a:extLst>
                <a:ext uri="{FF2B5EF4-FFF2-40B4-BE49-F238E27FC236}">
                  <a16:creationId xmlns:a16="http://schemas.microsoft.com/office/drawing/2014/main" id="{F0036FC1-A4CD-5546-9318-17999AF17CF2}"/>
                </a:ext>
              </a:extLst>
            </p:cNvPr>
            <p:cNvSpPr/>
            <p:nvPr/>
          </p:nvSpPr>
          <p:spPr>
            <a:xfrm rot="10800000">
              <a:off x="8991745" y="6108978"/>
              <a:ext cx="5382677" cy="756868"/>
            </a:xfrm>
            <a:prstGeom prst="mathMinus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 dirty="0"/>
            </a:p>
          </p:txBody>
        </p:sp>
        <p:sp>
          <p:nvSpPr>
            <p:cNvPr id="53" name="Shape 8178">
              <a:extLst>
                <a:ext uri="{FF2B5EF4-FFF2-40B4-BE49-F238E27FC236}">
                  <a16:creationId xmlns:a16="http://schemas.microsoft.com/office/drawing/2014/main" id="{00FFA306-8A8D-D147-A7C5-57895350B6A7}"/>
                </a:ext>
              </a:extLst>
            </p:cNvPr>
            <p:cNvSpPr/>
            <p:nvPr/>
          </p:nvSpPr>
          <p:spPr>
            <a:xfrm rot="10800000">
              <a:off x="9700846" y="6466017"/>
              <a:ext cx="4798369" cy="179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1" extrusionOk="0">
                  <a:moveTo>
                    <a:pt x="21487" y="8590"/>
                  </a:moveTo>
                  <a:cubicBezTo>
                    <a:pt x="20830" y="8549"/>
                    <a:pt x="7146" y="8058"/>
                    <a:pt x="3668" y="8318"/>
                  </a:cubicBezTo>
                  <a:cubicBezTo>
                    <a:pt x="2312" y="8418"/>
                    <a:pt x="1290" y="14174"/>
                    <a:pt x="533" y="21451"/>
                  </a:cubicBezTo>
                  <a:cubicBezTo>
                    <a:pt x="510" y="20750"/>
                    <a:pt x="482" y="20289"/>
                    <a:pt x="466" y="20081"/>
                  </a:cubicBezTo>
                  <a:lnTo>
                    <a:pt x="0" y="15121"/>
                  </a:lnTo>
                  <a:cubicBezTo>
                    <a:pt x="821" y="6927"/>
                    <a:pt x="1925" y="218"/>
                    <a:pt x="3358" y="111"/>
                  </a:cubicBezTo>
                  <a:cubicBezTo>
                    <a:pt x="6836" y="-149"/>
                    <a:pt x="20340" y="122"/>
                    <a:pt x="20997" y="164"/>
                  </a:cubicBezTo>
                  <a:lnTo>
                    <a:pt x="21600" y="8590"/>
                  </a:lnTo>
                  <a:cubicBezTo>
                    <a:pt x="21600" y="8590"/>
                    <a:pt x="21487" y="8590"/>
                    <a:pt x="21487" y="8590"/>
                  </a:cubicBez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08342F9D-BD5C-E548-A2F0-A3FD08E5D187}"/>
                </a:ext>
              </a:extLst>
            </p:cNvPr>
            <p:cNvSpPr/>
            <p:nvPr/>
          </p:nvSpPr>
          <p:spPr>
            <a:xfrm>
              <a:off x="8599461" y="6366100"/>
              <a:ext cx="3462401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 algn="ctr"/>
              <a:r>
                <a:rPr lang="tr-TR" sz="750" b="1" i="1" kern="0" dirty="0">
                  <a:solidFill>
                    <a:schemeClr val="bg1"/>
                  </a:solidFill>
                  <a:latin typeface="Source Sans Pro Semibold" panose="020B0503030403020204" pitchFamily="34" charset="0"/>
                </a:rPr>
                <a:t>Yüksek Lisans Tez Savunması E-İmza Süreci</a:t>
              </a:r>
              <a:endParaRPr lang="en-US" sz="750" b="1" kern="0" dirty="0">
                <a:solidFill>
                  <a:schemeClr val="bg1"/>
                </a:solidFill>
                <a:latin typeface="Source Sans Pro Black" panose="020B0503030403020204" pitchFamily="34" charset="0"/>
              </a:endParaRPr>
            </a:p>
          </p:txBody>
        </p:sp>
        <p:grpSp>
          <p:nvGrpSpPr>
            <p:cNvPr id="55" name="Grup 8">
              <a:extLst>
                <a:ext uri="{FF2B5EF4-FFF2-40B4-BE49-F238E27FC236}">
                  <a16:creationId xmlns:a16="http://schemas.microsoft.com/office/drawing/2014/main" id="{FC2B96C5-5E6C-954E-B187-8E264030A929}"/>
                </a:ext>
              </a:extLst>
            </p:cNvPr>
            <p:cNvGrpSpPr/>
            <p:nvPr/>
          </p:nvGrpSpPr>
          <p:grpSpPr>
            <a:xfrm>
              <a:off x="11515788" y="5984504"/>
              <a:ext cx="524791" cy="524795"/>
              <a:chOff x="2312024" y="6764990"/>
              <a:chExt cx="652601" cy="652605"/>
            </a:xfrm>
          </p:grpSpPr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BBF75395-2BF0-2843-9D07-B695EAA90FD0}"/>
                  </a:ext>
                </a:extLst>
              </p:cNvPr>
              <p:cNvSpPr/>
              <p:nvPr/>
            </p:nvSpPr>
            <p:spPr>
              <a:xfrm>
                <a:off x="2312024" y="6764994"/>
                <a:ext cx="652601" cy="65260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pic>
            <p:nvPicPr>
              <p:cNvPr id="57" name="Picture 56" descr="Sunburst chart&#10;&#10;Description automatically generated">
                <a:extLst>
                  <a:ext uri="{FF2B5EF4-FFF2-40B4-BE49-F238E27FC236}">
                    <a16:creationId xmlns:a16="http://schemas.microsoft.com/office/drawing/2014/main" id="{BB200EF2-1CC5-184E-94A3-9669C3B4A8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327989" y="6764990"/>
                <a:ext cx="636043" cy="636043"/>
              </a:xfrm>
              <a:prstGeom prst="rect">
                <a:avLst/>
              </a:prstGeom>
            </p:spPr>
          </p:pic>
        </p:grpSp>
      </p:grpSp>
      <p:sp>
        <p:nvSpPr>
          <p:cNvPr id="2" name="Metin kutusu 1">
            <a:extLst>
              <a:ext uri="{FF2B5EF4-FFF2-40B4-BE49-F238E27FC236}">
                <a16:creationId xmlns:a16="http://schemas.microsoft.com/office/drawing/2014/main" id="{D067AB74-4603-4641-9C8F-6943F57CBE34}"/>
              </a:ext>
            </a:extLst>
          </p:cNvPr>
          <p:cNvSpPr txBox="1"/>
          <p:nvPr/>
        </p:nvSpPr>
        <p:spPr>
          <a:xfrm>
            <a:off x="0" y="2886524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u="sng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1- Kapak Sayfası E-İmza Süreci</a:t>
            </a:r>
          </a:p>
          <a:p>
            <a:pPr algn="ctr"/>
            <a:endParaRPr lang="tr-TR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5D1ACB43-CC1A-4C29-96FF-698CFC0E4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AKDENİZ ÜNİVERSİTESİ </a:t>
            </a:r>
            <a:r>
              <a:rPr lang="tr-TR" dirty="0"/>
              <a:t>GÜZEL SANATLAR </a:t>
            </a:r>
            <a:r>
              <a:rPr lang="en-US" dirty="0"/>
              <a:t>ENSTİTÜSÜ ANTALYA</a:t>
            </a:r>
          </a:p>
        </p:txBody>
      </p:sp>
    </p:spTree>
    <p:extLst>
      <p:ext uri="{BB962C8B-B14F-4D97-AF65-F5344CB8AC3E}">
        <p14:creationId xmlns:p14="http://schemas.microsoft.com/office/powerpoint/2010/main" val="3508670865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 descr="metin içeren bir resim&#10;&#10;Açıklama otomatik olarak oluşturuldu">
            <a:extLst>
              <a:ext uri="{FF2B5EF4-FFF2-40B4-BE49-F238E27FC236}">
                <a16:creationId xmlns:a16="http://schemas.microsoft.com/office/drawing/2014/main" id="{5DF21795-6C3C-4D9D-BE26-851C47819E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30"/>
          <a:stretch/>
        </p:blipFill>
        <p:spPr>
          <a:xfrm>
            <a:off x="620795" y="2895600"/>
            <a:ext cx="9382116" cy="4193426"/>
          </a:xfrm>
          <a:prstGeom prst="rect">
            <a:avLst/>
          </a:prstGeom>
        </p:spPr>
      </p:pic>
      <p:grpSp>
        <p:nvGrpSpPr>
          <p:cNvPr id="51" name="Group 50">
            <a:extLst>
              <a:ext uri="{FF2B5EF4-FFF2-40B4-BE49-F238E27FC236}">
                <a16:creationId xmlns:a16="http://schemas.microsoft.com/office/drawing/2014/main" id="{496CC538-A155-6943-B52D-EAB6446C42D7}"/>
              </a:ext>
            </a:extLst>
          </p:cNvPr>
          <p:cNvGrpSpPr/>
          <p:nvPr/>
        </p:nvGrpSpPr>
        <p:grpSpPr>
          <a:xfrm>
            <a:off x="8135596" y="5984504"/>
            <a:ext cx="6363619" cy="881342"/>
            <a:chOff x="8599461" y="5984504"/>
            <a:chExt cx="5899754" cy="881342"/>
          </a:xfrm>
        </p:grpSpPr>
        <p:sp>
          <p:nvSpPr>
            <p:cNvPr id="52" name="Shape 8174">
              <a:extLst>
                <a:ext uri="{FF2B5EF4-FFF2-40B4-BE49-F238E27FC236}">
                  <a16:creationId xmlns:a16="http://schemas.microsoft.com/office/drawing/2014/main" id="{F0036FC1-A4CD-5546-9318-17999AF17CF2}"/>
                </a:ext>
              </a:extLst>
            </p:cNvPr>
            <p:cNvSpPr/>
            <p:nvPr/>
          </p:nvSpPr>
          <p:spPr>
            <a:xfrm rot="10800000">
              <a:off x="8991745" y="6108978"/>
              <a:ext cx="5382677" cy="756868"/>
            </a:xfrm>
            <a:prstGeom prst="mathMinus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 dirty="0"/>
            </a:p>
          </p:txBody>
        </p:sp>
        <p:sp>
          <p:nvSpPr>
            <p:cNvPr id="53" name="Shape 8178">
              <a:extLst>
                <a:ext uri="{FF2B5EF4-FFF2-40B4-BE49-F238E27FC236}">
                  <a16:creationId xmlns:a16="http://schemas.microsoft.com/office/drawing/2014/main" id="{00FFA306-8A8D-D147-A7C5-57895350B6A7}"/>
                </a:ext>
              </a:extLst>
            </p:cNvPr>
            <p:cNvSpPr/>
            <p:nvPr/>
          </p:nvSpPr>
          <p:spPr>
            <a:xfrm rot="10800000">
              <a:off x="9700846" y="6466017"/>
              <a:ext cx="4798369" cy="179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1" extrusionOk="0">
                  <a:moveTo>
                    <a:pt x="21487" y="8590"/>
                  </a:moveTo>
                  <a:cubicBezTo>
                    <a:pt x="20830" y="8549"/>
                    <a:pt x="7146" y="8058"/>
                    <a:pt x="3668" y="8318"/>
                  </a:cubicBezTo>
                  <a:cubicBezTo>
                    <a:pt x="2312" y="8418"/>
                    <a:pt x="1290" y="14174"/>
                    <a:pt x="533" y="21451"/>
                  </a:cubicBezTo>
                  <a:cubicBezTo>
                    <a:pt x="510" y="20750"/>
                    <a:pt x="482" y="20289"/>
                    <a:pt x="466" y="20081"/>
                  </a:cubicBezTo>
                  <a:lnTo>
                    <a:pt x="0" y="15121"/>
                  </a:lnTo>
                  <a:cubicBezTo>
                    <a:pt x="821" y="6927"/>
                    <a:pt x="1925" y="218"/>
                    <a:pt x="3358" y="111"/>
                  </a:cubicBezTo>
                  <a:cubicBezTo>
                    <a:pt x="6836" y="-149"/>
                    <a:pt x="20340" y="122"/>
                    <a:pt x="20997" y="164"/>
                  </a:cubicBezTo>
                  <a:lnTo>
                    <a:pt x="21600" y="8590"/>
                  </a:lnTo>
                  <a:cubicBezTo>
                    <a:pt x="21600" y="8590"/>
                    <a:pt x="21487" y="8590"/>
                    <a:pt x="21487" y="8590"/>
                  </a:cubicBez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grpSp>
          <p:nvGrpSpPr>
            <p:cNvPr id="55" name="Grup 8">
              <a:extLst>
                <a:ext uri="{FF2B5EF4-FFF2-40B4-BE49-F238E27FC236}">
                  <a16:creationId xmlns:a16="http://schemas.microsoft.com/office/drawing/2014/main" id="{FC2B96C5-5E6C-954E-B187-8E264030A929}"/>
                </a:ext>
              </a:extLst>
            </p:cNvPr>
            <p:cNvGrpSpPr/>
            <p:nvPr/>
          </p:nvGrpSpPr>
          <p:grpSpPr>
            <a:xfrm>
              <a:off x="11515788" y="5984504"/>
              <a:ext cx="524791" cy="524795"/>
              <a:chOff x="2312024" y="6764990"/>
              <a:chExt cx="652601" cy="652605"/>
            </a:xfrm>
          </p:grpSpPr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BBF75395-2BF0-2843-9D07-B695EAA90FD0}"/>
                  </a:ext>
                </a:extLst>
              </p:cNvPr>
              <p:cNvSpPr/>
              <p:nvPr/>
            </p:nvSpPr>
            <p:spPr>
              <a:xfrm>
                <a:off x="2312024" y="6764994"/>
                <a:ext cx="652601" cy="65260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pic>
            <p:nvPicPr>
              <p:cNvPr id="57" name="Picture 56" descr="Sunburst chart&#10;&#10;Description automatically generated">
                <a:extLst>
                  <a:ext uri="{FF2B5EF4-FFF2-40B4-BE49-F238E27FC236}">
                    <a16:creationId xmlns:a16="http://schemas.microsoft.com/office/drawing/2014/main" id="{BB200EF2-1CC5-184E-94A3-9669C3B4A8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27989" y="6764990"/>
                <a:ext cx="636043" cy="636043"/>
              </a:xfrm>
              <a:prstGeom prst="rect">
                <a:avLst/>
              </a:prstGeom>
            </p:spPr>
          </p:pic>
        </p:grp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08342F9D-BD5C-E548-A2F0-A3FD08E5D187}"/>
                </a:ext>
              </a:extLst>
            </p:cNvPr>
            <p:cNvSpPr/>
            <p:nvPr/>
          </p:nvSpPr>
          <p:spPr>
            <a:xfrm>
              <a:off x="8599461" y="6366100"/>
              <a:ext cx="3462401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 algn="ctr"/>
              <a:r>
                <a:rPr lang="tr-TR" sz="750" b="1" i="1" kern="0" dirty="0">
                  <a:solidFill>
                    <a:schemeClr val="bg1"/>
                  </a:solidFill>
                  <a:latin typeface="Source Sans Pro Semibold" panose="020B0503030403020204" pitchFamily="34" charset="0"/>
                </a:rPr>
                <a:t>Yüksek Lisans Tez Savunması E-İmza Süreci</a:t>
              </a:r>
              <a:endParaRPr lang="en-US" sz="750" b="1" kern="0" dirty="0">
                <a:solidFill>
                  <a:schemeClr val="bg1"/>
                </a:solidFill>
                <a:latin typeface="Source Sans Pro Black" panose="020B0503030403020204" pitchFamily="34" charset="0"/>
              </a:endParaRPr>
            </a:p>
          </p:txBody>
        </p:sp>
      </p:grpSp>
      <p:sp>
        <p:nvSpPr>
          <p:cNvPr id="5" name="Dikdörtgen 4">
            <a:extLst>
              <a:ext uri="{FF2B5EF4-FFF2-40B4-BE49-F238E27FC236}">
                <a16:creationId xmlns:a16="http://schemas.microsoft.com/office/drawing/2014/main" id="{28B20B3A-0639-455B-A738-F9F65D0DE9B6}"/>
              </a:ext>
            </a:extLst>
          </p:cNvPr>
          <p:cNvSpPr/>
          <p:nvPr/>
        </p:nvSpPr>
        <p:spPr>
          <a:xfrm>
            <a:off x="620795" y="4785535"/>
            <a:ext cx="1430053" cy="505097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0294DBC8-4C1F-4491-ACCF-7645559AB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AKDENİZ ÜNİVERSİTESİ </a:t>
            </a:r>
            <a:r>
              <a:rPr lang="tr-TR" dirty="0"/>
              <a:t>GÜZEL SANATLAR </a:t>
            </a:r>
            <a:r>
              <a:rPr lang="en-US" dirty="0"/>
              <a:t>ENSTİTÜSÜ ANTALYA</a:t>
            </a: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35916BF5-588B-C546-BCD3-1A0C0C241D1C}"/>
              </a:ext>
            </a:extLst>
          </p:cNvPr>
          <p:cNvSpPr txBox="1"/>
          <p:nvPr/>
        </p:nvSpPr>
        <p:spPr>
          <a:xfrm>
            <a:off x="166643" y="22909"/>
            <a:ext cx="11858714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u="sng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Kapak Sayfası E-İmza Süreci:</a:t>
            </a:r>
          </a:p>
          <a:p>
            <a:endParaRPr lang="tr-TR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tr-TR" sz="2000" dirty="0">
                <a:latin typeface="Cambria" panose="02040503050406030204" pitchFamily="18" charset="0"/>
                <a:ea typeface="Cambria" panose="02040503050406030204" pitchFamily="18" charset="0"/>
              </a:rPr>
              <a:t>Danışman Öğretim Üyesi tarafından,</a:t>
            </a:r>
          </a:p>
          <a:p>
            <a:endParaRPr lang="tr-TR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AutoNum type="arabicPeriod"/>
            </a:pPr>
            <a:r>
              <a:rPr lang="tr-TR" sz="2000" dirty="0">
                <a:latin typeface="Cambria" panose="02040503050406030204" pitchFamily="18" charset="0"/>
                <a:ea typeface="Cambria" panose="02040503050406030204" pitchFamily="18" charset="0"/>
              </a:rPr>
              <a:t>Üniversitemiz Elektronik Belge Yönetim Sistemine </a:t>
            </a:r>
            <a:r>
              <a:rPr lang="tr-TR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(EBYS)</a:t>
            </a:r>
            <a:r>
              <a:rPr lang="tr-TR" sz="2000" dirty="0">
                <a:latin typeface="Cambria" panose="02040503050406030204" pitchFamily="18" charset="0"/>
                <a:ea typeface="Cambria" panose="02040503050406030204" pitchFamily="18" charset="0"/>
              </a:rPr>
              <a:t> giriş yapılır.</a:t>
            </a:r>
          </a:p>
          <a:p>
            <a:pPr marL="457200" indent="-457200">
              <a:buAutoNum type="arabicPeriod"/>
            </a:pPr>
            <a:r>
              <a:rPr lang="tr-TR" sz="2000" dirty="0">
                <a:latin typeface="Cambria" panose="02040503050406030204" pitchFamily="18" charset="0"/>
                <a:ea typeface="Cambria" panose="02040503050406030204" pitchFamily="18" charset="0"/>
              </a:rPr>
              <a:t>EBYS üzerinde sol menüde bulunan </a:t>
            </a:r>
            <a:r>
              <a:rPr lang="tr-TR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«İş Akışları» </a:t>
            </a:r>
            <a:r>
              <a:rPr lang="tr-TR" sz="2000" dirty="0">
                <a:latin typeface="Cambria" panose="02040503050406030204" pitchFamily="18" charset="0"/>
                <a:ea typeface="Cambria" panose="02040503050406030204" pitchFamily="18" charset="0"/>
              </a:rPr>
              <a:t>başlığı altından </a:t>
            </a:r>
            <a:r>
              <a:rPr lang="tr-TR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«Kapak Sayfası» </a:t>
            </a:r>
            <a:r>
              <a:rPr lang="tr-TR" sz="2000" dirty="0">
                <a:latin typeface="Cambria" panose="02040503050406030204" pitchFamily="18" charset="0"/>
                <a:ea typeface="Cambria" panose="02040503050406030204" pitchFamily="18" charset="0"/>
              </a:rPr>
              <a:t>sekmesi açılır. </a:t>
            </a:r>
          </a:p>
          <a:p>
            <a:pPr marL="457200" indent="-457200">
              <a:buAutoNum type="arabicPeriod"/>
            </a:pPr>
            <a:r>
              <a:rPr lang="tr-TR" sz="2000" dirty="0">
                <a:latin typeface="Cambria" panose="02040503050406030204" pitchFamily="18" charset="0"/>
                <a:ea typeface="Cambria" panose="02040503050406030204" pitchFamily="18" charset="0"/>
              </a:rPr>
              <a:t>Kapak sayfası olarak Enstitümüz web sayfasında bulunan </a:t>
            </a:r>
            <a:r>
              <a:rPr lang="tr-TR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«Formlar» </a:t>
            </a:r>
            <a:r>
              <a:rPr lang="tr-TR" sz="2000" dirty="0">
                <a:latin typeface="Cambria" panose="02040503050406030204" pitchFamily="18" charset="0"/>
                <a:ea typeface="Cambria" panose="02040503050406030204" pitchFamily="18" charset="0"/>
              </a:rPr>
              <a:t>başlığı altında yer alan </a:t>
            </a:r>
            <a:r>
              <a:rPr lang="tr-TR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«Tez Onay Sayfası» </a:t>
            </a:r>
            <a:r>
              <a:rPr lang="tr-TR" sz="2000" dirty="0">
                <a:latin typeface="Cambria" panose="02040503050406030204" pitchFamily="18" charset="0"/>
                <a:ea typeface="Cambria" panose="02040503050406030204" pitchFamily="18" charset="0"/>
              </a:rPr>
              <a:t>kullanılacaktır.</a:t>
            </a:r>
          </a:p>
          <a:p>
            <a:pPr marL="457200" indent="-457200">
              <a:buAutoNum type="arabicPeriod"/>
            </a:pPr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465377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 descr="tablo içeren bir resim&#10;&#10;Açıklama otomatik olarak oluşturuldu">
            <a:extLst>
              <a:ext uri="{FF2B5EF4-FFF2-40B4-BE49-F238E27FC236}">
                <a16:creationId xmlns:a16="http://schemas.microsoft.com/office/drawing/2014/main" id="{2765BD3A-56CF-4555-8CEC-B3AFED7059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2" y="2486370"/>
            <a:ext cx="8749592" cy="4356000"/>
          </a:xfrm>
          <a:prstGeom prst="rect">
            <a:avLst/>
          </a:prstGeom>
        </p:spPr>
      </p:pic>
      <p:grpSp>
        <p:nvGrpSpPr>
          <p:cNvPr id="51" name="Group 50">
            <a:extLst>
              <a:ext uri="{FF2B5EF4-FFF2-40B4-BE49-F238E27FC236}">
                <a16:creationId xmlns:a16="http://schemas.microsoft.com/office/drawing/2014/main" id="{496CC538-A155-6943-B52D-EAB6446C42D7}"/>
              </a:ext>
            </a:extLst>
          </p:cNvPr>
          <p:cNvGrpSpPr/>
          <p:nvPr/>
        </p:nvGrpSpPr>
        <p:grpSpPr>
          <a:xfrm>
            <a:off x="8135596" y="5984504"/>
            <a:ext cx="6363619" cy="881342"/>
            <a:chOff x="8599461" y="5984504"/>
            <a:chExt cx="5899754" cy="881342"/>
          </a:xfrm>
        </p:grpSpPr>
        <p:sp>
          <p:nvSpPr>
            <p:cNvPr id="52" name="Shape 8174">
              <a:extLst>
                <a:ext uri="{FF2B5EF4-FFF2-40B4-BE49-F238E27FC236}">
                  <a16:creationId xmlns:a16="http://schemas.microsoft.com/office/drawing/2014/main" id="{F0036FC1-A4CD-5546-9318-17999AF17CF2}"/>
                </a:ext>
              </a:extLst>
            </p:cNvPr>
            <p:cNvSpPr/>
            <p:nvPr/>
          </p:nvSpPr>
          <p:spPr>
            <a:xfrm rot="10800000">
              <a:off x="8991745" y="6108978"/>
              <a:ext cx="5382677" cy="756868"/>
            </a:xfrm>
            <a:prstGeom prst="mathMinus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 dirty="0"/>
            </a:p>
          </p:txBody>
        </p:sp>
        <p:sp>
          <p:nvSpPr>
            <p:cNvPr id="53" name="Shape 8178">
              <a:extLst>
                <a:ext uri="{FF2B5EF4-FFF2-40B4-BE49-F238E27FC236}">
                  <a16:creationId xmlns:a16="http://schemas.microsoft.com/office/drawing/2014/main" id="{00FFA306-8A8D-D147-A7C5-57895350B6A7}"/>
                </a:ext>
              </a:extLst>
            </p:cNvPr>
            <p:cNvSpPr/>
            <p:nvPr/>
          </p:nvSpPr>
          <p:spPr>
            <a:xfrm rot="10800000">
              <a:off x="9700846" y="6466017"/>
              <a:ext cx="4798369" cy="179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1" extrusionOk="0">
                  <a:moveTo>
                    <a:pt x="21487" y="8590"/>
                  </a:moveTo>
                  <a:cubicBezTo>
                    <a:pt x="20830" y="8549"/>
                    <a:pt x="7146" y="8058"/>
                    <a:pt x="3668" y="8318"/>
                  </a:cubicBezTo>
                  <a:cubicBezTo>
                    <a:pt x="2312" y="8418"/>
                    <a:pt x="1290" y="14174"/>
                    <a:pt x="533" y="21451"/>
                  </a:cubicBezTo>
                  <a:cubicBezTo>
                    <a:pt x="510" y="20750"/>
                    <a:pt x="482" y="20289"/>
                    <a:pt x="466" y="20081"/>
                  </a:cubicBezTo>
                  <a:lnTo>
                    <a:pt x="0" y="15121"/>
                  </a:lnTo>
                  <a:cubicBezTo>
                    <a:pt x="821" y="6927"/>
                    <a:pt x="1925" y="218"/>
                    <a:pt x="3358" y="111"/>
                  </a:cubicBezTo>
                  <a:cubicBezTo>
                    <a:pt x="6836" y="-149"/>
                    <a:pt x="20340" y="122"/>
                    <a:pt x="20997" y="164"/>
                  </a:cubicBezTo>
                  <a:lnTo>
                    <a:pt x="21600" y="8590"/>
                  </a:lnTo>
                  <a:cubicBezTo>
                    <a:pt x="21600" y="8590"/>
                    <a:pt x="21487" y="8590"/>
                    <a:pt x="21487" y="8590"/>
                  </a:cubicBez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08342F9D-BD5C-E548-A2F0-A3FD08E5D187}"/>
                </a:ext>
              </a:extLst>
            </p:cNvPr>
            <p:cNvSpPr/>
            <p:nvPr/>
          </p:nvSpPr>
          <p:spPr>
            <a:xfrm>
              <a:off x="8599461" y="6366100"/>
              <a:ext cx="3462401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 algn="ctr"/>
              <a:r>
                <a:rPr lang="tr-TR" sz="750" b="1" i="1" kern="0" dirty="0">
                  <a:solidFill>
                    <a:schemeClr val="bg1"/>
                  </a:solidFill>
                  <a:latin typeface="Source Sans Pro Semibold" panose="020B0503030403020204" pitchFamily="34" charset="0"/>
                </a:rPr>
                <a:t>Yüksek Lisans Tez Savunması E-İmza Süreci</a:t>
              </a:r>
              <a:endParaRPr lang="en-US" sz="750" b="1" kern="0" dirty="0">
                <a:solidFill>
                  <a:schemeClr val="bg1"/>
                </a:solidFill>
                <a:latin typeface="Source Sans Pro Black" panose="020B0503030403020204" pitchFamily="34" charset="0"/>
              </a:endParaRPr>
            </a:p>
          </p:txBody>
        </p:sp>
        <p:grpSp>
          <p:nvGrpSpPr>
            <p:cNvPr id="55" name="Grup 8">
              <a:extLst>
                <a:ext uri="{FF2B5EF4-FFF2-40B4-BE49-F238E27FC236}">
                  <a16:creationId xmlns:a16="http://schemas.microsoft.com/office/drawing/2014/main" id="{FC2B96C5-5E6C-954E-B187-8E264030A929}"/>
                </a:ext>
              </a:extLst>
            </p:cNvPr>
            <p:cNvGrpSpPr/>
            <p:nvPr/>
          </p:nvGrpSpPr>
          <p:grpSpPr>
            <a:xfrm>
              <a:off x="11515788" y="5984504"/>
              <a:ext cx="524791" cy="524795"/>
              <a:chOff x="2312024" y="6764990"/>
              <a:chExt cx="652601" cy="652605"/>
            </a:xfrm>
          </p:grpSpPr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BBF75395-2BF0-2843-9D07-B695EAA90FD0}"/>
                  </a:ext>
                </a:extLst>
              </p:cNvPr>
              <p:cNvSpPr/>
              <p:nvPr/>
            </p:nvSpPr>
            <p:spPr>
              <a:xfrm>
                <a:off x="2312024" y="6764994"/>
                <a:ext cx="652601" cy="65260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pic>
            <p:nvPicPr>
              <p:cNvPr id="57" name="Picture 56" descr="Sunburst chart&#10;&#10;Description automatically generated">
                <a:extLst>
                  <a:ext uri="{FF2B5EF4-FFF2-40B4-BE49-F238E27FC236}">
                    <a16:creationId xmlns:a16="http://schemas.microsoft.com/office/drawing/2014/main" id="{BB200EF2-1CC5-184E-94A3-9669C3B4A8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27989" y="6764990"/>
                <a:ext cx="636043" cy="636043"/>
              </a:xfrm>
              <a:prstGeom prst="rect">
                <a:avLst/>
              </a:prstGeom>
            </p:spPr>
          </p:pic>
        </p:grpSp>
      </p:grpSp>
      <p:sp>
        <p:nvSpPr>
          <p:cNvPr id="2" name="Metin kutusu 1">
            <a:extLst>
              <a:ext uri="{FF2B5EF4-FFF2-40B4-BE49-F238E27FC236}">
                <a16:creationId xmlns:a16="http://schemas.microsoft.com/office/drawing/2014/main" id="{D067AB74-4603-4641-9C8F-6943F57CBE34}"/>
              </a:ext>
            </a:extLst>
          </p:cNvPr>
          <p:cNvSpPr txBox="1"/>
          <p:nvPr/>
        </p:nvSpPr>
        <p:spPr>
          <a:xfrm>
            <a:off x="69928" y="-22139"/>
            <a:ext cx="118587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u="sng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Kapak Sayfası E-İmza Süreci:</a:t>
            </a:r>
          </a:p>
          <a:p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tr-TR" sz="2400" dirty="0">
                <a:latin typeface="Cambria" panose="02040503050406030204" pitchFamily="18" charset="0"/>
                <a:ea typeface="Cambria" panose="02040503050406030204" pitchFamily="18" charset="0"/>
              </a:rPr>
              <a:t>Danışman Öğretim Üyesi tarafından,</a:t>
            </a:r>
          </a:p>
          <a:p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+mj-lt"/>
              <a:buAutoNum type="arabicPeriod" startAt="3"/>
            </a:pPr>
            <a:r>
              <a:rPr lang="tr-TR" sz="2400" dirty="0">
                <a:latin typeface="Cambria" panose="02040503050406030204" pitchFamily="18" charset="0"/>
                <a:ea typeface="Cambria" panose="02040503050406030204" pitchFamily="18" charset="0"/>
              </a:rPr>
              <a:t>Açılan pencerede, jüri üyeleri tarafından imzalanacak tez kapak sayfası sisteme yüklenir (geçerli dosya uzantıları: .</a:t>
            </a:r>
            <a:r>
              <a:rPr lang="tr-TR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doc</a:t>
            </a:r>
            <a:r>
              <a:rPr lang="tr-TR" sz="2400" dirty="0">
                <a:latin typeface="Cambria" panose="02040503050406030204" pitchFamily="18" charset="0"/>
                <a:ea typeface="Cambria" panose="02040503050406030204" pitchFamily="18" charset="0"/>
              </a:rPr>
              <a:t>, .</a:t>
            </a:r>
            <a:r>
              <a:rPr lang="tr-TR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docx</a:t>
            </a:r>
            <a:r>
              <a:rPr lang="tr-TR" sz="2400" dirty="0">
                <a:latin typeface="Cambria" panose="02040503050406030204" pitchFamily="18" charset="0"/>
                <a:ea typeface="Cambria" panose="02040503050406030204" pitchFamily="18" charset="0"/>
              </a:rPr>
              <a:t>, .</a:t>
            </a:r>
            <a:r>
              <a:rPr lang="tr-TR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pdf</a:t>
            </a:r>
            <a:r>
              <a:rPr lang="tr-TR" sz="2400" dirty="0">
                <a:latin typeface="Cambria" panose="02040503050406030204" pitchFamily="18" charset="0"/>
                <a:ea typeface="Cambria" panose="02040503050406030204" pitchFamily="18" charset="0"/>
              </a:rPr>
              <a:t>) ve eklenir.</a:t>
            </a:r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28B20B3A-0639-455B-A738-F9F65D0DE9B6}"/>
              </a:ext>
            </a:extLst>
          </p:cNvPr>
          <p:cNvSpPr/>
          <p:nvPr/>
        </p:nvSpPr>
        <p:spPr>
          <a:xfrm>
            <a:off x="1227910" y="3630248"/>
            <a:ext cx="3823062" cy="41053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Ok: Sağ 2">
            <a:extLst>
              <a:ext uri="{FF2B5EF4-FFF2-40B4-BE49-F238E27FC236}">
                <a16:creationId xmlns:a16="http://schemas.microsoft.com/office/drawing/2014/main" id="{F5873686-9B83-4FAA-8732-7C6CC8E02FA3}"/>
              </a:ext>
            </a:extLst>
          </p:cNvPr>
          <p:cNvSpPr/>
          <p:nvPr/>
        </p:nvSpPr>
        <p:spPr>
          <a:xfrm rot="10800000">
            <a:off x="3805643" y="3647666"/>
            <a:ext cx="757647" cy="271193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7" name="Resim 6" descr="metin içeren bir resim&#10;&#10;Açıklama otomatik olarak oluşturuldu">
            <a:extLst>
              <a:ext uri="{FF2B5EF4-FFF2-40B4-BE49-F238E27FC236}">
                <a16:creationId xmlns:a16="http://schemas.microsoft.com/office/drawing/2014/main" id="{B575913F-D8FC-467A-A740-899924DAD3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241" y="3221840"/>
            <a:ext cx="4509714" cy="3023481"/>
          </a:xfrm>
          <a:prstGeom prst="rect">
            <a:avLst/>
          </a:prstGeom>
        </p:spPr>
      </p:pic>
      <p:sp>
        <p:nvSpPr>
          <p:cNvPr id="16" name="Dikdörtgen 15">
            <a:extLst>
              <a:ext uri="{FF2B5EF4-FFF2-40B4-BE49-F238E27FC236}">
                <a16:creationId xmlns:a16="http://schemas.microsoft.com/office/drawing/2014/main" id="{D967AFC7-B7D4-4DD9-AC7D-5C49F2564F6A}"/>
              </a:ext>
            </a:extLst>
          </p:cNvPr>
          <p:cNvSpPr/>
          <p:nvPr/>
        </p:nvSpPr>
        <p:spPr>
          <a:xfrm>
            <a:off x="7924800" y="3647667"/>
            <a:ext cx="1114697" cy="549914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Ok: Sağ 16">
            <a:extLst>
              <a:ext uri="{FF2B5EF4-FFF2-40B4-BE49-F238E27FC236}">
                <a16:creationId xmlns:a16="http://schemas.microsoft.com/office/drawing/2014/main" id="{76090589-E09F-4D1A-B0E5-5A87FC183D60}"/>
              </a:ext>
            </a:extLst>
          </p:cNvPr>
          <p:cNvSpPr/>
          <p:nvPr/>
        </p:nvSpPr>
        <p:spPr>
          <a:xfrm>
            <a:off x="7093212" y="3999748"/>
            <a:ext cx="757647" cy="271193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83778812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 descr="tablo içeren bir resim&#10;&#10;Açıklama otomatik olarak oluşturuldu">
            <a:extLst>
              <a:ext uri="{FF2B5EF4-FFF2-40B4-BE49-F238E27FC236}">
                <a16:creationId xmlns:a16="http://schemas.microsoft.com/office/drawing/2014/main" id="{2765BD3A-56CF-4555-8CEC-B3AFED7059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2" y="2486370"/>
            <a:ext cx="8749592" cy="4356000"/>
          </a:xfrm>
          <a:prstGeom prst="rect">
            <a:avLst/>
          </a:prstGeom>
        </p:spPr>
      </p:pic>
      <p:grpSp>
        <p:nvGrpSpPr>
          <p:cNvPr id="51" name="Group 50">
            <a:extLst>
              <a:ext uri="{FF2B5EF4-FFF2-40B4-BE49-F238E27FC236}">
                <a16:creationId xmlns:a16="http://schemas.microsoft.com/office/drawing/2014/main" id="{496CC538-A155-6943-B52D-EAB6446C42D7}"/>
              </a:ext>
            </a:extLst>
          </p:cNvPr>
          <p:cNvGrpSpPr/>
          <p:nvPr/>
        </p:nvGrpSpPr>
        <p:grpSpPr>
          <a:xfrm>
            <a:off x="8135596" y="5984504"/>
            <a:ext cx="6363619" cy="881342"/>
            <a:chOff x="8599461" y="5984504"/>
            <a:chExt cx="5899754" cy="881342"/>
          </a:xfrm>
        </p:grpSpPr>
        <p:sp>
          <p:nvSpPr>
            <p:cNvPr id="52" name="Shape 8174">
              <a:extLst>
                <a:ext uri="{FF2B5EF4-FFF2-40B4-BE49-F238E27FC236}">
                  <a16:creationId xmlns:a16="http://schemas.microsoft.com/office/drawing/2014/main" id="{F0036FC1-A4CD-5546-9318-17999AF17CF2}"/>
                </a:ext>
              </a:extLst>
            </p:cNvPr>
            <p:cNvSpPr/>
            <p:nvPr/>
          </p:nvSpPr>
          <p:spPr>
            <a:xfrm rot="10800000">
              <a:off x="8991745" y="6108978"/>
              <a:ext cx="5382677" cy="756868"/>
            </a:xfrm>
            <a:prstGeom prst="mathMinus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 dirty="0"/>
            </a:p>
          </p:txBody>
        </p:sp>
        <p:sp>
          <p:nvSpPr>
            <p:cNvPr id="53" name="Shape 8178">
              <a:extLst>
                <a:ext uri="{FF2B5EF4-FFF2-40B4-BE49-F238E27FC236}">
                  <a16:creationId xmlns:a16="http://schemas.microsoft.com/office/drawing/2014/main" id="{00FFA306-8A8D-D147-A7C5-57895350B6A7}"/>
                </a:ext>
              </a:extLst>
            </p:cNvPr>
            <p:cNvSpPr/>
            <p:nvPr/>
          </p:nvSpPr>
          <p:spPr>
            <a:xfrm rot="10800000">
              <a:off x="9700846" y="6466017"/>
              <a:ext cx="4798369" cy="179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1" extrusionOk="0">
                  <a:moveTo>
                    <a:pt x="21487" y="8590"/>
                  </a:moveTo>
                  <a:cubicBezTo>
                    <a:pt x="20830" y="8549"/>
                    <a:pt x="7146" y="8058"/>
                    <a:pt x="3668" y="8318"/>
                  </a:cubicBezTo>
                  <a:cubicBezTo>
                    <a:pt x="2312" y="8418"/>
                    <a:pt x="1290" y="14174"/>
                    <a:pt x="533" y="21451"/>
                  </a:cubicBezTo>
                  <a:cubicBezTo>
                    <a:pt x="510" y="20750"/>
                    <a:pt x="482" y="20289"/>
                    <a:pt x="466" y="20081"/>
                  </a:cubicBezTo>
                  <a:lnTo>
                    <a:pt x="0" y="15121"/>
                  </a:lnTo>
                  <a:cubicBezTo>
                    <a:pt x="821" y="6927"/>
                    <a:pt x="1925" y="218"/>
                    <a:pt x="3358" y="111"/>
                  </a:cubicBezTo>
                  <a:cubicBezTo>
                    <a:pt x="6836" y="-149"/>
                    <a:pt x="20340" y="122"/>
                    <a:pt x="20997" y="164"/>
                  </a:cubicBezTo>
                  <a:lnTo>
                    <a:pt x="21600" y="8590"/>
                  </a:lnTo>
                  <a:cubicBezTo>
                    <a:pt x="21600" y="8590"/>
                    <a:pt x="21487" y="8590"/>
                    <a:pt x="21487" y="8590"/>
                  </a:cubicBez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08342F9D-BD5C-E548-A2F0-A3FD08E5D187}"/>
                </a:ext>
              </a:extLst>
            </p:cNvPr>
            <p:cNvSpPr/>
            <p:nvPr/>
          </p:nvSpPr>
          <p:spPr>
            <a:xfrm>
              <a:off x="8599461" y="6366100"/>
              <a:ext cx="3462401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 algn="ctr"/>
              <a:r>
                <a:rPr lang="tr-TR" sz="750" b="1" i="1" kern="0" dirty="0">
                  <a:solidFill>
                    <a:schemeClr val="bg1"/>
                  </a:solidFill>
                  <a:latin typeface="Source Sans Pro Semibold" panose="020B0503030403020204" pitchFamily="34" charset="0"/>
                </a:rPr>
                <a:t>Yüksek Lisans Tez Savunması E-İmza Süreci</a:t>
              </a:r>
              <a:endParaRPr lang="en-US" sz="750" b="1" kern="0" dirty="0">
                <a:solidFill>
                  <a:schemeClr val="bg1"/>
                </a:solidFill>
                <a:latin typeface="Source Sans Pro Black" panose="020B0503030403020204" pitchFamily="34" charset="0"/>
              </a:endParaRPr>
            </a:p>
          </p:txBody>
        </p:sp>
        <p:grpSp>
          <p:nvGrpSpPr>
            <p:cNvPr id="55" name="Grup 8">
              <a:extLst>
                <a:ext uri="{FF2B5EF4-FFF2-40B4-BE49-F238E27FC236}">
                  <a16:creationId xmlns:a16="http://schemas.microsoft.com/office/drawing/2014/main" id="{FC2B96C5-5E6C-954E-B187-8E264030A929}"/>
                </a:ext>
              </a:extLst>
            </p:cNvPr>
            <p:cNvGrpSpPr/>
            <p:nvPr/>
          </p:nvGrpSpPr>
          <p:grpSpPr>
            <a:xfrm>
              <a:off x="11515788" y="5984504"/>
              <a:ext cx="524791" cy="524795"/>
              <a:chOff x="2312024" y="6764990"/>
              <a:chExt cx="652601" cy="652605"/>
            </a:xfrm>
          </p:grpSpPr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BBF75395-2BF0-2843-9D07-B695EAA90FD0}"/>
                  </a:ext>
                </a:extLst>
              </p:cNvPr>
              <p:cNvSpPr/>
              <p:nvPr/>
            </p:nvSpPr>
            <p:spPr>
              <a:xfrm>
                <a:off x="2312024" y="6764994"/>
                <a:ext cx="652601" cy="65260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pic>
            <p:nvPicPr>
              <p:cNvPr id="57" name="Picture 56" descr="Sunburst chart&#10;&#10;Description automatically generated">
                <a:extLst>
                  <a:ext uri="{FF2B5EF4-FFF2-40B4-BE49-F238E27FC236}">
                    <a16:creationId xmlns:a16="http://schemas.microsoft.com/office/drawing/2014/main" id="{BB200EF2-1CC5-184E-94A3-9669C3B4A8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27989" y="6764990"/>
                <a:ext cx="636043" cy="636043"/>
              </a:xfrm>
              <a:prstGeom prst="rect">
                <a:avLst/>
              </a:prstGeom>
            </p:spPr>
          </p:pic>
        </p:grpSp>
      </p:grpSp>
      <p:sp>
        <p:nvSpPr>
          <p:cNvPr id="2" name="Metin kutusu 1">
            <a:extLst>
              <a:ext uri="{FF2B5EF4-FFF2-40B4-BE49-F238E27FC236}">
                <a16:creationId xmlns:a16="http://schemas.microsoft.com/office/drawing/2014/main" id="{D067AB74-4603-4641-9C8F-6943F57CBE34}"/>
              </a:ext>
            </a:extLst>
          </p:cNvPr>
          <p:cNvSpPr txBox="1"/>
          <p:nvPr/>
        </p:nvSpPr>
        <p:spPr>
          <a:xfrm>
            <a:off x="69928" y="-22139"/>
            <a:ext cx="118587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u="sng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Kapak Sayfası E-İmza Süreci:</a:t>
            </a:r>
          </a:p>
          <a:p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tr-TR" sz="2400" dirty="0">
                <a:latin typeface="Cambria" panose="02040503050406030204" pitchFamily="18" charset="0"/>
                <a:ea typeface="Cambria" panose="02040503050406030204" pitchFamily="18" charset="0"/>
              </a:rPr>
              <a:t>Danışman Öğretim Üyesi tarafından,</a:t>
            </a:r>
          </a:p>
          <a:p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+mj-lt"/>
              <a:buAutoNum type="arabicPeriod" startAt="4"/>
            </a:pPr>
            <a:r>
              <a:rPr lang="tr-TR" sz="2400" dirty="0">
                <a:latin typeface="Cambria" panose="02040503050406030204" pitchFamily="18" charset="0"/>
                <a:ea typeface="Cambria" panose="02040503050406030204" pitchFamily="18" charset="0"/>
              </a:rPr>
              <a:t>Açılan pencerede ilk sırada Danışman Öğretim Üyesi yer alacak şekilde sırası ile jüri üyelerine ait «Adı Soyadı», «T.C. Kimlik No», «Üniversite» ve «E-posta» bilgileri girilir. </a:t>
            </a:r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28B20B3A-0639-455B-A738-F9F65D0DE9B6}"/>
              </a:ext>
            </a:extLst>
          </p:cNvPr>
          <p:cNvSpPr/>
          <p:nvPr/>
        </p:nvSpPr>
        <p:spPr>
          <a:xfrm>
            <a:off x="1227910" y="4126636"/>
            <a:ext cx="3823062" cy="2454907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29617833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 descr="tablo içeren bir resim&#10;&#10;Açıklama otomatik olarak oluşturuldu">
            <a:extLst>
              <a:ext uri="{FF2B5EF4-FFF2-40B4-BE49-F238E27FC236}">
                <a16:creationId xmlns:a16="http://schemas.microsoft.com/office/drawing/2014/main" id="{2765BD3A-56CF-4555-8CEC-B3AFED7059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2" y="2486370"/>
            <a:ext cx="8749592" cy="4356000"/>
          </a:xfrm>
          <a:prstGeom prst="rect">
            <a:avLst/>
          </a:prstGeom>
        </p:spPr>
      </p:pic>
      <p:grpSp>
        <p:nvGrpSpPr>
          <p:cNvPr id="51" name="Group 50">
            <a:extLst>
              <a:ext uri="{FF2B5EF4-FFF2-40B4-BE49-F238E27FC236}">
                <a16:creationId xmlns:a16="http://schemas.microsoft.com/office/drawing/2014/main" id="{496CC538-A155-6943-B52D-EAB6446C42D7}"/>
              </a:ext>
            </a:extLst>
          </p:cNvPr>
          <p:cNvGrpSpPr/>
          <p:nvPr/>
        </p:nvGrpSpPr>
        <p:grpSpPr>
          <a:xfrm>
            <a:off x="8135596" y="5984504"/>
            <a:ext cx="6363619" cy="881342"/>
            <a:chOff x="8599461" y="5984504"/>
            <a:chExt cx="5899754" cy="881342"/>
          </a:xfrm>
        </p:grpSpPr>
        <p:sp>
          <p:nvSpPr>
            <p:cNvPr id="52" name="Shape 8174">
              <a:extLst>
                <a:ext uri="{FF2B5EF4-FFF2-40B4-BE49-F238E27FC236}">
                  <a16:creationId xmlns:a16="http://schemas.microsoft.com/office/drawing/2014/main" id="{F0036FC1-A4CD-5546-9318-17999AF17CF2}"/>
                </a:ext>
              </a:extLst>
            </p:cNvPr>
            <p:cNvSpPr/>
            <p:nvPr/>
          </p:nvSpPr>
          <p:spPr>
            <a:xfrm rot="10800000">
              <a:off x="8991745" y="6108978"/>
              <a:ext cx="5382677" cy="756868"/>
            </a:xfrm>
            <a:prstGeom prst="mathMinus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 dirty="0"/>
            </a:p>
          </p:txBody>
        </p:sp>
        <p:sp>
          <p:nvSpPr>
            <p:cNvPr id="53" name="Shape 8178">
              <a:extLst>
                <a:ext uri="{FF2B5EF4-FFF2-40B4-BE49-F238E27FC236}">
                  <a16:creationId xmlns:a16="http://schemas.microsoft.com/office/drawing/2014/main" id="{00FFA306-8A8D-D147-A7C5-57895350B6A7}"/>
                </a:ext>
              </a:extLst>
            </p:cNvPr>
            <p:cNvSpPr/>
            <p:nvPr/>
          </p:nvSpPr>
          <p:spPr>
            <a:xfrm rot="10800000">
              <a:off x="9700846" y="6466017"/>
              <a:ext cx="4798369" cy="179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1" extrusionOk="0">
                  <a:moveTo>
                    <a:pt x="21487" y="8590"/>
                  </a:moveTo>
                  <a:cubicBezTo>
                    <a:pt x="20830" y="8549"/>
                    <a:pt x="7146" y="8058"/>
                    <a:pt x="3668" y="8318"/>
                  </a:cubicBezTo>
                  <a:cubicBezTo>
                    <a:pt x="2312" y="8418"/>
                    <a:pt x="1290" y="14174"/>
                    <a:pt x="533" y="21451"/>
                  </a:cubicBezTo>
                  <a:cubicBezTo>
                    <a:pt x="510" y="20750"/>
                    <a:pt x="482" y="20289"/>
                    <a:pt x="466" y="20081"/>
                  </a:cubicBezTo>
                  <a:lnTo>
                    <a:pt x="0" y="15121"/>
                  </a:lnTo>
                  <a:cubicBezTo>
                    <a:pt x="821" y="6927"/>
                    <a:pt x="1925" y="218"/>
                    <a:pt x="3358" y="111"/>
                  </a:cubicBezTo>
                  <a:cubicBezTo>
                    <a:pt x="6836" y="-149"/>
                    <a:pt x="20340" y="122"/>
                    <a:pt x="20997" y="164"/>
                  </a:cubicBezTo>
                  <a:lnTo>
                    <a:pt x="21600" y="8590"/>
                  </a:lnTo>
                  <a:cubicBezTo>
                    <a:pt x="21600" y="8590"/>
                    <a:pt x="21487" y="8590"/>
                    <a:pt x="21487" y="8590"/>
                  </a:cubicBez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08342F9D-BD5C-E548-A2F0-A3FD08E5D187}"/>
                </a:ext>
              </a:extLst>
            </p:cNvPr>
            <p:cNvSpPr/>
            <p:nvPr/>
          </p:nvSpPr>
          <p:spPr>
            <a:xfrm>
              <a:off x="8599461" y="6366100"/>
              <a:ext cx="3462401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 algn="ctr"/>
              <a:r>
                <a:rPr lang="tr-TR" sz="750" b="1" i="1" kern="0" dirty="0">
                  <a:solidFill>
                    <a:schemeClr val="bg1"/>
                  </a:solidFill>
                  <a:latin typeface="Source Sans Pro Semibold" panose="020B0503030403020204" pitchFamily="34" charset="0"/>
                </a:rPr>
                <a:t>Yüksek Lisans Tez Savunması E-İmza Süreci</a:t>
              </a:r>
              <a:endParaRPr lang="en-US" sz="750" b="1" kern="0" dirty="0">
                <a:solidFill>
                  <a:schemeClr val="bg1"/>
                </a:solidFill>
                <a:latin typeface="Source Sans Pro Black" panose="020B0503030403020204" pitchFamily="34" charset="0"/>
              </a:endParaRPr>
            </a:p>
          </p:txBody>
        </p:sp>
        <p:grpSp>
          <p:nvGrpSpPr>
            <p:cNvPr id="55" name="Grup 8">
              <a:extLst>
                <a:ext uri="{FF2B5EF4-FFF2-40B4-BE49-F238E27FC236}">
                  <a16:creationId xmlns:a16="http://schemas.microsoft.com/office/drawing/2014/main" id="{FC2B96C5-5E6C-954E-B187-8E264030A929}"/>
                </a:ext>
              </a:extLst>
            </p:cNvPr>
            <p:cNvGrpSpPr/>
            <p:nvPr/>
          </p:nvGrpSpPr>
          <p:grpSpPr>
            <a:xfrm>
              <a:off x="11515788" y="5984504"/>
              <a:ext cx="524791" cy="524795"/>
              <a:chOff x="2312024" y="6764990"/>
              <a:chExt cx="652601" cy="652605"/>
            </a:xfrm>
          </p:grpSpPr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BBF75395-2BF0-2843-9D07-B695EAA90FD0}"/>
                  </a:ext>
                </a:extLst>
              </p:cNvPr>
              <p:cNvSpPr/>
              <p:nvPr/>
            </p:nvSpPr>
            <p:spPr>
              <a:xfrm>
                <a:off x="2312024" y="6764994"/>
                <a:ext cx="652601" cy="65260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pic>
            <p:nvPicPr>
              <p:cNvPr id="57" name="Picture 56" descr="Sunburst chart&#10;&#10;Description automatically generated">
                <a:extLst>
                  <a:ext uri="{FF2B5EF4-FFF2-40B4-BE49-F238E27FC236}">
                    <a16:creationId xmlns:a16="http://schemas.microsoft.com/office/drawing/2014/main" id="{BB200EF2-1CC5-184E-94A3-9669C3B4A8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27989" y="6764990"/>
                <a:ext cx="636043" cy="636043"/>
              </a:xfrm>
              <a:prstGeom prst="rect">
                <a:avLst/>
              </a:prstGeom>
            </p:spPr>
          </p:pic>
        </p:grpSp>
      </p:grpSp>
      <p:sp>
        <p:nvSpPr>
          <p:cNvPr id="2" name="Metin kutusu 1">
            <a:extLst>
              <a:ext uri="{FF2B5EF4-FFF2-40B4-BE49-F238E27FC236}">
                <a16:creationId xmlns:a16="http://schemas.microsoft.com/office/drawing/2014/main" id="{D067AB74-4603-4641-9C8F-6943F57CBE34}"/>
              </a:ext>
            </a:extLst>
          </p:cNvPr>
          <p:cNvSpPr txBox="1"/>
          <p:nvPr/>
        </p:nvSpPr>
        <p:spPr>
          <a:xfrm>
            <a:off x="69928" y="-22139"/>
            <a:ext cx="118587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u="sng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Kapak Sayfası E-İmza Süreci:</a:t>
            </a:r>
          </a:p>
          <a:p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tr-TR" sz="2400" dirty="0">
                <a:latin typeface="Cambria" panose="02040503050406030204" pitchFamily="18" charset="0"/>
                <a:ea typeface="Cambria" panose="02040503050406030204" pitchFamily="18" charset="0"/>
              </a:rPr>
              <a:t>Danışman Öğretim Üyesi tarafından,</a:t>
            </a:r>
          </a:p>
          <a:p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+mj-lt"/>
              <a:buAutoNum type="arabicPeriod" startAt="5"/>
            </a:pPr>
            <a:r>
              <a:rPr lang="tr-TR" sz="2400" dirty="0">
                <a:latin typeface="Cambria" panose="02040503050406030204" pitchFamily="18" charset="0"/>
                <a:ea typeface="Cambria" panose="02040503050406030204" pitchFamily="18" charset="0"/>
              </a:rPr>
              <a:t>Süreç başlatılır.</a:t>
            </a:r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28B20B3A-0639-455B-A738-F9F65D0DE9B6}"/>
              </a:ext>
            </a:extLst>
          </p:cNvPr>
          <p:cNvSpPr/>
          <p:nvPr/>
        </p:nvSpPr>
        <p:spPr>
          <a:xfrm>
            <a:off x="3209108" y="6589309"/>
            <a:ext cx="587830" cy="276537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Ok: Sağ 11">
            <a:extLst>
              <a:ext uri="{FF2B5EF4-FFF2-40B4-BE49-F238E27FC236}">
                <a16:creationId xmlns:a16="http://schemas.microsoft.com/office/drawing/2014/main" id="{E3EAC500-6D4F-495A-80FA-7F4AC8DE99E6}"/>
              </a:ext>
            </a:extLst>
          </p:cNvPr>
          <p:cNvSpPr/>
          <p:nvPr/>
        </p:nvSpPr>
        <p:spPr>
          <a:xfrm rot="10800000">
            <a:off x="3849188" y="6594653"/>
            <a:ext cx="757647" cy="271193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66987345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>
            <a:extLst>
              <a:ext uri="{FF2B5EF4-FFF2-40B4-BE49-F238E27FC236}">
                <a16:creationId xmlns:a16="http://schemas.microsoft.com/office/drawing/2014/main" id="{496CC538-A155-6943-B52D-EAB6446C42D7}"/>
              </a:ext>
            </a:extLst>
          </p:cNvPr>
          <p:cNvGrpSpPr/>
          <p:nvPr/>
        </p:nvGrpSpPr>
        <p:grpSpPr>
          <a:xfrm>
            <a:off x="8135596" y="5984504"/>
            <a:ext cx="6363619" cy="881342"/>
            <a:chOff x="8599461" y="5984504"/>
            <a:chExt cx="5899754" cy="881342"/>
          </a:xfrm>
        </p:grpSpPr>
        <p:sp>
          <p:nvSpPr>
            <p:cNvPr id="52" name="Shape 8174">
              <a:extLst>
                <a:ext uri="{FF2B5EF4-FFF2-40B4-BE49-F238E27FC236}">
                  <a16:creationId xmlns:a16="http://schemas.microsoft.com/office/drawing/2014/main" id="{F0036FC1-A4CD-5546-9318-17999AF17CF2}"/>
                </a:ext>
              </a:extLst>
            </p:cNvPr>
            <p:cNvSpPr/>
            <p:nvPr/>
          </p:nvSpPr>
          <p:spPr>
            <a:xfrm rot="10800000">
              <a:off x="8991745" y="6108978"/>
              <a:ext cx="5382677" cy="756868"/>
            </a:xfrm>
            <a:prstGeom prst="mathMinus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 dirty="0"/>
            </a:p>
          </p:txBody>
        </p:sp>
        <p:sp>
          <p:nvSpPr>
            <p:cNvPr id="53" name="Shape 8178">
              <a:extLst>
                <a:ext uri="{FF2B5EF4-FFF2-40B4-BE49-F238E27FC236}">
                  <a16:creationId xmlns:a16="http://schemas.microsoft.com/office/drawing/2014/main" id="{00FFA306-8A8D-D147-A7C5-57895350B6A7}"/>
                </a:ext>
              </a:extLst>
            </p:cNvPr>
            <p:cNvSpPr/>
            <p:nvPr/>
          </p:nvSpPr>
          <p:spPr>
            <a:xfrm rot="10800000">
              <a:off x="9700846" y="6466017"/>
              <a:ext cx="4798369" cy="179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1" extrusionOk="0">
                  <a:moveTo>
                    <a:pt x="21487" y="8590"/>
                  </a:moveTo>
                  <a:cubicBezTo>
                    <a:pt x="20830" y="8549"/>
                    <a:pt x="7146" y="8058"/>
                    <a:pt x="3668" y="8318"/>
                  </a:cubicBezTo>
                  <a:cubicBezTo>
                    <a:pt x="2312" y="8418"/>
                    <a:pt x="1290" y="14174"/>
                    <a:pt x="533" y="21451"/>
                  </a:cubicBezTo>
                  <a:cubicBezTo>
                    <a:pt x="510" y="20750"/>
                    <a:pt x="482" y="20289"/>
                    <a:pt x="466" y="20081"/>
                  </a:cubicBezTo>
                  <a:lnTo>
                    <a:pt x="0" y="15121"/>
                  </a:lnTo>
                  <a:cubicBezTo>
                    <a:pt x="821" y="6927"/>
                    <a:pt x="1925" y="218"/>
                    <a:pt x="3358" y="111"/>
                  </a:cubicBezTo>
                  <a:cubicBezTo>
                    <a:pt x="6836" y="-149"/>
                    <a:pt x="20340" y="122"/>
                    <a:pt x="20997" y="164"/>
                  </a:cubicBezTo>
                  <a:lnTo>
                    <a:pt x="21600" y="8590"/>
                  </a:lnTo>
                  <a:cubicBezTo>
                    <a:pt x="21600" y="8590"/>
                    <a:pt x="21487" y="8590"/>
                    <a:pt x="21487" y="8590"/>
                  </a:cubicBez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08342F9D-BD5C-E548-A2F0-A3FD08E5D187}"/>
                </a:ext>
              </a:extLst>
            </p:cNvPr>
            <p:cNvSpPr/>
            <p:nvPr/>
          </p:nvSpPr>
          <p:spPr>
            <a:xfrm>
              <a:off x="8599461" y="6366100"/>
              <a:ext cx="3462401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 algn="ctr"/>
              <a:r>
                <a:rPr lang="tr-TR" sz="750" b="1" i="1" kern="0" dirty="0">
                  <a:solidFill>
                    <a:schemeClr val="bg1"/>
                  </a:solidFill>
                  <a:latin typeface="Source Sans Pro Semibold" panose="020B0503030403020204" pitchFamily="34" charset="0"/>
                </a:rPr>
                <a:t>Yüksek Lisans Tez Savunması E-İmza Süreci</a:t>
              </a:r>
              <a:endParaRPr lang="en-US" sz="750" b="1" kern="0" dirty="0">
                <a:solidFill>
                  <a:schemeClr val="bg1"/>
                </a:solidFill>
                <a:latin typeface="Source Sans Pro Black" panose="020B0503030403020204" pitchFamily="34" charset="0"/>
              </a:endParaRPr>
            </a:p>
          </p:txBody>
        </p:sp>
        <p:grpSp>
          <p:nvGrpSpPr>
            <p:cNvPr id="55" name="Grup 8">
              <a:extLst>
                <a:ext uri="{FF2B5EF4-FFF2-40B4-BE49-F238E27FC236}">
                  <a16:creationId xmlns:a16="http://schemas.microsoft.com/office/drawing/2014/main" id="{FC2B96C5-5E6C-954E-B187-8E264030A929}"/>
                </a:ext>
              </a:extLst>
            </p:cNvPr>
            <p:cNvGrpSpPr/>
            <p:nvPr/>
          </p:nvGrpSpPr>
          <p:grpSpPr>
            <a:xfrm>
              <a:off x="11515788" y="5984504"/>
              <a:ext cx="524791" cy="524795"/>
              <a:chOff x="2312024" y="6764990"/>
              <a:chExt cx="652601" cy="652605"/>
            </a:xfrm>
          </p:grpSpPr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BBF75395-2BF0-2843-9D07-B695EAA90FD0}"/>
                  </a:ext>
                </a:extLst>
              </p:cNvPr>
              <p:cNvSpPr/>
              <p:nvPr/>
            </p:nvSpPr>
            <p:spPr>
              <a:xfrm>
                <a:off x="2312024" y="6764994"/>
                <a:ext cx="652601" cy="65260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pic>
            <p:nvPicPr>
              <p:cNvPr id="57" name="Picture 56" descr="Sunburst chart&#10;&#10;Description automatically generated">
                <a:extLst>
                  <a:ext uri="{FF2B5EF4-FFF2-40B4-BE49-F238E27FC236}">
                    <a16:creationId xmlns:a16="http://schemas.microsoft.com/office/drawing/2014/main" id="{BB200EF2-1CC5-184E-94A3-9669C3B4A8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327989" y="6764990"/>
                <a:ext cx="636043" cy="636043"/>
              </a:xfrm>
              <a:prstGeom prst="rect">
                <a:avLst/>
              </a:prstGeom>
            </p:spPr>
          </p:pic>
        </p:grpSp>
      </p:grpSp>
      <p:sp>
        <p:nvSpPr>
          <p:cNvPr id="2" name="Metin kutusu 1">
            <a:extLst>
              <a:ext uri="{FF2B5EF4-FFF2-40B4-BE49-F238E27FC236}">
                <a16:creationId xmlns:a16="http://schemas.microsoft.com/office/drawing/2014/main" id="{D067AB74-4603-4641-9C8F-6943F57CBE34}"/>
              </a:ext>
            </a:extLst>
          </p:cNvPr>
          <p:cNvSpPr txBox="1"/>
          <p:nvPr/>
        </p:nvSpPr>
        <p:spPr>
          <a:xfrm>
            <a:off x="69928" y="-22139"/>
            <a:ext cx="118587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u="sng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Kapak Sayfası E-İmza Süreci:</a:t>
            </a:r>
          </a:p>
          <a:p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tr-TR" sz="2400" dirty="0">
                <a:latin typeface="Cambria" panose="02040503050406030204" pitchFamily="18" charset="0"/>
                <a:ea typeface="Cambria" panose="02040503050406030204" pitchFamily="18" charset="0"/>
              </a:rPr>
              <a:t>Danışman Öğretim Üyesi tarafından,</a:t>
            </a:r>
          </a:p>
          <a:p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tr-TR" sz="2400" dirty="0">
                <a:latin typeface="Cambria" panose="02040503050406030204" pitchFamily="18" charset="0"/>
                <a:ea typeface="Cambria" panose="02040503050406030204" pitchFamily="18" charset="0"/>
              </a:rPr>
              <a:t>Süreci Başlat seçeneğinden sonra gelen aşağıdaki ekranda «EVET» tercihi ile devam edilir. </a:t>
            </a:r>
          </a:p>
        </p:txBody>
      </p:sp>
      <p:pic>
        <p:nvPicPr>
          <p:cNvPr id="13" name="Resim 12">
            <a:extLst>
              <a:ext uri="{FF2B5EF4-FFF2-40B4-BE49-F238E27FC236}">
                <a16:creationId xmlns:a16="http://schemas.microsoft.com/office/drawing/2014/main" id="{14A16C33-F6F1-4074-A80C-C2505E4D6E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767" y="2107936"/>
            <a:ext cx="9805012" cy="3872480"/>
          </a:xfrm>
          <a:prstGeom prst="rect">
            <a:avLst/>
          </a:prstGeom>
        </p:spPr>
      </p:pic>
      <p:sp>
        <p:nvSpPr>
          <p:cNvPr id="5" name="Dikdörtgen 4">
            <a:extLst>
              <a:ext uri="{FF2B5EF4-FFF2-40B4-BE49-F238E27FC236}">
                <a16:creationId xmlns:a16="http://schemas.microsoft.com/office/drawing/2014/main" id="{28B20B3A-0639-455B-A738-F9F65D0DE9B6}"/>
              </a:ext>
            </a:extLst>
          </p:cNvPr>
          <p:cNvSpPr/>
          <p:nvPr/>
        </p:nvSpPr>
        <p:spPr>
          <a:xfrm>
            <a:off x="9415081" y="4034113"/>
            <a:ext cx="587830" cy="276537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702936E4-8E13-4A82-BBF1-B2B02D033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AKDENİZ ÜNİVERSİTESİ </a:t>
            </a:r>
            <a:r>
              <a:rPr lang="tr-TR" dirty="0"/>
              <a:t>GÜZEL SANATLAR </a:t>
            </a:r>
            <a:r>
              <a:rPr lang="en-US" dirty="0"/>
              <a:t>ENSTİTÜSÜ ANTALYA</a:t>
            </a:r>
          </a:p>
        </p:txBody>
      </p:sp>
    </p:spTree>
    <p:extLst>
      <p:ext uri="{BB962C8B-B14F-4D97-AF65-F5344CB8AC3E}">
        <p14:creationId xmlns:p14="http://schemas.microsoft.com/office/powerpoint/2010/main" val="4066923760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>
            <a:extLst>
              <a:ext uri="{FF2B5EF4-FFF2-40B4-BE49-F238E27FC236}">
                <a16:creationId xmlns:a16="http://schemas.microsoft.com/office/drawing/2014/main" id="{496CC538-A155-6943-B52D-EAB6446C42D7}"/>
              </a:ext>
            </a:extLst>
          </p:cNvPr>
          <p:cNvGrpSpPr/>
          <p:nvPr/>
        </p:nvGrpSpPr>
        <p:grpSpPr>
          <a:xfrm>
            <a:off x="8135596" y="5984504"/>
            <a:ext cx="6363619" cy="881342"/>
            <a:chOff x="8599461" y="5984504"/>
            <a:chExt cx="5899754" cy="881342"/>
          </a:xfrm>
        </p:grpSpPr>
        <p:sp>
          <p:nvSpPr>
            <p:cNvPr id="52" name="Shape 8174">
              <a:extLst>
                <a:ext uri="{FF2B5EF4-FFF2-40B4-BE49-F238E27FC236}">
                  <a16:creationId xmlns:a16="http://schemas.microsoft.com/office/drawing/2014/main" id="{F0036FC1-A4CD-5546-9318-17999AF17CF2}"/>
                </a:ext>
              </a:extLst>
            </p:cNvPr>
            <p:cNvSpPr/>
            <p:nvPr/>
          </p:nvSpPr>
          <p:spPr>
            <a:xfrm rot="10800000">
              <a:off x="8991745" y="6108978"/>
              <a:ext cx="5382677" cy="756868"/>
            </a:xfrm>
            <a:prstGeom prst="mathMinus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 dirty="0"/>
            </a:p>
          </p:txBody>
        </p:sp>
        <p:sp>
          <p:nvSpPr>
            <p:cNvPr id="53" name="Shape 8178">
              <a:extLst>
                <a:ext uri="{FF2B5EF4-FFF2-40B4-BE49-F238E27FC236}">
                  <a16:creationId xmlns:a16="http://schemas.microsoft.com/office/drawing/2014/main" id="{00FFA306-8A8D-D147-A7C5-57895350B6A7}"/>
                </a:ext>
              </a:extLst>
            </p:cNvPr>
            <p:cNvSpPr/>
            <p:nvPr/>
          </p:nvSpPr>
          <p:spPr>
            <a:xfrm rot="10800000">
              <a:off x="9700846" y="6466017"/>
              <a:ext cx="4798369" cy="179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1" extrusionOk="0">
                  <a:moveTo>
                    <a:pt x="21487" y="8590"/>
                  </a:moveTo>
                  <a:cubicBezTo>
                    <a:pt x="20830" y="8549"/>
                    <a:pt x="7146" y="8058"/>
                    <a:pt x="3668" y="8318"/>
                  </a:cubicBezTo>
                  <a:cubicBezTo>
                    <a:pt x="2312" y="8418"/>
                    <a:pt x="1290" y="14174"/>
                    <a:pt x="533" y="21451"/>
                  </a:cubicBezTo>
                  <a:cubicBezTo>
                    <a:pt x="510" y="20750"/>
                    <a:pt x="482" y="20289"/>
                    <a:pt x="466" y="20081"/>
                  </a:cubicBezTo>
                  <a:lnTo>
                    <a:pt x="0" y="15121"/>
                  </a:lnTo>
                  <a:cubicBezTo>
                    <a:pt x="821" y="6927"/>
                    <a:pt x="1925" y="218"/>
                    <a:pt x="3358" y="111"/>
                  </a:cubicBezTo>
                  <a:cubicBezTo>
                    <a:pt x="6836" y="-149"/>
                    <a:pt x="20340" y="122"/>
                    <a:pt x="20997" y="164"/>
                  </a:cubicBezTo>
                  <a:lnTo>
                    <a:pt x="21600" y="8590"/>
                  </a:lnTo>
                  <a:cubicBezTo>
                    <a:pt x="21600" y="8590"/>
                    <a:pt x="21487" y="8590"/>
                    <a:pt x="21487" y="8590"/>
                  </a:cubicBez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08342F9D-BD5C-E548-A2F0-A3FD08E5D187}"/>
                </a:ext>
              </a:extLst>
            </p:cNvPr>
            <p:cNvSpPr/>
            <p:nvPr/>
          </p:nvSpPr>
          <p:spPr>
            <a:xfrm>
              <a:off x="8599461" y="6366100"/>
              <a:ext cx="3462401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 algn="ctr"/>
              <a:r>
                <a:rPr lang="tr-TR" sz="750" b="1" i="1" kern="0" dirty="0">
                  <a:solidFill>
                    <a:schemeClr val="bg1"/>
                  </a:solidFill>
                  <a:latin typeface="Source Sans Pro Semibold" panose="020B0503030403020204" pitchFamily="34" charset="0"/>
                </a:rPr>
                <a:t>Yüksek Lisans Tez Savunması E-İmza Süreci</a:t>
              </a:r>
              <a:endParaRPr lang="en-US" sz="750" b="1" kern="0" dirty="0">
                <a:solidFill>
                  <a:schemeClr val="bg1"/>
                </a:solidFill>
                <a:latin typeface="Source Sans Pro Black" panose="020B0503030403020204" pitchFamily="34" charset="0"/>
              </a:endParaRPr>
            </a:p>
          </p:txBody>
        </p:sp>
        <p:grpSp>
          <p:nvGrpSpPr>
            <p:cNvPr id="55" name="Grup 8">
              <a:extLst>
                <a:ext uri="{FF2B5EF4-FFF2-40B4-BE49-F238E27FC236}">
                  <a16:creationId xmlns:a16="http://schemas.microsoft.com/office/drawing/2014/main" id="{FC2B96C5-5E6C-954E-B187-8E264030A929}"/>
                </a:ext>
              </a:extLst>
            </p:cNvPr>
            <p:cNvGrpSpPr/>
            <p:nvPr/>
          </p:nvGrpSpPr>
          <p:grpSpPr>
            <a:xfrm>
              <a:off x="11515788" y="5984504"/>
              <a:ext cx="524791" cy="524795"/>
              <a:chOff x="2312024" y="6764990"/>
              <a:chExt cx="652601" cy="652605"/>
            </a:xfrm>
          </p:grpSpPr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BBF75395-2BF0-2843-9D07-B695EAA90FD0}"/>
                  </a:ext>
                </a:extLst>
              </p:cNvPr>
              <p:cNvSpPr/>
              <p:nvPr/>
            </p:nvSpPr>
            <p:spPr>
              <a:xfrm>
                <a:off x="2312024" y="6764994"/>
                <a:ext cx="652601" cy="65260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pic>
            <p:nvPicPr>
              <p:cNvPr id="57" name="Picture 56" descr="Sunburst chart&#10;&#10;Description automatically generated">
                <a:extLst>
                  <a:ext uri="{FF2B5EF4-FFF2-40B4-BE49-F238E27FC236}">
                    <a16:creationId xmlns:a16="http://schemas.microsoft.com/office/drawing/2014/main" id="{BB200EF2-1CC5-184E-94A3-9669C3B4A8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327989" y="6764990"/>
                <a:ext cx="636043" cy="636043"/>
              </a:xfrm>
              <a:prstGeom prst="rect">
                <a:avLst/>
              </a:prstGeom>
            </p:spPr>
          </p:pic>
        </p:grpSp>
      </p:grpSp>
      <p:sp>
        <p:nvSpPr>
          <p:cNvPr id="2" name="Metin kutusu 1">
            <a:extLst>
              <a:ext uri="{FF2B5EF4-FFF2-40B4-BE49-F238E27FC236}">
                <a16:creationId xmlns:a16="http://schemas.microsoft.com/office/drawing/2014/main" id="{D067AB74-4603-4641-9C8F-6943F57CBE34}"/>
              </a:ext>
            </a:extLst>
          </p:cNvPr>
          <p:cNvSpPr txBox="1"/>
          <p:nvPr/>
        </p:nvSpPr>
        <p:spPr>
          <a:xfrm>
            <a:off x="94312" y="-22139"/>
            <a:ext cx="118587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u="sng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Kapak Sayfası E-İmza Süreci:</a:t>
            </a:r>
          </a:p>
          <a:p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tr-TR" sz="2400" dirty="0">
                <a:latin typeface="Cambria" panose="02040503050406030204" pitchFamily="18" charset="0"/>
                <a:ea typeface="Cambria" panose="02040503050406030204" pitchFamily="18" charset="0"/>
              </a:rPr>
              <a:t>Danışman Öğretim Üyesi tarafından süreç başlatıldıktan sonra;</a:t>
            </a:r>
          </a:p>
          <a:p>
            <a:endParaRPr lang="tr-T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tr-TR" sz="2400" dirty="0">
                <a:latin typeface="Cambria" panose="02040503050406030204" pitchFamily="18" charset="0"/>
                <a:ea typeface="Cambria" panose="02040503050406030204" pitchFamily="18" charset="0"/>
              </a:rPr>
              <a:t>6. Jüri üyelerine </a:t>
            </a:r>
            <a:r>
              <a:rPr lang="tr-TR" sz="2400" b="1" u="sng" dirty="0">
                <a:latin typeface="Cambria" panose="02040503050406030204" pitchFamily="18" charset="0"/>
                <a:ea typeface="Cambria" panose="02040503050406030204" pitchFamily="18" charset="0"/>
              </a:rPr>
              <a:t>sistemde yer aldıkları sıra </a:t>
            </a:r>
            <a:r>
              <a:rPr lang="tr-TR" sz="2400" dirty="0">
                <a:latin typeface="Cambria" panose="02040503050406030204" pitchFamily="18" charset="0"/>
                <a:ea typeface="Cambria" panose="02040503050406030204" pitchFamily="18" charset="0"/>
              </a:rPr>
              <a:t>ile E-İmza için bir e-posta gelir.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D880F6E1-6BE5-4B09-BB49-4BF0C32989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144" y="2577308"/>
            <a:ext cx="11217612" cy="3246401"/>
          </a:xfrm>
          <a:prstGeom prst="rect">
            <a:avLst/>
          </a:prstGeom>
        </p:spPr>
      </p:pic>
      <p:sp>
        <p:nvSpPr>
          <p:cNvPr id="14" name="Dikdörtgen 13">
            <a:extLst>
              <a:ext uri="{FF2B5EF4-FFF2-40B4-BE49-F238E27FC236}">
                <a16:creationId xmlns:a16="http://schemas.microsoft.com/office/drawing/2014/main" id="{A13444B4-A59F-4D67-8DA0-04D408F352B3}"/>
              </a:ext>
            </a:extLst>
          </p:cNvPr>
          <p:cNvSpPr/>
          <p:nvPr/>
        </p:nvSpPr>
        <p:spPr>
          <a:xfrm>
            <a:off x="629144" y="5080691"/>
            <a:ext cx="2443240" cy="276537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93AE0B85-4844-4BF2-8473-1886CF182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AKDENİZ ÜNİVERSİTESİ </a:t>
            </a:r>
            <a:r>
              <a:rPr lang="tr-TR" dirty="0"/>
              <a:t>GÜZEL SANATLAR </a:t>
            </a:r>
            <a:r>
              <a:rPr lang="en-US" dirty="0"/>
              <a:t>ENSTİTÜSÜ ANTALYA</a:t>
            </a:r>
          </a:p>
        </p:txBody>
      </p:sp>
    </p:spTree>
    <p:extLst>
      <p:ext uri="{BB962C8B-B14F-4D97-AF65-F5344CB8AC3E}">
        <p14:creationId xmlns:p14="http://schemas.microsoft.com/office/powerpoint/2010/main" val="1550447133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PC - Color 10 Red">
      <a:dk1>
        <a:srgbClr val="44546A"/>
      </a:dk1>
      <a:lt1>
        <a:srgbClr val="FFFFFF"/>
      </a:lt1>
      <a:dk2>
        <a:srgbClr val="44546A"/>
      </a:dk2>
      <a:lt2>
        <a:srgbClr val="E7E6E6"/>
      </a:lt2>
      <a:accent1>
        <a:srgbClr val="EF5350"/>
      </a:accent1>
      <a:accent2>
        <a:srgbClr val="F44336"/>
      </a:accent2>
      <a:accent3>
        <a:srgbClr val="E53935"/>
      </a:accent3>
      <a:accent4>
        <a:srgbClr val="D32F2F"/>
      </a:accent4>
      <a:accent5>
        <a:srgbClr val="C62828"/>
      </a:accent5>
      <a:accent6>
        <a:srgbClr val="B71C1C"/>
      </a:accent6>
      <a:hlink>
        <a:srgbClr val="A5A5A5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8487</TotalTime>
  <Words>1085</Words>
  <Application>Microsoft Office PowerPoint</Application>
  <PresentationFormat>Geniş ekran</PresentationFormat>
  <Paragraphs>183</Paragraphs>
  <Slides>23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11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23</vt:i4>
      </vt:variant>
    </vt:vector>
  </HeadingPairs>
  <TitlesOfParts>
    <vt:vector size="35" baseType="lpstr">
      <vt:lpstr>Arial</vt:lpstr>
      <vt:lpstr>Calibri</vt:lpstr>
      <vt:lpstr>Calibri Light</vt:lpstr>
      <vt:lpstr>Cambria</vt:lpstr>
      <vt:lpstr>Gill Sans</vt:lpstr>
      <vt:lpstr>Roboto</vt:lpstr>
      <vt:lpstr>Source Sans Pro</vt:lpstr>
      <vt:lpstr>Source Sans Pro Black</vt:lpstr>
      <vt:lpstr>Source Sans Pro Semibold</vt:lpstr>
      <vt:lpstr>Times New Roman</vt:lpstr>
      <vt:lpstr>Wingdings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Handan Dayi</cp:lastModifiedBy>
  <cp:revision>1435</cp:revision>
  <dcterms:created xsi:type="dcterms:W3CDTF">2019-08-27T11:43:38Z</dcterms:created>
  <dcterms:modified xsi:type="dcterms:W3CDTF">2021-12-25T11:58:34Z</dcterms:modified>
</cp:coreProperties>
</file>