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275" r:id="rId13"/>
    <p:sldId id="277" r:id="rId14"/>
    <p:sldId id="282" r:id="rId15"/>
    <p:sldId id="283" r:id="rId16"/>
    <p:sldId id="299" r:id="rId17"/>
    <p:sldId id="293" r:id="rId18"/>
    <p:sldId id="295" r:id="rId19"/>
    <p:sldId id="296" r:id="rId20"/>
    <p:sldId id="300" r:id="rId21"/>
    <p:sldId id="292" r:id="rId22"/>
    <p:sldId id="26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2D4D"/>
    <a:srgbClr val="F79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45" autoAdjust="0"/>
  </p:normalViewPr>
  <p:slideViewPr>
    <p:cSldViewPr>
      <p:cViewPr varScale="1">
        <p:scale>
          <a:sx n="101" d="100"/>
          <a:sy n="101" d="100"/>
        </p:scale>
        <p:origin x="19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vreMuh\OneDrive%20-%20Akdeniz%20&#220;niversitesi\cevremuh\mezunlar\AU-CevreMuh_mezunlarimiz_2022-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vreMuh\OneDrive%20-%20Akdeniz%20&#220;niversitesi\cevremuh\mezunlar\AU-CevreMuh_mezunlarimiz_2022-0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evreMuh\OneDrive%20-%20Akdeniz%20&#220;niversitesi\cevremuh\mezunlar\AU-CevreMuh_mezunlarimiz_2022-0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450191570881225E-2"/>
          <c:y val="7.8812056737588648E-2"/>
          <c:w val="0.88192325191570886"/>
          <c:h val="0.65520925925925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mezunlar_listesi!$AD$4</c:f>
              <c:strCache>
                <c:ptCount val="1"/>
                <c:pt idx="0">
                  <c:v>Çalışan yüzdesi (bilgi paylaşımı yapan mezun sayısı üzerinden)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977-4537-87FF-804E39457454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977-4537-87FF-804E394574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[0]!mezuniyetyili_calisanyuzdesibilgipaylasimiyapan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2007</c:v>
                </c:pt>
                <c:pt idx="3">
                  <c:v>2003</c:v>
                </c:pt>
                <c:pt idx="4">
                  <c:v>2011</c:v>
                </c:pt>
                <c:pt idx="5">
                  <c:v>2002</c:v>
                </c:pt>
                <c:pt idx="6">
                  <c:v>2015</c:v>
                </c:pt>
                <c:pt idx="7">
                  <c:v>2006</c:v>
                </c:pt>
                <c:pt idx="8">
                  <c:v>2008</c:v>
                </c:pt>
                <c:pt idx="9">
                  <c:v>2009</c:v>
                </c:pt>
                <c:pt idx="10">
                  <c:v>2014</c:v>
                </c:pt>
                <c:pt idx="11">
                  <c:v>2010</c:v>
                </c:pt>
                <c:pt idx="12">
                  <c:v>2013</c:v>
                </c:pt>
                <c:pt idx="13">
                  <c:v>2021</c:v>
                </c:pt>
                <c:pt idx="14">
                  <c:v>2017</c:v>
                </c:pt>
                <c:pt idx="15">
                  <c:v>2018</c:v>
                </c:pt>
                <c:pt idx="16">
                  <c:v>2012</c:v>
                </c:pt>
                <c:pt idx="17">
                  <c:v>2019</c:v>
                </c:pt>
                <c:pt idx="18">
                  <c:v>2016</c:v>
                </c:pt>
                <c:pt idx="19">
                  <c:v>2020</c:v>
                </c:pt>
              </c:numCache>
            </c:numRef>
          </c:cat>
          <c:val>
            <c:numRef>
              <c:f>[0]!calisanyüzdesi_bilgipaylasimiyapanuzerinden_mezuniyetyilinagore</c:f>
              <c:numCache>
                <c:formatCode>0%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0.96153846153846156</c:v>
                </c:pt>
                <c:pt idx="4">
                  <c:v>0.9285714285714286</c:v>
                </c:pt>
                <c:pt idx="5">
                  <c:v>0.92307692307692313</c:v>
                </c:pt>
                <c:pt idx="6">
                  <c:v>0.91666666666666663</c:v>
                </c:pt>
                <c:pt idx="7">
                  <c:v>0.9</c:v>
                </c:pt>
                <c:pt idx="8">
                  <c:v>0.875</c:v>
                </c:pt>
                <c:pt idx="9">
                  <c:v>0.8666666666666667</c:v>
                </c:pt>
                <c:pt idx="10">
                  <c:v>0.8571428571428571</c:v>
                </c:pt>
                <c:pt idx="11">
                  <c:v>0.84210526315789469</c:v>
                </c:pt>
                <c:pt idx="12">
                  <c:v>0.81818181818181823</c:v>
                </c:pt>
                <c:pt idx="13">
                  <c:v>0.78125</c:v>
                </c:pt>
                <c:pt idx="14">
                  <c:v>0.76470588235294112</c:v>
                </c:pt>
                <c:pt idx="15">
                  <c:v>0.76</c:v>
                </c:pt>
                <c:pt idx="16">
                  <c:v>0.75</c:v>
                </c:pt>
                <c:pt idx="17">
                  <c:v>0.72222222222222221</c:v>
                </c:pt>
                <c:pt idx="18">
                  <c:v>0.66666666666666663</c:v>
                </c:pt>
                <c:pt idx="19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77-4537-87FF-804E394574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03008944"/>
        <c:axId val="1103017104"/>
      </c:barChart>
      <c:lineChart>
        <c:grouping val="standard"/>
        <c:varyColors val="0"/>
        <c:ser>
          <c:idx val="1"/>
          <c:order val="1"/>
          <c:tx>
            <c:strRef>
              <c:f>mezunlar_listesi!$AF$4</c:f>
              <c:strCache>
                <c:ptCount val="1"/>
                <c:pt idx="0">
                  <c:v>Ortalama çalışan yüzdesi (bilgi paylaşımı yapan mezun sayısı üzerinden)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77-4537-87FF-804E3945745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77-4537-87FF-804E3945745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77-4537-87FF-804E3945745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77-4537-87FF-804E3945745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77-4537-87FF-804E3945745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77-4537-87FF-804E3945745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77-4537-87FF-804E3945745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77-4537-87FF-804E3945745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77-4537-87FF-804E3945745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977-4537-87FF-804E3945745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977-4537-87FF-804E3945745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977-4537-87FF-804E3945745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977-4537-87FF-804E3945745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977-4537-87FF-804E3945745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977-4537-87FF-804E3945745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977-4537-87FF-804E3945745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977-4537-87FF-804E39457454}"/>
                </c:ext>
              </c:extLst>
            </c:dLbl>
            <c:dLbl>
              <c:idx val="17"/>
              <c:layout>
                <c:manualLayout>
                  <c:x val="-4.7138409961685709E-2"/>
                  <c:y val="-4.840291005291005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977-4537-87FF-804E3945745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977-4537-87FF-804E3945745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977-4537-87FF-804E394574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[0]!mezuniyetyili_calisanyuzdesibilgipaylasimiyapan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2007</c:v>
                </c:pt>
                <c:pt idx="3">
                  <c:v>2003</c:v>
                </c:pt>
                <c:pt idx="4">
                  <c:v>2011</c:v>
                </c:pt>
                <c:pt idx="5">
                  <c:v>2002</c:v>
                </c:pt>
                <c:pt idx="6">
                  <c:v>2015</c:v>
                </c:pt>
                <c:pt idx="7">
                  <c:v>2006</c:v>
                </c:pt>
                <c:pt idx="8">
                  <c:v>2008</c:v>
                </c:pt>
                <c:pt idx="9">
                  <c:v>2009</c:v>
                </c:pt>
                <c:pt idx="10">
                  <c:v>2014</c:v>
                </c:pt>
                <c:pt idx="11">
                  <c:v>2010</c:v>
                </c:pt>
                <c:pt idx="12">
                  <c:v>2013</c:v>
                </c:pt>
                <c:pt idx="13">
                  <c:v>2021</c:v>
                </c:pt>
                <c:pt idx="14">
                  <c:v>2017</c:v>
                </c:pt>
                <c:pt idx="15">
                  <c:v>2018</c:v>
                </c:pt>
                <c:pt idx="16">
                  <c:v>2012</c:v>
                </c:pt>
                <c:pt idx="17">
                  <c:v>2019</c:v>
                </c:pt>
                <c:pt idx="18">
                  <c:v>2016</c:v>
                </c:pt>
                <c:pt idx="19">
                  <c:v>2020</c:v>
                </c:pt>
              </c:numCache>
            </c:numRef>
          </c:cat>
          <c:val>
            <c:numRef>
              <c:f>[0]!ortalamacalisanyuzdesi_bilgipaylasimiyapanuzerinden_mezuniyetyilinagore</c:f>
              <c:numCache>
                <c:formatCode>0%</c:formatCode>
                <c:ptCount val="20"/>
                <c:pt idx="0">
                  <c:v>0.80115273775216134</c:v>
                </c:pt>
                <c:pt idx="1">
                  <c:v>0.80115273775216134</c:v>
                </c:pt>
                <c:pt idx="2">
                  <c:v>0.80115273775216134</c:v>
                </c:pt>
                <c:pt idx="3">
                  <c:v>0.80115273775216134</c:v>
                </c:pt>
                <c:pt idx="4">
                  <c:v>0.80115273775216134</c:v>
                </c:pt>
                <c:pt idx="5">
                  <c:v>0.80115273775216134</c:v>
                </c:pt>
                <c:pt idx="6">
                  <c:v>0.80115273775216134</c:v>
                </c:pt>
                <c:pt idx="7">
                  <c:v>0.80115273775216134</c:v>
                </c:pt>
                <c:pt idx="8">
                  <c:v>0.80115273775216134</c:v>
                </c:pt>
                <c:pt idx="9">
                  <c:v>0.80115273775216134</c:v>
                </c:pt>
                <c:pt idx="10">
                  <c:v>0.80115273775216134</c:v>
                </c:pt>
                <c:pt idx="11">
                  <c:v>0.80115273775216134</c:v>
                </c:pt>
                <c:pt idx="12">
                  <c:v>0.80115273775216134</c:v>
                </c:pt>
                <c:pt idx="13">
                  <c:v>0.80115273775216134</c:v>
                </c:pt>
                <c:pt idx="14">
                  <c:v>0.80115273775216134</c:v>
                </c:pt>
                <c:pt idx="15">
                  <c:v>0.80115273775216134</c:v>
                </c:pt>
                <c:pt idx="16">
                  <c:v>0.80115273775216134</c:v>
                </c:pt>
                <c:pt idx="17">
                  <c:v>0.80115273775216134</c:v>
                </c:pt>
                <c:pt idx="18">
                  <c:v>0.80115273775216134</c:v>
                </c:pt>
                <c:pt idx="19">
                  <c:v>0.80115273775216134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C977-4537-87FF-804E394574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03008944"/>
        <c:axId val="1103017104"/>
      </c:lineChart>
      <c:lineChart>
        <c:grouping val="stacked"/>
        <c:varyColors val="0"/>
        <c:ser>
          <c:idx val="2"/>
          <c:order val="2"/>
          <c:tx>
            <c:strRef>
              <c:f>mezunlar_listesi!$N$1</c:f>
              <c:strCache>
                <c:ptCount val="1"/>
                <c:pt idx="0">
                  <c:v>Bilgi paylaşımı yapan mezun sayısı</c:v>
                </c:pt>
              </c:strCache>
            </c:strRef>
          </c:tx>
          <c:spPr>
            <a:ln w="34925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18"/>
              <c:layout>
                <c:manualLayout>
                  <c:x val="-2.0528017241379311E-2"/>
                  <c:y val="-5.1497089947089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977-4537-87FF-804E394574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[0]!mezuniyetyili_calisanyuzdesitoplammezun</c:f>
              <c:numCache>
                <c:formatCode>General</c:formatCode>
                <c:ptCount val="20"/>
                <c:pt idx="0">
                  <c:v>2003</c:v>
                </c:pt>
                <c:pt idx="1">
                  <c:v>2002</c:v>
                </c:pt>
                <c:pt idx="2">
                  <c:v>2004</c:v>
                </c:pt>
                <c:pt idx="3">
                  <c:v>2005</c:v>
                </c:pt>
                <c:pt idx="4">
                  <c:v>2011</c:v>
                </c:pt>
                <c:pt idx="5">
                  <c:v>2021</c:v>
                </c:pt>
                <c:pt idx="6">
                  <c:v>2017</c:v>
                </c:pt>
                <c:pt idx="7">
                  <c:v>2019</c:v>
                </c:pt>
                <c:pt idx="8">
                  <c:v>2018</c:v>
                </c:pt>
                <c:pt idx="9">
                  <c:v>2016</c:v>
                </c:pt>
                <c:pt idx="10">
                  <c:v>2020</c:v>
                </c:pt>
                <c:pt idx="11">
                  <c:v>2010</c:v>
                </c:pt>
                <c:pt idx="12">
                  <c:v>2009</c:v>
                </c:pt>
                <c:pt idx="13">
                  <c:v>2006</c:v>
                </c:pt>
                <c:pt idx="14">
                  <c:v>2015</c:v>
                </c:pt>
                <c:pt idx="15">
                  <c:v>2007</c:v>
                </c:pt>
                <c:pt idx="16">
                  <c:v>2008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[0]!mezunsayisi_vefatharic_calisanyuzdesibilgipaylasimiyapanesas_mezuniyetyilinagore</c:f>
              <c:numCache>
                <c:formatCode>General</c:formatCode>
                <c:ptCount val="20"/>
                <c:pt idx="0">
                  <c:v>8</c:v>
                </c:pt>
                <c:pt idx="1">
                  <c:v>16</c:v>
                </c:pt>
                <c:pt idx="2">
                  <c:v>4</c:v>
                </c:pt>
                <c:pt idx="3">
                  <c:v>26</c:v>
                </c:pt>
                <c:pt idx="4">
                  <c:v>14</c:v>
                </c:pt>
                <c:pt idx="5">
                  <c:v>13</c:v>
                </c:pt>
                <c:pt idx="6">
                  <c:v>12</c:v>
                </c:pt>
                <c:pt idx="7">
                  <c:v>10</c:v>
                </c:pt>
                <c:pt idx="8">
                  <c:v>8</c:v>
                </c:pt>
                <c:pt idx="9">
                  <c:v>15</c:v>
                </c:pt>
                <c:pt idx="10">
                  <c:v>7</c:v>
                </c:pt>
                <c:pt idx="11">
                  <c:v>19</c:v>
                </c:pt>
                <c:pt idx="12">
                  <c:v>11</c:v>
                </c:pt>
                <c:pt idx="13">
                  <c:v>32</c:v>
                </c:pt>
                <c:pt idx="14">
                  <c:v>34</c:v>
                </c:pt>
                <c:pt idx="15">
                  <c:v>25</c:v>
                </c:pt>
                <c:pt idx="16">
                  <c:v>8</c:v>
                </c:pt>
                <c:pt idx="17">
                  <c:v>18</c:v>
                </c:pt>
                <c:pt idx="18">
                  <c:v>27</c:v>
                </c:pt>
                <c:pt idx="19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C977-4537-87FF-804E394574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15755296"/>
        <c:axId val="2015750720"/>
      </c:lineChart>
      <c:catAx>
        <c:axId val="1103008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Mezuniyet Yılı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103017104"/>
        <c:crosses val="autoZero"/>
        <c:auto val="1"/>
        <c:lblAlgn val="ctr"/>
        <c:lblOffset val="100"/>
        <c:noMultiLvlLbl val="0"/>
      </c:catAx>
      <c:valAx>
        <c:axId val="11030171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103008944"/>
        <c:crosses val="autoZero"/>
        <c:crossBetween val="between"/>
        <c:minorUnit val="0.1"/>
      </c:valAx>
      <c:valAx>
        <c:axId val="20157507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Mezun</a:t>
                </a:r>
                <a:r>
                  <a:rPr lang="en-US" baseline="0"/>
                  <a:t> Sayısı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6879444444444429"/>
              <c:y val="0.318418365812932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tr-T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2015755296"/>
        <c:crosses val="max"/>
        <c:crossBetween val="between"/>
      </c:valAx>
      <c:catAx>
        <c:axId val="2015755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5750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340158045977021E-2"/>
          <c:y val="0.82496825396825402"/>
          <c:w val="0.48377071360153251"/>
          <c:h val="0.154873015873015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'mezun istatistikleri-web'!$V$42</c:f>
              <c:strCache>
                <c:ptCount val="1"/>
                <c:pt idx="0">
                  <c:v>İş Yeri Niteliği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85-4CED-A885-B32D70E78EEF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85-4CED-A885-B32D70E78EE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85-4CED-A885-B32D70E78EE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D85-4CED-A885-B32D70E78EEF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D85-4CED-A885-B32D70E78EEF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D85-4CED-A885-B32D70E78EEF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D85-4CED-A885-B32D70E78EEF}"/>
              </c:ext>
            </c:extLst>
          </c:dPt>
          <c:dLbls>
            <c:dLbl>
              <c:idx val="0"/>
              <c:layout>
                <c:manualLayout>
                  <c:x val="8.6440096618357484E-2"/>
                  <c:y val="0.127527334061422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85-4CED-A885-B32D70E78EEF}"/>
                </c:ext>
              </c:extLst>
            </c:dLbl>
            <c:dLbl>
              <c:idx val="1"/>
              <c:layout>
                <c:manualLayout>
                  <c:x val="-3.2203864734299516E-2"/>
                  <c:y val="1.98504273504273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85-4CED-A885-B32D70E78EEF}"/>
                </c:ext>
              </c:extLst>
            </c:dLbl>
            <c:dLbl>
              <c:idx val="2"/>
              <c:layout>
                <c:manualLayout>
                  <c:x val="-0.12128357487922706"/>
                  <c:y val="0.256835791517939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85-4CED-A885-B32D70E78EEF}"/>
                </c:ext>
              </c:extLst>
            </c:dLbl>
            <c:dLbl>
              <c:idx val="3"/>
              <c:layout>
                <c:manualLayout>
                  <c:x val="-0.1282849033816425"/>
                  <c:y val="0.173443772017899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49299516908209"/>
                      <c:h val="0.183043671400942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D85-4CED-A885-B32D70E78EEF}"/>
                </c:ext>
              </c:extLst>
            </c:dLbl>
            <c:dLbl>
              <c:idx val="4"/>
              <c:layout>
                <c:manualLayout>
                  <c:x val="-8.3431159420289894E-3"/>
                  <c:y val="1.61340729413647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936256038647338"/>
                      <c:h val="0.18842176629340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D85-4CED-A885-B32D70E78EEF}"/>
                </c:ext>
              </c:extLst>
            </c:dLbl>
            <c:dLbl>
              <c:idx val="5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85-4CED-A885-B32D70E78EEF}"/>
                </c:ext>
              </c:extLst>
            </c:dLbl>
            <c:dLbl>
              <c:idx val="6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85-4CED-A885-B32D70E78E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'mezun istatistikleri-web'!$V$43:$V$49</c:f>
              <c:strCache>
                <c:ptCount val="7"/>
                <c:pt idx="0">
                  <c:v>Özel Sektör (Private Sector)</c:v>
                </c:pt>
                <c:pt idx="1">
                  <c:v>Kamu Kurumu (State Agency)</c:v>
                </c:pt>
                <c:pt idx="2">
                  <c:v>Belediye (Municipality)</c:v>
                </c:pt>
                <c:pt idx="3">
                  <c:v>Kendi İşyeri (Own Business)</c:v>
                </c:pt>
                <c:pt idx="4">
                  <c:v>Eğitim Kurumu (Educational Institution)</c:v>
                </c:pt>
                <c:pt idx="5">
                  <c:v>Sivil Toplum Kuruluşu (Non-Governmental Organization)</c:v>
                </c:pt>
                <c:pt idx="6">
                  <c:v>Diğer (Other)</c:v>
                </c:pt>
              </c:strCache>
            </c:strRef>
          </c:cat>
          <c:val>
            <c:numRef>
              <c:f>'mezun istatistikleri-web'!$X$43:$X$49</c:f>
              <c:numCache>
                <c:formatCode>0</c:formatCode>
                <c:ptCount val="7"/>
                <c:pt idx="0">
                  <c:v>58.273381294964032</c:v>
                </c:pt>
                <c:pt idx="1">
                  <c:v>21.223021582733814</c:v>
                </c:pt>
                <c:pt idx="2">
                  <c:v>9.3525179856115113</c:v>
                </c:pt>
                <c:pt idx="3">
                  <c:v>5.0359712230215825</c:v>
                </c:pt>
                <c:pt idx="4">
                  <c:v>3.5971223021582732</c:v>
                </c:pt>
                <c:pt idx="5">
                  <c:v>1.079136690647482</c:v>
                </c:pt>
                <c:pt idx="6">
                  <c:v>1.4388489208633095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D85-4CED-A885-B32D70E78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'mezun istatistikleri-web'!$V$42</c:f>
              <c:strCache>
                <c:ptCount val="1"/>
                <c:pt idx="0">
                  <c:v>İş Yeri Niteliği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2A-4ED6-87A4-F94947450A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2A-4ED6-87A4-F94947450A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'mezun istatistikleri-web'!$V$43:$V$49</c:f>
              <c:strCache>
                <c:ptCount val="7"/>
                <c:pt idx="0">
                  <c:v>Özel Sektör (Private Sector)</c:v>
                </c:pt>
                <c:pt idx="1">
                  <c:v>Kamu Kurumu (State Agency)</c:v>
                </c:pt>
                <c:pt idx="2">
                  <c:v>Belediye (Municipality)</c:v>
                </c:pt>
                <c:pt idx="3">
                  <c:v>Kendi İşyeri (Own Business)</c:v>
                </c:pt>
                <c:pt idx="4">
                  <c:v>Eğitim Kurumu (Educational Institution)</c:v>
                </c:pt>
                <c:pt idx="5">
                  <c:v>Sivil Toplum Kuruluşu (Non-Governmental Organization)</c:v>
                </c:pt>
                <c:pt idx="6">
                  <c:v>Diğer (Other)</c:v>
                </c:pt>
              </c:strCache>
            </c:strRef>
          </c:cat>
          <c:val>
            <c:numRef>
              <c:f>'mezun istatistikleri-web'!$W$43:$W$49</c:f>
              <c:numCache>
                <c:formatCode>0</c:formatCode>
                <c:ptCount val="7"/>
                <c:pt idx="0">
                  <c:v>162</c:v>
                </c:pt>
                <c:pt idx="1">
                  <c:v>59</c:v>
                </c:pt>
                <c:pt idx="2">
                  <c:v>26</c:v>
                </c:pt>
                <c:pt idx="3">
                  <c:v>14</c:v>
                </c:pt>
                <c:pt idx="4">
                  <c:v>10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2A-4ED6-87A4-F94947450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03008944"/>
        <c:axId val="1103017104"/>
      </c:barChart>
      <c:catAx>
        <c:axId val="110300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103017104"/>
        <c:crosses val="autoZero"/>
        <c:auto val="1"/>
        <c:lblAlgn val="ctr"/>
        <c:lblOffset val="100"/>
        <c:noMultiLvlLbl val="0"/>
      </c:catAx>
      <c:valAx>
        <c:axId val="1103017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103008944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9DFFF-A51B-4BB3-96C1-8AAB7E1A97A4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8CA75-CD79-47E6-A6FF-41AE83457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5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/>
              <a:t>Kaynak</a:t>
            </a:r>
            <a:r>
              <a:rPr lang="tr-TR" baseline="0" noProof="0" dirty="0"/>
              <a:t>: </a:t>
            </a:r>
            <a:endParaRPr lang="en-US" baseline="0" noProof="0" dirty="0"/>
          </a:p>
          <a:p>
            <a:r>
              <a:rPr lang="tr-TR" noProof="0" dirty="0"/>
              <a:t>Lisans öğrenci</a:t>
            </a:r>
            <a:r>
              <a:rPr lang="tr-TR" baseline="0" noProof="0" dirty="0"/>
              <a:t> sayıları: Bölümün OneDrive dosyasında “</a:t>
            </a:r>
            <a:r>
              <a:rPr lang="tr-TR" baseline="0" noProof="0" dirty="0" err="1"/>
              <a:t>lisans_ogrenci_sayi</a:t>
            </a:r>
            <a:r>
              <a:rPr lang="en-US" baseline="0" noProof="0" dirty="0"/>
              <a:t>s</a:t>
            </a:r>
            <a:r>
              <a:rPr lang="tr-TR" baseline="0" noProof="0" dirty="0" err="1"/>
              <a:t>i_gano</a:t>
            </a:r>
            <a:r>
              <a:rPr lang="en-US" baseline="0" noProof="0" dirty="0"/>
              <a:t>_</a:t>
            </a:r>
            <a:r>
              <a:rPr lang="en-US" baseline="0" noProof="0" dirty="0" err="1"/>
              <a:t>akts</a:t>
            </a:r>
            <a:r>
              <a:rPr lang="tr-TR" baseline="0" noProof="0" dirty="0"/>
              <a:t>” klasöründe “</a:t>
            </a:r>
            <a:r>
              <a:rPr lang="en-US" baseline="0" noProof="0" dirty="0"/>
              <a:t>2022</a:t>
            </a:r>
            <a:r>
              <a:rPr lang="tr-TR" baseline="0" noProof="0" dirty="0"/>
              <a:t>-</a:t>
            </a:r>
            <a:r>
              <a:rPr lang="en-US" baseline="0" noProof="0" dirty="0"/>
              <a:t>03</a:t>
            </a:r>
            <a:r>
              <a:rPr lang="tr-TR" baseline="0" noProof="0" dirty="0"/>
              <a:t>-</a:t>
            </a:r>
            <a:r>
              <a:rPr lang="en-US" baseline="0" noProof="0" dirty="0"/>
              <a:t>23</a:t>
            </a:r>
            <a:r>
              <a:rPr lang="tr-TR" baseline="0" noProof="0" dirty="0"/>
              <a:t>_</a:t>
            </a:r>
            <a:r>
              <a:rPr lang="tr-TR" baseline="0" noProof="0" dirty="0" err="1"/>
              <a:t>lisans_ogrenci_sayisi</a:t>
            </a:r>
            <a:r>
              <a:rPr lang="en-US" baseline="0" noProof="0" dirty="0"/>
              <a:t>_</a:t>
            </a:r>
            <a:r>
              <a:rPr lang="en-US" baseline="0" noProof="0" dirty="0" err="1"/>
              <a:t>gano_akts</a:t>
            </a:r>
            <a:r>
              <a:rPr lang="tr-TR" baseline="0" noProof="0" dirty="0"/>
              <a:t>-</a:t>
            </a:r>
            <a:r>
              <a:rPr lang="en-US" baseline="0" noProof="0" dirty="0"/>
              <a:t>174</a:t>
            </a:r>
            <a:r>
              <a:rPr lang="tr-TR" baseline="0" noProof="0" dirty="0"/>
              <a:t>.xlsx”</a:t>
            </a:r>
            <a:r>
              <a:rPr lang="en-US" baseline="0" noProof="0" dirty="0"/>
              <a:t> </a:t>
            </a:r>
            <a:r>
              <a:rPr lang="en-US" baseline="0" noProof="0" dirty="0" err="1"/>
              <a:t>dosyası</a:t>
            </a:r>
            <a:endParaRPr lang="tr-TR" baseline="0" noProof="0" dirty="0"/>
          </a:p>
          <a:p>
            <a:endParaRPr lang="tr-TR" noProof="0" dirty="0"/>
          </a:p>
          <a:p>
            <a:r>
              <a:rPr lang="tr-TR" noProof="0" dirty="0"/>
              <a:t>Lisansüstü öğrenci</a:t>
            </a:r>
            <a:r>
              <a:rPr lang="tr-TR" baseline="0" noProof="0" dirty="0"/>
              <a:t> sayıları: Bölümün OneDrive dosyasında “lisansustu” klasöründe “</a:t>
            </a:r>
            <a:r>
              <a:rPr lang="en-US" baseline="0" noProof="0" dirty="0"/>
              <a:t>2022</a:t>
            </a:r>
            <a:r>
              <a:rPr lang="tr-TR" baseline="0" noProof="0" dirty="0"/>
              <a:t>-</a:t>
            </a:r>
            <a:r>
              <a:rPr lang="en-US" baseline="0" noProof="0" dirty="0"/>
              <a:t>04</a:t>
            </a:r>
            <a:r>
              <a:rPr lang="tr-TR" baseline="0" noProof="0" dirty="0"/>
              <a:t>-</a:t>
            </a:r>
            <a:r>
              <a:rPr lang="en-US" baseline="0" noProof="0" dirty="0"/>
              <a:t>04</a:t>
            </a:r>
            <a:r>
              <a:rPr lang="tr-TR" baseline="0" noProof="0" dirty="0"/>
              <a:t>_</a:t>
            </a:r>
            <a:r>
              <a:rPr lang="tr-TR" baseline="0" noProof="0" dirty="0" err="1"/>
              <a:t>lisansustu_ogrenci</a:t>
            </a:r>
            <a:r>
              <a:rPr lang="tr-TR" baseline="0" noProof="0" dirty="0"/>
              <a:t> </a:t>
            </a:r>
            <a:r>
              <a:rPr lang="tr-TR" baseline="0" noProof="0" dirty="0" err="1"/>
              <a:t>sayisi</a:t>
            </a:r>
            <a:r>
              <a:rPr lang="tr-TR" baseline="0" noProof="0" dirty="0"/>
              <a:t>-</a:t>
            </a:r>
            <a:r>
              <a:rPr lang="en-US" baseline="0" noProof="0" dirty="0"/>
              <a:t>43</a:t>
            </a:r>
            <a:r>
              <a:rPr lang="tr-TR" baseline="0" noProof="0" dirty="0"/>
              <a:t>.xlsx”</a:t>
            </a:r>
            <a:r>
              <a:rPr lang="en-US" baseline="0" noProof="0" dirty="0"/>
              <a:t> </a:t>
            </a:r>
            <a:r>
              <a:rPr lang="en-US" baseline="0" noProof="0" dirty="0" err="1"/>
              <a:t>dosyası</a:t>
            </a:r>
            <a:endParaRPr lang="tr-TR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A75-CD79-47E6-A6FF-41AE83457F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95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/>
              <a:t>Kaynak</a:t>
            </a:r>
            <a:r>
              <a:rPr lang="tr-TR" baseline="0" noProof="0" dirty="0"/>
              <a:t>:</a:t>
            </a:r>
            <a:endParaRPr lang="en-US" baseline="0" noProof="0" dirty="0"/>
          </a:p>
          <a:p>
            <a:r>
              <a:rPr lang="en-US" baseline="0" noProof="0" dirty="0" err="1"/>
              <a:t>Grafik</a:t>
            </a:r>
            <a:r>
              <a:rPr lang="en-US" baseline="0" noProof="0" dirty="0"/>
              <a:t> </a:t>
            </a:r>
            <a:r>
              <a:rPr lang="en-US" baseline="0" noProof="0" dirty="0" err="1"/>
              <a:t>ve</a:t>
            </a:r>
            <a:r>
              <a:rPr lang="en-US" baseline="0" noProof="0" dirty="0"/>
              <a:t> </a:t>
            </a:r>
            <a:r>
              <a:rPr lang="en-US" baseline="0" noProof="0" dirty="0" err="1"/>
              <a:t>veri</a:t>
            </a:r>
            <a:r>
              <a:rPr lang="en-US" baseline="0" noProof="0" dirty="0"/>
              <a:t>: </a:t>
            </a:r>
            <a:r>
              <a:rPr lang="tr-TR" baseline="0" noProof="0" dirty="0"/>
              <a:t>Bölümün OneDrive dosyasında “</a:t>
            </a:r>
            <a:r>
              <a:rPr lang="en-US" baseline="0" noProof="0" dirty="0" err="1"/>
              <a:t>bilimsel-faaliyetler</a:t>
            </a:r>
            <a:r>
              <a:rPr lang="tr-TR" baseline="0" noProof="0" dirty="0"/>
              <a:t>” klasöründe “</a:t>
            </a:r>
            <a:r>
              <a:rPr lang="en-US" baseline="0" noProof="0" dirty="0" err="1"/>
              <a:t>bilimsel</a:t>
            </a:r>
            <a:r>
              <a:rPr lang="en-US" baseline="0" noProof="0" dirty="0"/>
              <a:t> </a:t>
            </a:r>
            <a:r>
              <a:rPr lang="en-US" baseline="0" noProof="0" dirty="0" err="1"/>
              <a:t>faaliyet</a:t>
            </a:r>
            <a:r>
              <a:rPr lang="en-US" baseline="0" noProof="0" dirty="0"/>
              <a:t> degerlendirme_2022-04</a:t>
            </a:r>
            <a:r>
              <a:rPr lang="tr-TR" baseline="0" noProof="0" dirty="0"/>
              <a:t>.xlsx”</a:t>
            </a:r>
            <a:r>
              <a:rPr lang="en-US" baseline="0" noProof="0" dirty="0"/>
              <a:t> </a:t>
            </a:r>
            <a:r>
              <a:rPr lang="en-US" baseline="0" noProof="0" dirty="0" err="1"/>
              <a:t>dosyasında</a:t>
            </a:r>
            <a:r>
              <a:rPr lang="en-US" baseline="0" noProof="0" dirty="0"/>
              <a:t> “</a:t>
            </a:r>
            <a:r>
              <a:rPr lang="en-US" baseline="0" noProof="0" dirty="0" err="1"/>
              <a:t>yayin-wos_rapor</a:t>
            </a:r>
            <a:r>
              <a:rPr lang="en-US" baseline="0" noProof="0" dirty="0"/>
              <a:t>” </a:t>
            </a:r>
            <a:r>
              <a:rPr lang="en-US" baseline="0" noProof="0" dirty="0" err="1"/>
              <a:t>çalışma</a:t>
            </a:r>
            <a:r>
              <a:rPr lang="en-US" baseline="0" noProof="0" dirty="0"/>
              <a:t> </a:t>
            </a:r>
            <a:r>
              <a:rPr lang="en-US" baseline="0" noProof="0" dirty="0" err="1"/>
              <a:t>sayfası</a:t>
            </a:r>
            <a:r>
              <a:rPr lang="en-US" baseline="0" noProof="0" dirty="0"/>
              <a:t>. </a:t>
            </a:r>
            <a:r>
              <a:rPr lang="en-US" baseline="0" noProof="0" dirty="0" err="1"/>
              <a:t>Çalışma</a:t>
            </a:r>
            <a:r>
              <a:rPr lang="en-US" baseline="0" noProof="0" dirty="0"/>
              <a:t> </a:t>
            </a:r>
            <a:r>
              <a:rPr lang="en-US" baseline="0" noProof="0" dirty="0" err="1"/>
              <a:t>sayfasındaki</a:t>
            </a:r>
            <a:r>
              <a:rPr lang="en-US" baseline="0" noProof="0" dirty="0"/>
              <a:t> </a:t>
            </a:r>
            <a:r>
              <a:rPr lang="en-US" baseline="0" noProof="0" dirty="0" err="1"/>
              <a:t>grafik</a:t>
            </a:r>
            <a:r>
              <a:rPr lang="en-US" baseline="0" noProof="0" dirty="0"/>
              <a:t> </a:t>
            </a:r>
            <a:r>
              <a:rPr lang="en-US" baseline="0" noProof="0" dirty="0" err="1"/>
              <a:t>kopyalanır</a:t>
            </a:r>
            <a:r>
              <a:rPr lang="en-US" baseline="0" noProof="0" dirty="0"/>
              <a:t>, </a:t>
            </a:r>
            <a:r>
              <a:rPr lang="en-US" baseline="0" noProof="0" dirty="0" err="1"/>
              <a:t>buraya</a:t>
            </a:r>
            <a:r>
              <a:rPr lang="en-US" baseline="0" noProof="0" dirty="0"/>
              <a:t> </a:t>
            </a:r>
            <a:r>
              <a:rPr lang="en-US" baseline="0" noProof="0" dirty="0" err="1"/>
              <a:t>resim</a:t>
            </a:r>
            <a:r>
              <a:rPr lang="en-US" baseline="0" noProof="0" dirty="0"/>
              <a:t> </a:t>
            </a:r>
            <a:r>
              <a:rPr lang="en-US" baseline="0" noProof="0" dirty="0" err="1"/>
              <a:t>olarak</a:t>
            </a:r>
            <a:r>
              <a:rPr lang="en-US" baseline="0" noProof="0" dirty="0"/>
              <a:t> </a:t>
            </a:r>
            <a:r>
              <a:rPr lang="en-US" baseline="0" noProof="0" dirty="0" err="1"/>
              <a:t>yapıştırılır</a:t>
            </a:r>
            <a:r>
              <a:rPr lang="en-US" baseline="0" noProof="0" dirty="0"/>
              <a:t> (Mouse </a:t>
            </a:r>
            <a:r>
              <a:rPr lang="en-US" baseline="0" noProof="0" dirty="0" err="1"/>
              <a:t>sağ</a:t>
            </a:r>
            <a:r>
              <a:rPr lang="en-US" baseline="0" noProof="0" dirty="0"/>
              <a:t> </a:t>
            </a:r>
            <a:r>
              <a:rPr lang="en-US" baseline="0" noProof="0" dirty="0" err="1"/>
              <a:t>düğme</a:t>
            </a:r>
            <a:r>
              <a:rPr lang="en-US" baseline="0" noProof="0" dirty="0"/>
              <a:t> </a:t>
            </a:r>
            <a:r>
              <a:rPr lang="en-US" baseline="0" noProof="0" dirty="0" err="1"/>
              <a:t>tıklanır</a:t>
            </a:r>
            <a:r>
              <a:rPr lang="en-US" baseline="0" noProof="0" dirty="0"/>
              <a:t>, Paste options&gt;Picture).</a:t>
            </a:r>
            <a:endParaRPr lang="tr-TR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A75-CD79-47E6-A6FF-41AE83457F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39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/>
              <a:t>Kaynak</a:t>
            </a:r>
            <a:r>
              <a:rPr lang="tr-TR" baseline="0" noProof="0" dirty="0"/>
              <a:t>:</a:t>
            </a:r>
            <a:endParaRPr lang="en-US" baseline="0" noProof="0" dirty="0"/>
          </a:p>
          <a:p>
            <a:r>
              <a:rPr lang="en-US" baseline="0" noProof="0" dirty="0" err="1"/>
              <a:t>Grafik</a:t>
            </a:r>
            <a:r>
              <a:rPr lang="en-US" baseline="0" noProof="0" dirty="0"/>
              <a:t> </a:t>
            </a:r>
            <a:r>
              <a:rPr lang="en-US" baseline="0" noProof="0" dirty="0" err="1"/>
              <a:t>ve</a:t>
            </a:r>
            <a:r>
              <a:rPr lang="en-US" baseline="0" noProof="0" dirty="0"/>
              <a:t> </a:t>
            </a:r>
            <a:r>
              <a:rPr lang="en-US" baseline="0" noProof="0" dirty="0" err="1"/>
              <a:t>veri</a:t>
            </a:r>
            <a:r>
              <a:rPr lang="en-US" baseline="0" noProof="0" dirty="0"/>
              <a:t>: </a:t>
            </a:r>
            <a:r>
              <a:rPr lang="tr-TR" baseline="0" noProof="0" dirty="0"/>
              <a:t>Bölümün OneDrive dosyasında “</a:t>
            </a:r>
            <a:r>
              <a:rPr lang="en-US" baseline="0" noProof="0" dirty="0" err="1"/>
              <a:t>bilimsel-faaliyetler</a:t>
            </a:r>
            <a:r>
              <a:rPr lang="tr-TR" baseline="0" noProof="0" dirty="0"/>
              <a:t>” klasöründe “</a:t>
            </a:r>
            <a:r>
              <a:rPr lang="en-US" baseline="0" noProof="0" dirty="0" err="1"/>
              <a:t>bilimsel</a:t>
            </a:r>
            <a:r>
              <a:rPr lang="en-US" baseline="0" noProof="0" dirty="0"/>
              <a:t> </a:t>
            </a:r>
            <a:r>
              <a:rPr lang="en-US" baseline="0" noProof="0" dirty="0" err="1"/>
              <a:t>faaliyet</a:t>
            </a:r>
            <a:r>
              <a:rPr lang="en-US" baseline="0" noProof="0" dirty="0"/>
              <a:t> degerlendirme_2022-04</a:t>
            </a:r>
            <a:r>
              <a:rPr lang="tr-TR" baseline="0" noProof="0" dirty="0"/>
              <a:t>.xlsx”</a:t>
            </a:r>
            <a:r>
              <a:rPr lang="en-US" baseline="0" noProof="0" dirty="0"/>
              <a:t> </a:t>
            </a:r>
            <a:r>
              <a:rPr lang="en-US" baseline="0" noProof="0" dirty="0" err="1"/>
              <a:t>dosyasında</a:t>
            </a:r>
            <a:r>
              <a:rPr lang="en-US" baseline="0" noProof="0" dirty="0"/>
              <a:t> “</a:t>
            </a:r>
            <a:r>
              <a:rPr lang="en-US" baseline="0" noProof="0" dirty="0" err="1"/>
              <a:t>tez_rapor</a:t>
            </a:r>
            <a:r>
              <a:rPr lang="en-US" baseline="0" noProof="0" dirty="0"/>
              <a:t>” </a:t>
            </a:r>
            <a:r>
              <a:rPr lang="en-US" baseline="0" noProof="0" dirty="0" err="1"/>
              <a:t>çalışma</a:t>
            </a:r>
            <a:r>
              <a:rPr lang="en-US" baseline="0" noProof="0" dirty="0"/>
              <a:t> </a:t>
            </a:r>
            <a:r>
              <a:rPr lang="en-US" baseline="0" noProof="0" dirty="0" err="1"/>
              <a:t>sayfası</a:t>
            </a:r>
            <a:r>
              <a:rPr lang="en-US" baseline="0" noProof="0" dirty="0"/>
              <a:t>. </a:t>
            </a:r>
            <a:r>
              <a:rPr lang="en-US" baseline="0" noProof="0" dirty="0" err="1"/>
              <a:t>Çalışma</a:t>
            </a:r>
            <a:r>
              <a:rPr lang="en-US" baseline="0" noProof="0" dirty="0"/>
              <a:t> </a:t>
            </a:r>
            <a:r>
              <a:rPr lang="en-US" baseline="0" noProof="0" dirty="0" err="1"/>
              <a:t>sayfasındaki</a:t>
            </a:r>
            <a:r>
              <a:rPr lang="en-US" baseline="0" noProof="0" dirty="0"/>
              <a:t> </a:t>
            </a:r>
            <a:r>
              <a:rPr lang="en-US" baseline="0" noProof="0" dirty="0" err="1"/>
              <a:t>grafik</a:t>
            </a:r>
            <a:r>
              <a:rPr lang="en-US" baseline="0" noProof="0" dirty="0"/>
              <a:t> </a:t>
            </a:r>
            <a:r>
              <a:rPr lang="en-US" baseline="0" noProof="0" dirty="0" err="1"/>
              <a:t>kopyalanır</a:t>
            </a:r>
            <a:r>
              <a:rPr lang="en-US" baseline="0" noProof="0" dirty="0"/>
              <a:t>, </a:t>
            </a:r>
            <a:r>
              <a:rPr lang="en-US" baseline="0" noProof="0" dirty="0" err="1"/>
              <a:t>buraya</a:t>
            </a:r>
            <a:r>
              <a:rPr lang="en-US" baseline="0" noProof="0" dirty="0"/>
              <a:t> </a:t>
            </a:r>
            <a:r>
              <a:rPr lang="en-US" baseline="0" noProof="0" dirty="0" err="1"/>
              <a:t>resim</a:t>
            </a:r>
            <a:r>
              <a:rPr lang="en-US" baseline="0" noProof="0" dirty="0"/>
              <a:t> </a:t>
            </a:r>
            <a:r>
              <a:rPr lang="en-US" baseline="0" noProof="0" dirty="0" err="1"/>
              <a:t>olarak</a:t>
            </a:r>
            <a:r>
              <a:rPr lang="en-US" baseline="0" noProof="0" dirty="0"/>
              <a:t> </a:t>
            </a:r>
            <a:r>
              <a:rPr lang="en-US" baseline="0" noProof="0" dirty="0" err="1"/>
              <a:t>yapıştırılır</a:t>
            </a:r>
            <a:r>
              <a:rPr lang="en-US" baseline="0" noProof="0" dirty="0"/>
              <a:t> (Mouse </a:t>
            </a:r>
            <a:r>
              <a:rPr lang="en-US" baseline="0" noProof="0" dirty="0" err="1"/>
              <a:t>sağ</a:t>
            </a:r>
            <a:r>
              <a:rPr lang="en-US" baseline="0" noProof="0" dirty="0"/>
              <a:t> </a:t>
            </a:r>
            <a:r>
              <a:rPr lang="en-US" baseline="0" noProof="0" dirty="0" err="1"/>
              <a:t>düğme</a:t>
            </a:r>
            <a:r>
              <a:rPr lang="en-US" baseline="0" noProof="0" dirty="0"/>
              <a:t> </a:t>
            </a:r>
            <a:r>
              <a:rPr lang="en-US" baseline="0" noProof="0" dirty="0" err="1"/>
              <a:t>tıklanır</a:t>
            </a:r>
            <a:r>
              <a:rPr lang="en-US" baseline="0" noProof="0" dirty="0"/>
              <a:t>, Paste options&gt;Picture).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A75-CD79-47E6-A6FF-41AE83457F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6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/>
              <a:t>Kaynak</a:t>
            </a:r>
            <a:r>
              <a:rPr lang="tr-TR" baseline="0" noProof="0" dirty="0"/>
              <a:t>:</a:t>
            </a:r>
            <a:endParaRPr lang="en-US" baseline="0" noProof="0" dirty="0"/>
          </a:p>
          <a:p>
            <a:r>
              <a:rPr lang="en-US" baseline="0" noProof="0" dirty="0" err="1"/>
              <a:t>Fotoğraflar</a:t>
            </a:r>
            <a:r>
              <a:rPr lang="en-US" baseline="0" noProof="0" dirty="0"/>
              <a:t>: </a:t>
            </a:r>
            <a:r>
              <a:rPr lang="tr-TR" baseline="0" noProof="0" dirty="0"/>
              <a:t>Bölümün </a:t>
            </a:r>
            <a:r>
              <a:rPr lang="tr-TR" baseline="0" noProof="0" dirty="0" err="1"/>
              <a:t>OneDrive</a:t>
            </a:r>
            <a:r>
              <a:rPr lang="tr-TR" baseline="0" noProof="0" dirty="0"/>
              <a:t> dosyasında “</a:t>
            </a:r>
            <a:r>
              <a:rPr lang="en-US" baseline="0" noProof="0" dirty="0" err="1"/>
              <a:t>bolum-fotolari</a:t>
            </a:r>
            <a:r>
              <a:rPr lang="en-US" baseline="0" noProof="0" dirty="0"/>
              <a:t>&gt;</a:t>
            </a:r>
            <a:r>
              <a:rPr lang="en-US" baseline="0" noProof="0" dirty="0" err="1"/>
              <a:t>laboratuvarlar</a:t>
            </a:r>
            <a:r>
              <a:rPr lang="tr-TR" baseline="0" noProof="0" dirty="0"/>
              <a:t>” </a:t>
            </a:r>
            <a:r>
              <a:rPr lang="tr-TR" baseline="0" noProof="0" dirty="0" err="1"/>
              <a:t>klasöründ</a:t>
            </a:r>
            <a:r>
              <a:rPr lang="en-US" baseline="0" noProof="0" dirty="0"/>
              <a:t>e</a:t>
            </a:r>
            <a:endParaRPr lang="tr-TR" baseline="0" noProof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8CA75-CD79-47E6-A6FF-41AE83457F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73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/>
              <a:t>Kaynak</a:t>
            </a:r>
            <a:r>
              <a:rPr lang="tr-TR" baseline="0" noProof="0" dirty="0"/>
              <a:t>:</a:t>
            </a:r>
            <a:endParaRPr lang="en-US" baseline="0" noProof="0" dirty="0"/>
          </a:p>
          <a:p>
            <a:r>
              <a:rPr lang="en-US" baseline="0" noProof="0" dirty="0" err="1"/>
              <a:t>Fotoğraflar</a:t>
            </a:r>
            <a:r>
              <a:rPr lang="en-US" baseline="0" noProof="0" dirty="0"/>
              <a:t>: </a:t>
            </a:r>
            <a:r>
              <a:rPr lang="tr-TR" baseline="0" noProof="0" dirty="0"/>
              <a:t>Bölümün </a:t>
            </a:r>
            <a:r>
              <a:rPr lang="tr-TR" baseline="0" noProof="0" dirty="0" err="1"/>
              <a:t>OneDrive</a:t>
            </a:r>
            <a:r>
              <a:rPr lang="tr-TR" baseline="0" noProof="0" dirty="0"/>
              <a:t> dosyasında “</a:t>
            </a:r>
            <a:r>
              <a:rPr lang="en-US" baseline="0" noProof="0" dirty="0" err="1"/>
              <a:t>bolum-fotolari</a:t>
            </a:r>
            <a:r>
              <a:rPr lang="en-US" baseline="0" noProof="0" dirty="0"/>
              <a:t>&gt;</a:t>
            </a:r>
            <a:r>
              <a:rPr lang="en-US" baseline="0" noProof="0" dirty="0" err="1"/>
              <a:t>laboratuvarlar</a:t>
            </a:r>
            <a:r>
              <a:rPr lang="tr-TR" baseline="0" noProof="0" dirty="0"/>
              <a:t>” </a:t>
            </a:r>
            <a:r>
              <a:rPr lang="tr-TR" baseline="0" noProof="0" dirty="0" err="1"/>
              <a:t>klasöründ</a:t>
            </a:r>
            <a:r>
              <a:rPr lang="en-US" baseline="0" noProof="0" dirty="0"/>
              <a:t>e</a:t>
            </a:r>
            <a:endParaRPr lang="tr-TR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8CA75-CD79-47E6-A6FF-41AE83457F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4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/>
              <a:t>Kaynak</a:t>
            </a:r>
            <a:r>
              <a:rPr lang="tr-TR" baseline="0" noProof="0" dirty="0"/>
              <a:t>:</a:t>
            </a:r>
            <a:endParaRPr lang="en-US" baseline="0" noProof="0" dirty="0"/>
          </a:p>
          <a:p>
            <a:r>
              <a:rPr lang="en-US" baseline="0" noProof="0" dirty="0" err="1"/>
              <a:t>Fotoğraflar</a:t>
            </a:r>
            <a:r>
              <a:rPr lang="en-US" baseline="0" noProof="0" dirty="0"/>
              <a:t>: </a:t>
            </a:r>
            <a:r>
              <a:rPr lang="tr-TR" baseline="0" noProof="0" dirty="0"/>
              <a:t>Bölümün </a:t>
            </a:r>
            <a:r>
              <a:rPr lang="tr-TR" baseline="0" noProof="0" dirty="0" err="1"/>
              <a:t>OneDrive</a:t>
            </a:r>
            <a:r>
              <a:rPr lang="tr-TR" baseline="0" noProof="0" dirty="0"/>
              <a:t> dosyasında “</a:t>
            </a:r>
            <a:r>
              <a:rPr lang="en-US" baseline="0" noProof="0" dirty="0" err="1"/>
              <a:t>bolum-fotolari</a:t>
            </a:r>
            <a:r>
              <a:rPr lang="en-US" baseline="0" noProof="0" dirty="0"/>
              <a:t>&gt;</a:t>
            </a:r>
            <a:r>
              <a:rPr lang="en-US" baseline="0" noProof="0" dirty="0" err="1"/>
              <a:t>laboratuvarlar</a:t>
            </a:r>
            <a:r>
              <a:rPr lang="tr-TR" baseline="0" noProof="0" dirty="0"/>
              <a:t>” </a:t>
            </a:r>
            <a:r>
              <a:rPr lang="tr-TR" baseline="0" noProof="0" dirty="0" err="1"/>
              <a:t>klasöründ</a:t>
            </a:r>
            <a:r>
              <a:rPr lang="en-US" baseline="0" noProof="0" dirty="0"/>
              <a:t>e</a:t>
            </a:r>
            <a:endParaRPr lang="tr-TR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8CA75-CD79-47E6-A6FF-41AE83457F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26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A75-CD79-47E6-A6FF-41AE83457F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82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/>
              <a:t>Kaynak</a:t>
            </a:r>
            <a:r>
              <a:rPr lang="tr-TR" baseline="0" noProof="0" dirty="0"/>
              <a:t>:</a:t>
            </a:r>
            <a:endParaRPr lang="en-US" baseline="0" noProof="0" dirty="0"/>
          </a:p>
          <a:p>
            <a:r>
              <a:rPr lang="en-US" baseline="0" noProof="0" dirty="0" err="1"/>
              <a:t>Grafik</a:t>
            </a:r>
            <a:r>
              <a:rPr lang="en-US" baseline="0" noProof="0" dirty="0"/>
              <a:t> </a:t>
            </a:r>
            <a:r>
              <a:rPr lang="en-US" baseline="0" noProof="0" dirty="0" err="1"/>
              <a:t>ve</a:t>
            </a:r>
            <a:r>
              <a:rPr lang="en-US" baseline="0" noProof="0" dirty="0"/>
              <a:t> </a:t>
            </a:r>
            <a:r>
              <a:rPr lang="en-US" baseline="0" noProof="0" dirty="0" err="1"/>
              <a:t>mezun</a:t>
            </a:r>
            <a:r>
              <a:rPr lang="en-US" baseline="0" noProof="0" dirty="0"/>
              <a:t> </a:t>
            </a:r>
            <a:r>
              <a:rPr lang="en-US" baseline="0" noProof="0" dirty="0" err="1"/>
              <a:t>sayısı</a:t>
            </a:r>
            <a:r>
              <a:rPr lang="en-US" baseline="0" noProof="0" dirty="0"/>
              <a:t>: </a:t>
            </a:r>
            <a:r>
              <a:rPr lang="tr-TR" baseline="0" noProof="0" dirty="0"/>
              <a:t>Bölümün OneDrive dosyasında “</a:t>
            </a:r>
            <a:r>
              <a:rPr lang="en-US" baseline="0" noProof="0" dirty="0"/>
              <a:t>mezunlar</a:t>
            </a:r>
            <a:r>
              <a:rPr lang="tr-TR" baseline="0" noProof="0" dirty="0"/>
              <a:t>” klasöründe “AU-</a:t>
            </a:r>
            <a:r>
              <a:rPr lang="tr-TR" baseline="0" noProof="0" dirty="0" err="1"/>
              <a:t>CevreMuh_mezunlarimiz</a:t>
            </a:r>
            <a:r>
              <a:rPr lang="en-US" baseline="0" noProof="0" dirty="0"/>
              <a:t>_2022-04</a:t>
            </a:r>
            <a:r>
              <a:rPr lang="tr-TR" baseline="0" noProof="0" dirty="0"/>
              <a:t>.xlsx”</a:t>
            </a:r>
            <a:r>
              <a:rPr lang="en-US" baseline="0" noProof="0" dirty="0"/>
              <a:t> </a:t>
            </a:r>
            <a:r>
              <a:rPr lang="en-US" baseline="0" noProof="0" dirty="0" err="1"/>
              <a:t>dosyasında</a:t>
            </a:r>
            <a:r>
              <a:rPr lang="en-US" baseline="0" noProof="0" dirty="0"/>
              <a:t> “</a:t>
            </a:r>
            <a:r>
              <a:rPr lang="en-US" baseline="0" noProof="0" dirty="0" err="1"/>
              <a:t>mezunlar_listesi</a:t>
            </a:r>
            <a:r>
              <a:rPr lang="en-US" baseline="0" noProof="0" dirty="0"/>
              <a:t>” </a:t>
            </a:r>
            <a:r>
              <a:rPr lang="en-US" baseline="0" noProof="0" dirty="0" err="1"/>
              <a:t>çalışma</a:t>
            </a:r>
            <a:r>
              <a:rPr lang="en-US" baseline="0" noProof="0" dirty="0"/>
              <a:t> </a:t>
            </a:r>
            <a:r>
              <a:rPr lang="en-US" baseline="0" noProof="0" dirty="0" err="1"/>
              <a:t>sayfasında</a:t>
            </a:r>
            <a:endParaRPr lang="tr-TR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A75-CD79-47E6-A6FF-41AE83457F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19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/>
              <a:t>Kaynak</a:t>
            </a:r>
            <a:r>
              <a:rPr lang="tr-TR" baseline="0" noProof="0" dirty="0"/>
              <a:t>:</a:t>
            </a:r>
            <a:endParaRPr lang="en-US" baseline="0" noProof="0" dirty="0"/>
          </a:p>
          <a:p>
            <a:r>
              <a:rPr lang="en-US" baseline="0" noProof="0" dirty="0" err="1"/>
              <a:t>Veri</a:t>
            </a:r>
            <a:r>
              <a:rPr lang="en-US" baseline="0" noProof="0" dirty="0"/>
              <a:t>: </a:t>
            </a:r>
            <a:r>
              <a:rPr lang="tr-TR" baseline="0" noProof="0" dirty="0"/>
              <a:t>Bölümün OneDrive dosyasında “</a:t>
            </a:r>
            <a:r>
              <a:rPr lang="en-US" baseline="0" noProof="0" dirty="0"/>
              <a:t>mezunlar</a:t>
            </a:r>
            <a:r>
              <a:rPr lang="tr-TR" baseline="0" noProof="0" dirty="0"/>
              <a:t>” klasöründe “AU-</a:t>
            </a:r>
            <a:r>
              <a:rPr lang="tr-TR" baseline="0" noProof="0" dirty="0" err="1"/>
              <a:t>CevreMuh_mezunlarimiz</a:t>
            </a:r>
            <a:r>
              <a:rPr lang="en-US" baseline="0" noProof="0" dirty="0"/>
              <a:t>_2022-04</a:t>
            </a:r>
            <a:r>
              <a:rPr lang="tr-TR" baseline="0" noProof="0" dirty="0"/>
              <a:t>.xlsx”</a:t>
            </a:r>
            <a:r>
              <a:rPr lang="en-US" baseline="0" noProof="0" dirty="0"/>
              <a:t> </a:t>
            </a:r>
            <a:r>
              <a:rPr lang="en-US" baseline="0" noProof="0" dirty="0" err="1"/>
              <a:t>dosyasında</a:t>
            </a:r>
            <a:r>
              <a:rPr lang="en-US" baseline="0" noProof="0" dirty="0"/>
              <a:t> “</a:t>
            </a:r>
            <a:r>
              <a:rPr lang="en-US" baseline="0" noProof="0" dirty="0" err="1"/>
              <a:t>mezun</a:t>
            </a:r>
            <a:r>
              <a:rPr lang="en-US" baseline="0" noProof="0" dirty="0"/>
              <a:t> </a:t>
            </a:r>
            <a:r>
              <a:rPr lang="en-US" baseline="0" noProof="0" dirty="0" err="1"/>
              <a:t>istatistikleri</a:t>
            </a:r>
            <a:r>
              <a:rPr lang="en-US" baseline="0" noProof="0" dirty="0"/>
              <a:t>-web” </a:t>
            </a:r>
            <a:r>
              <a:rPr lang="en-US" baseline="0" noProof="0" dirty="0" err="1"/>
              <a:t>çalışma</a:t>
            </a:r>
            <a:r>
              <a:rPr lang="en-US" baseline="0" noProof="0" dirty="0"/>
              <a:t> </a:t>
            </a:r>
            <a:r>
              <a:rPr lang="en-US" baseline="0" noProof="0" dirty="0" err="1"/>
              <a:t>sayfasında</a:t>
            </a:r>
            <a:endParaRPr lang="tr-TR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A75-CD79-47E6-A6FF-41AE83457F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97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/>
              <a:t>Kaynak</a:t>
            </a:r>
            <a:r>
              <a:rPr lang="tr-TR" baseline="0" noProof="0" dirty="0"/>
              <a:t>:</a:t>
            </a:r>
            <a:endParaRPr lang="en-US" baseline="0" noProof="0" dirty="0"/>
          </a:p>
          <a:p>
            <a:r>
              <a:rPr lang="en-US" baseline="0" noProof="0" dirty="0" err="1"/>
              <a:t>Grafik</a:t>
            </a:r>
            <a:r>
              <a:rPr lang="en-US" baseline="0" noProof="0" dirty="0"/>
              <a:t>: </a:t>
            </a:r>
            <a:r>
              <a:rPr lang="tr-TR" baseline="0" noProof="0" dirty="0"/>
              <a:t>Bölümün OneDrive dosyasında “</a:t>
            </a:r>
            <a:r>
              <a:rPr lang="en-US" baseline="0" noProof="0" dirty="0"/>
              <a:t>mezunlar</a:t>
            </a:r>
            <a:r>
              <a:rPr lang="tr-TR" baseline="0" noProof="0" dirty="0"/>
              <a:t>” klasöründe “AU-</a:t>
            </a:r>
            <a:r>
              <a:rPr lang="tr-TR" baseline="0" noProof="0" dirty="0" err="1"/>
              <a:t>CevreMuh_mezunlarimiz</a:t>
            </a:r>
            <a:r>
              <a:rPr lang="en-US" baseline="0" noProof="0" dirty="0"/>
              <a:t>_2022-04</a:t>
            </a:r>
            <a:r>
              <a:rPr lang="tr-TR" baseline="0" noProof="0" dirty="0"/>
              <a:t>.xlsx”</a:t>
            </a:r>
            <a:r>
              <a:rPr lang="en-US" baseline="0" noProof="0" dirty="0"/>
              <a:t> </a:t>
            </a:r>
            <a:r>
              <a:rPr lang="en-US" baseline="0" noProof="0" dirty="0" err="1"/>
              <a:t>dosyasında</a:t>
            </a:r>
            <a:r>
              <a:rPr lang="en-US" baseline="0" noProof="0" dirty="0"/>
              <a:t> “</a:t>
            </a:r>
            <a:r>
              <a:rPr lang="en-US" baseline="0" noProof="0" dirty="0" err="1"/>
              <a:t>mezun</a:t>
            </a:r>
            <a:r>
              <a:rPr lang="en-US" baseline="0" noProof="0" dirty="0"/>
              <a:t> </a:t>
            </a:r>
            <a:r>
              <a:rPr lang="en-US" baseline="0" noProof="0" dirty="0" err="1"/>
              <a:t>istatistikleri</a:t>
            </a:r>
            <a:r>
              <a:rPr lang="en-US" baseline="0" noProof="0" dirty="0"/>
              <a:t>-web” </a:t>
            </a:r>
            <a:r>
              <a:rPr lang="en-US" baseline="0" noProof="0" dirty="0" err="1"/>
              <a:t>çalışma</a:t>
            </a:r>
            <a:r>
              <a:rPr lang="en-US" baseline="0" noProof="0" dirty="0"/>
              <a:t> </a:t>
            </a:r>
            <a:r>
              <a:rPr lang="en-US" baseline="0" noProof="0" dirty="0" err="1"/>
              <a:t>sayfasında</a:t>
            </a:r>
            <a:endParaRPr lang="tr-TR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A75-CD79-47E6-A6FF-41AE83457F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2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/>
              <a:t>Kaynak</a:t>
            </a:r>
            <a:r>
              <a:rPr lang="tr-TR" baseline="0" noProof="0" dirty="0"/>
              <a:t>:</a:t>
            </a:r>
            <a:endParaRPr lang="en-US" baseline="0" noProof="0" dirty="0"/>
          </a:p>
          <a:p>
            <a:r>
              <a:rPr lang="en-US" baseline="0" noProof="0" dirty="0" err="1"/>
              <a:t>Grafikler</a:t>
            </a:r>
            <a:r>
              <a:rPr lang="en-US" baseline="0" noProof="0" dirty="0"/>
              <a:t>: </a:t>
            </a:r>
            <a:r>
              <a:rPr lang="tr-TR" baseline="0" noProof="0" dirty="0"/>
              <a:t>Bölümün OneDrive dosyasında “</a:t>
            </a:r>
            <a:r>
              <a:rPr lang="en-US" baseline="0" noProof="0" dirty="0"/>
              <a:t>mezunlar</a:t>
            </a:r>
            <a:r>
              <a:rPr lang="tr-TR" baseline="0" noProof="0" dirty="0"/>
              <a:t>” klasöründe “AU-</a:t>
            </a:r>
            <a:r>
              <a:rPr lang="tr-TR" baseline="0" noProof="0" dirty="0" err="1"/>
              <a:t>CevreMuh_mezunlarimiz</a:t>
            </a:r>
            <a:r>
              <a:rPr lang="en-US" baseline="0" noProof="0" dirty="0"/>
              <a:t>_2022-04</a:t>
            </a:r>
            <a:r>
              <a:rPr lang="tr-TR" baseline="0" noProof="0" dirty="0"/>
              <a:t>.xlsx”</a:t>
            </a:r>
            <a:r>
              <a:rPr lang="en-US" baseline="0" noProof="0" dirty="0"/>
              <a:t> </a:t>
            </a:r>
            <a:r>
              <a:rPr lang="en-US" baseline="0" noProof="0" dirty="0" err="1"/>
              <a:t>dosyasında</a:t>
            </a:r>
            <a:r>
              <a:rPr lang="en-US" baseline="0" noProof="0" dirty="0"/>
              <a:t> “</a:t>
            </a:r>
            <a:r>
              <a:rPr lang="en-US" baseline="0" noProof="0" dirty="0" err="1"/>
              <a:t>mezun</a:t>
            </a:r>
            <a:r>
              <a:rPr lang="en-US" baseline="0" noProof="0" dirty="0"/>
              <a:t> </a:t>
            </a:r>
            <a:r>
              <a:rPr lang="en-US" baseline="0" noProof="0" dirty="0" err="1"/>
              <a:t>istatistikleri</a:t>
            </a:r>
            <a:r>
              <a:rPr lang="en-US" baseline="0" noProof="0" dirty="0"/>
              <a:t>-web” </a:t>
            </a:r>
            <a:r>
              <a:rPr lang="en-US" baseline="0" noProof="0" dirty="0" err="1"/>
              <a:t>çalışma</a:t>
            </a:r>
            <a:r>
              <a:rPr lang="en-US" baseline="0" noProof="0" dirty="0"/>
              <a:t> </a:t>
            </a:r>
            <a:r>
              <a:rPr lang="en-US" baseline="0" noProof="0" dirty="0" err="1"/>
              <a:t>sayfasında</a:t>
            </a:r>
            <a:endParaRPr lang="tr-TR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8CA75-CD79-47E6-A6FF-41AE83457F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4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ACA7-EBDF-474A-BDCF-3763EB2BD583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Akdeniz Üniversitesi Çevre Mühendisliği Bölümü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97E-4BD3-404C-BA23-39011182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3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6A68-6F9C-4A19-BE15-909AA01751C1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Akdeniz Üniversitesi Çevre Mühendisliği Bölümü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97E-4BD3-404C-BA23-39011182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9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287A-C714-46DB-950A-56D73B3F7135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Akdeniz Üniversitesi Çevre Mühendisliği Bölümü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97E-4BD3-404C-BA23-39011182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9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0E89-A198-4E4E-91C6-184E8C054FF9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Akdeniz Üniversitesi Çevre Mühendisliği Bölümü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97E-4BD3-404C-BA23-39011182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1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A6EA-1D07-4C0E-B18A-6224D9B216D2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Akdeniz Üniversitesi Çevre Mühendisliği Bölümü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97E-4BD3-404C-BA23-39011182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8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60D3-E062-47EC-AF91-7A21DB65A588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Akdeniz Üniversitesi Çevre Mühendisliği Bölümü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97E-4BD3-404C-BA23-39011182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7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4A1A-7108-4654-8867-5FCFF2DF2DA1}" type="datetime1">
              <a:rPr lang="en-US" smtClean="0"/>
              <a:t>7/13/2023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Akdeniz Üniversitesi Çevre Mühendisliği Bölümü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97E-4BD3-404C-BA23-39011182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4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3C52-8661-49F1-8E7A-7FF4510C2FC1}" type="datetime1">
              <a:rPr lang="en-US" smtClean="0"/>
              <a:t>7/13/2023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Akdeniz Üniversitesi Çevre Mühendisliği Bölümü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97E-4BD3-404C-BA23-39011182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6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8C40-CFBF-4C60-85C7-DFC70BC39BA2}" type="datetime1">
              <a:rPr lang="en-US" smtClean="0"/>
              <a:t>7/13/2023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Akdeniz Üniversitesi Çevre Mühendisliği Bölümü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97E-4BD3-404C-BA23-39011182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2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DF34-B6EA-4B3F-88AB-F97185E96784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Akdeniz Üniversitesi Çevre Mühendisliği Bölümü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97E-4BD3-404C-BA23-39011182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1547-A0B6-4727-953E-10FE886AA337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Akdeniz Üniversitesi Çevre Mühendisliği Bölümü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E97E-4BD3-404C-BA23-39011182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4B93-8907-4D7A-A820-1849CD2623F1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Akdeniz Üniversitesi Çevre Mühendisliği Bölümü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AE97E-4BD3-404C-BA23-39011182A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hyperlink" Target="http://cevre.akdeniz.edu.tr/mezunlarimiz/mezun-istatistikler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grencitopluluklari.akdeniz.edu.tr/t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hyperlink" Target="mailto:cevremuh@akdeniz.edu.t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 Üçgen 3"/>
          <p:cNvSpPr/>
          <p:nvPr/>
        </p:nvSpPr>
        <p:spPr>
          <a:xfrm>
            <a:off x="-1" y="5517232"/>
            <a:ext cx="9144001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853244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:\Users\ethem\Desktop\Akdeniz Universitesi-t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9" t="3935" r="14688" b="6927"/>
          <a:stretch/>
        </p:blipFill>
        <p:spPr bwMode="auto">
          <a:xfrm>
            <a:off x="15881" y="1072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1835696" y="260648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Akdeniz Üniversitesi</a:t>
            </a:r>
          </a:p>
          <a:p>
            <a:pPr algn="ctr">
              <a:spcBef>
                <a:spcPts val="1200"/>
              </a:spcBef>
            </a:pPr>
            <a:r>
              <a:rPr lang="tr-TR" sz="3000" b="1" dirty="0">
                <a:latin typeface="Arial" panose="020B0604020202020204" pitchFamily="34" charset="0"/>
                <a:cs typeface="Arial" panose="020B0604020202020204" pitchFamily="34" charset="0"/>
              </a:rPr>
              <a:t>Mühendislik Fakültesi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8"/>
          <p:cNvSpPr txBox="1"/>
          <p:nvPr/>
        </p:nvSpPr>
        <p:spPr>
          <a:xfrm>
            <a:off x="1988096" y="2492896"/>
            <a:ext cx="5328592" cy="15542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tr-T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 Mühendisliği</a:t>
            </a:r>
          </a:p>
          <a:p>
            <a:pPr algn="ctr">
              <a:spcBef>
                <a:spcPts val="1800"/>
              </a:spcBef>
            </a:pP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Bölüm Tanıtımı</a:t>
            </a:r>
          </a:p>
        </p:txBody>
      </p:sp>
      <p:pic>
        <p:nvPicPr>
          <p:cNvPr id="1026" name="Picture 2" descr="Image result for environment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8" b="13644"/>
          <a:stretch/>
        </p:blipFill>
        <p:spPr bwMode="auto">
          <a:xfrm>
            <a:off x="7206024" y="30334"/>
            <a:ext cx="1916769" cy="19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07504" y="5949280"/>
            <a:ext cx="2952328" cy="792088"/>
          </a:xfrm>
        </p:spPr>
        <p:txBody>
          <a:bodyPr/>
          <a:lstStyle/>
          <a:p>
            <a:pPr algn="l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tr-T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Haziran 202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946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5148064" y="2175247"/>
            <a:ext cx="356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NANOKOK Laboratuvarı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3304" y="4911551"/>
            <a:ext cx="45968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Çevre Mikrobiyolojisi Laboratuvarı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Resim 19" descr="C:\Users\eto\Desktop\Bolum tanıtım\NanoPOP Lab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" y="1060942"/>
            <a:ext cx="4968019" cy="280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Resim 20" descr="C:\Users\eto\Desktop\Bolum tanıtım\Microbiology Lab-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335"/>
            <a:ext cx="4344231" cy="245578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Metin kutusu 6"/>
          <p:cNvSpPr txBox="1"/>
          <p:nvPr/>
        </p:nvSpPr>
        <p:spPr>
          <a:xfrm>
            <a:off x="-3171" y="141012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Laboratuvarlar – 2/3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7783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4271710" y="1887215"/>
            <a:ext cx="484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Çevre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Biyoteknolojisi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Laboratuvarı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217177" y="4618756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Çevre Kimyası Laboratuvarı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 descr="C:\Users\eto\Desktop\Bolum tanıtım\Biotechnology Lab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" y="1060945"/>
            <a:ext cx="4299675" cy="24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etin kutusu 6"/>
          <p:cNvSpPr txBox="1"/>
          <p:nvPr/>
        </p:nvSpPr>
        <p:spPr>
          <a:xfrm>
            <a:off x="-3171" y="141012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Laboratuvarlar – 3/3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64A25-A71F-45E7-A5C9-765C141EAE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64" y="3573016"/>
            <a:ext cx="4716000" cy="266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4609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-1592" y="15135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 Mühendisliği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çevre mühendisliği nedi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90408"/>
            <a:ext cx="2419920" cy="214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www.cicekcimmyflorist.com/wp-content/uploads/2013/02/toprak-216235-pollution-in-ch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4223" y="994609"/>
            <a:ext cx="3219777" cy="2141152"/>
          </a:xfrm>
          <a:prstGeom prst="rect">
            <a:avLst/>
          </a:prstGeom>
          <a:noFill/>
        </p:spPr>
      </p:pic>
      <p:pic>
        <p:nvPicPr>
          <p:cNvPr id="22" name="Picture 8" descr="http://www.adanaulus.com/wp-content/uploads/2013/04/kati_atik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422" y="1013417"/>
            <a:ext cx="2797351" cy="2091968"/>
          </a:xfrm>
          <a:prstGeom prst="rect">
            <a:avLst/>
          </a:prstGeom>
          <a:noFill/>
        </p:spPr>
      </p:pic>
      <p:sp>
        <p:nvSpPr>
          <p:cNvPr id="23" name="7 Metin kutusu"/>
          <p:cNvSpPr txBox="1"/>
          <p:nvPr/>
        </p:nvSpPr>
        <p:spPr>
          <a:xfrm>
            <a:off x="116970" y="3057085"/>
            <a:ext cx="9132193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Öncelikle,</a:t>
            </a:r>
          </a:p>
          <a:p>
            <a:pPr indent="457200"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doğal kaynakları (</a:t>
            </a:r>
            <a:r>
              <a:rPr lang="tr-TR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hava, su, toprak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) kirlenmeye karşı korumak</a:t>
            </a:r>
          </a:p>
          <a:p>
            <a:pPr indent="457200"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Kirlenmiş ise, </a:t>
            </a:r>
          </a:p>
          <a:p>
            <a:pPr indent="457200"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bunları temizlemek</a:t>
            </a:r>
          </a:p>
          <a:p>
            <a:pPr indent="457200"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amacı ile bilim &amp; mühendislik temellerini kullanan bir mühendislik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dalı</a:t>
            </a:r>
          </a:p>
          <a:p>
            <a:pPr algn="just"/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0153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-3171" y="141012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 Alanları – 1/2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6 Metin kutusu"/>
          <p:cNvSpPr txBox="1"/>
          <p:nvPr/>
        </p:nvSpPr>
        <p:spPr>
          <a:xfrm>
            <a:off x="166816" y="1196752"/>
            <a:ext cx="8869680" cy="446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Çevre yönetim sistemleri ve planları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Çevresel etki değerlendirmesi (ÇED)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İçme ve kullanma suyu, evsel ve endüstriyel atık sular 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Katı atıklar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Zararlı ve tehlikeli atıklar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Evsel ve endüstriyel atıklar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Hava kirliliği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Gürültü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Toprak ve yeraltı su kaynaklarının kirliliği </a:t>
            </a:r>
          </a:p>
        </p:txBody>
      </p: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3430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-3171" y="141012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 Alanları – 2/2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6 Metin kutusu"/>
          <p:cNvSpPr txBox="1"/>
          <p:nvPr/>
        </p:nvSpPr>
        <p:spPr>
          <a:xfrm>
            <a:off x="166816" y="1196752"/>
            <a:ext cx="8869680" cy="4994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Etüd, fizibilite ve proje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Araştırma, geliştirme ve planlama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Danışmanlık ve eğitim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Kontrolörlük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Deneme işletmesi, muayene ve kabul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Uygulama ve işletme yönetimi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Keşif-şartname-ihale dosyası hazırlama ve düzenleme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Hakediş ve kesin hesap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Numune alma, deney, ölçüm, analiz ve modelleme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3373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-3171" y="141012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 Mühendislerinin çalıştığı kurumlar</a:t>
            </a:r>
            <a:endParaRPr lang="en-US" sz="3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6 Metin kutusu"/>
          <p:cNvSpPr txBox="1"/>
          <p:nvPr/>
        </p:nvSpPr>
        <p:spPr>
          <a:xfrm>
            <a:off x="166816" y="1124744"/>
            <a:ext cx="8869680" cy="467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Belediyeler</a:t>
            </a:r>
          </a:p>
          <a:p>
            <a:pPr marL="457200" indent="-457200">
              <a:lnSpc>
                <a:spcPct val="114000"/>
              </a:lnSpc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İller Bankası</a:t>
            </a:r>
          </a:p>
          <a:p>
            <a:pPr marL="457200" indent="-457200">
              <a:lnSpc>
                <a:spcPct val="114000"/>
              </a:lnSpc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Devlet Su İşleri</a:t>
            </a:r>
          </a:p>
          <a:p>
            <a:pPr marL="457200" indent="-457200">
              <a:lnSpc>
                <a:spcPct val="114000"/>
              </a:lnSpc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Çevre ve Şehircilik Bakanlığı</a:t>
            </a:r>
          </a:p>
          <a:p>
            <a:pPr marL="457200" indent="-457200">
              <a:lnSpc>
                <a:spcPct val="114000"/>
              </a:lnSpc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Orman ve Su İşleri Bakanlığı</a:t>
            </a:r>
          </a:p>
          <a:p>
            <a:pPr marL="457200" indent="-457200">
              <a:lnSpc>
                <a:spcPct val="114000"/>
              </a:lnSpc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TÜBİTAK</a:t>
            </a:r>
          </a:p>
          <a:p>
            <a:pPr marL="457200" indent="-457200">
              <a:lnSpc>
                <a:spcPct val="114000"/>
              </a:lnSpc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Çeşitli Kamu Kurumları</a:t>
            </a:r>
          </a:p>
          <a:p>
            <a:pPr marL="457200" indent="-457200">
              <a:lnSpc>
                <a:spcPct val="114000"/>
              </a:lnSpc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Endüstriyel Tesisler</a:t>
            </a:r>
          </a:p>
          <a:p>
            <a:pPr marL="457200" indent="-457200">
              <a:lnSpc>
                <a:spcPct val="114000"/>
              </a:lnSpc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Çevre Teknolojileri ve Hizmetleri Üreten Müh. &amp; Danışm. Firmal</a:t>
            </a:r>
          </a:p>
          <a:p>
            <a:pPr marL="457200" indent="-457200">
              <a:lnSpc>
                <a:spcPct val="114000"/>
              </a:lnSpc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Çevre konularında çalışan gönüllü kuruluşlar </a:t>
            </a:r>
          </a:p>
          <a:p>
            <a:pPr marL="457200" indent="-457200">
              <a:lnSpc>
                <a:spcPct val="114000"/>
              </a:lnSpc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Üniversiteler, Enstitüler, Araştırma Merkezleri, vb.</a:t>
            </a:r>
          </a:p>
        </p:txBody>
      </p: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1850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-3171" y="141012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Mezunlarımız</a:t>
            </a:r>
          </a:p>
        </p:txBody>
      </p:sp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6 Metin kutusu">
            <a:extLst>
              <a:ext uri="{FF2B5EF4-FFF2-40B4-BE49-F238E27FC236}">
                <a16:creationId xmlns:a16="http://schemas.microsoft.com/office/drawing/2014/main" id="{AD3C5442-3697-4C32-8345-7CC9E9FEB89D}"/>
              </a:ext>
            </a:extLst>
          </p:cNvPr>
          <p:cNvSpPr txBox="1"/>
          <p:nvPr/>
        </p:nvSpPr>
        <p:spPr>
          <a:xfrm>
            <a:off x="4572504" y="6335232"/>
            <a:ext cx="4536000" cy="413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  <a:buClr>
                <a:srgbClr val="008000"/>
              </a:buClr>
              <a:buSzPct val="170000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Güncelleme Tarihi: 13/07/2023</a:t>
            </a:r>
          </a:p>
        </p:txBody>
      </p:sp>
      <p:sp>
        <p:nvSpPr>
          <p:cNvPr id="18" name="6 Metin kutusu">
            <a:extLst>
              <a:ext uri="{FF2B5EF4-FFF2-40B4-BE49-F238E27FC236}">
                <a16:creationId xmlns:a16="http://schemas.microsoft.com/office/drawing/2014/main" id="{22209907-0736-4003-92C8-A44F23A2A674}"/>
              </a:ext>
            </a:extLst>
          </p:cNvPr>
          <p:cNvSpPr txBox="1"/>
          <p:nvPr/>
        </p:nvSpPr>
        <p:spPr>
          <a:xfrm>
            <a:off x="4569337" y="5733256"/>
            <a:ext cx="4536000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  <a:buClr>
                <a:srgbClr val="008000"/>
              </a:buClr>
              <a:buSzPct val="170000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Toplam mezun sayısı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696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 descr="metin, ekran görüntüsü, yazı tipi, paralel içeren bir resim&#10;&#10;Açıklama otomatik olarak oluşturuldu">
            <a:extLst>
              <a:ext uri="{FF2B5EF4-FFF2-40B4-BE49-F238E27FC236}">
                <a16:creationId xmlns:a16="http://schemas.microsoft.com/office/drawing/2014/main" id="{C33A5AC6-8310-F185-E36A-64E427C2E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7" y="1137340"/>
            <a:ext cx="8923818" cy="43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0010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-3171" y="141012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Mezun Anketi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İstatistikleri</a:t>
            </a:r>
          </a:p>
        </p:txBody>
      </p:sp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 Metin kutusu">
            <a:extLst>
              <a:ext uri="{FF2B5EF4-FFF2-40B4-BE49-F238E27FC236}">
                <a16:creationId xmlns:a16="http://schemas.microsoft.com/office/drawing/2014/main" id="{796DDFCD-1FD2-4779-8ABD-8A3AD7FED445}"/>
              </a:ext>
            </a:extLst>
          </p:cNvPr>
          <p:cNvSpPr txBox="1"/>
          <p:nvPr/>
        </p:nvSpPr>
        <p:spPr>
          <a:xfrm>
            <a:off x="4572504" y="6335232"/>
            <a:ext cx="4536000" cy="413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  <a:buClr>
                <a:srgbClr val="008000"/>
              </a:buClr>
              <a:buSzPct val="170000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Güncelleme Tarihi: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/0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/202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0F2C47-41F5-4E93-A313-D58E3D486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864121"/>
              </p:ext>
            </p:extLst>
          </p:nvPr>
        </p:nvGraphicFramePr>
        <p:xfrm>
          <a:off x="668600" y="1139033"/>
          <a:ext cx="7863840" cy="452628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359550171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934572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6454542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12253066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Mezun Sayısı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Mezun Yüzdesi (%)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089226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tr-T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481195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Bilgi Paylaşımı Yapan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  <a:endParaRPr lang="tr-T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r>
                        <a:rPr lang="tr-T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tr-T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494725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Çalışan</a:t>
                      </a:r>
                    </a:p>
                  </a:txBody>
                  <a:tcPr marL="14400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  <a:endParaRPr lang="tr-T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tr-T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421340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Çalışmayan</a:t>
                      </a:r>
                    </a:p>
                  </a:txBody>
                  <a:tcPr marL="14400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tr-T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tr-T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088868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Lisans Derecesine</a:t>
                      </a: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Sahip</a:t>
                      </a:r>
                    </a:p>
                  </a:txBody>
                  <a:tcPr marL="10800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tr-T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293054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 Lisans Yapmakta Olan</a:t>
                      </a:r>
                    </a:p>
                  </a:txBody>
                  <a:tcPr marL="10800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tr-T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tr-T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00621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Doktora Derecesine Sahip</a:t>
                      </a:r>
                    </a:p>
                  </a:txBody>
                  <a:tcPr marL="10800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tr-T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13276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Doktora Yapmakta Olan</a:t>
                      </a:r>
                    </a:p>
                  </a:txBody>
                  <a:tcPr marL="10800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tr-TR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01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27112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-3171" y="141012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Mezun Anketi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İstatistikleri</a:t>
            </a:r>
          </a:p>
        </p:txBody>
      </p:sp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 Metin kutusu">
            <a:extLst>
              <a:ext uri="{FF2B5EF4-FFF2-40B4-BE49-F238E27FC236}">
                <a16:creationId xmlns:a16="http://schemas.microsoft.com/office/drawing/2014/main" id="{796DDFCD-1FD2-4779-8ABD-8A3AD7FED445}"/>
              </a:ext>
            </a:extLst>
          </p:cNvPr>
          <p:cNvSpPr txBox="1"/>
          <p:nvPr/>
        </p:nvSpPr>
        <p:spPr>
          <a:xfrm>
            <a:off x="4572504" y="6335232"/>
            <a:ext cx="4536000" cy="413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  <a:buClr>
                <a:srgbClr val="008000"/>
              </a:buClr>
              <a:buSzPct val="170000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Güncelleme Tarihi: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/0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/202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6 Metin kutusu">
            <a:extLst>
              <a:ext uri="{FF2B5EF4-FFF2-40B4-BE49-F238E27FC236}">
                <a16:creationId xmlns:a16="http://schemas.microsoft.com/office/drawing/2014/main" id="{64D21800-9BB2-4BC9-8BB6-82F7417959FB}"/>
              </a:ext>
            </a:extLst>
          </p:cNvPr>
          <p:cNvSpPr txBox="1"/>
          <p:nvPr/>
        </p:nvSpPr>
        <p:spPr>
          <a:xfrm>
            <a:off x="10096" y="1052736"/>
            <a:ext cx="9144000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buClr>
                <a:srgbClr val="008000"/>
              </a:buClr>
              <a:buSzPct val="170000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Mezunlarımızın Mezuniyet Yıllarına Göre Çalışma Yüzdeleri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000000-0008-0000-0700-00000E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386376"/>
              </p:ext>
            </p:extLst>
          </p:nvPr>
        </p:nvGraphicFramePr>
        <p:xfrm>
          <a:off x="107504" y="1484784"/>
          <a:ext cx="8964000" cy="4056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529050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-3171" y="141012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Mezun Anketi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İstatistikleri</a:t>
            </a:r>
          </a:p>
        </p:txBody>
      </p:sp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 Metin kutusu">
            <a:extLst>
              <a:ext uri="{FF2B5EF4-FFF2-40B4-BE49-F238E27FC236}">
                <a16:creationId xmlns:a16="http://schemas.microsoft.com/office/drawing/2014/main" id="{796DDFCD-1FD2-4779-8ABD-8A3AD7FED445}"/>
              </a:ext>
            </a:extLst>
          </p:cNvPr>
          <p:cNvSpPr txBox="1"/>
          <p:nvPr/>
        </p:nvSpPr>
        <p:spPr>
          <a:xfrm>
            <a:off x="4572504" y="6335232"/>
            <a:ext cx="4536000" cy="413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  <a:buClr>
                <a:srgbClr val="008000"/>
              </a:buClr>
              <a:buSzPct val="170000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Güncelleme Tarihi: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/0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/202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6 Metin kutusu">
            <a:extLst>
              <a:ext uri="{FF2B5EF4-FFF2-40B4-BE49-F238E27FC236}">
                <a16:creationId xmlns:a16="http://schemas.microsoft.com/office/drawing/2014/main" id="{32496502-1B80-4889-BA92-5CB7D5E570E3}"/>
              </a:ext>
            </a:extLst>
          </p:cNvPr>
          <p:cNvSpPr txBox="1"/>
          <p:nvPr/>
        </p:nvSpPr>
        <p:spPr>
          <a:xfrm>
            <a:off x="251520" y="1473634"/>
            <a:ext cx="4104000" cy="413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buClr>
                <a:srgbClr val="008000"/>
              </a:buClr>
              <a:buSzPct val="170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yüzdelik dağılım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6 Metin kutusu">
            <a:extLst>
              <a:ext uri="{FF2B5EF4-FFF2-40B4-BE49-F238E27FC236}">
                <a16:creationId xmlns:a16="http://schemas.microsoft.com/office/drawing/2014/main" id="{64D21800-9BB2-4BC9-8BB6-82F7417959FB}"/>
              </a:ext>
            </a:extLst>
          </p:cNvPr>
          <p:cNvSpPr txBox="1"/>
          <p:nvPr/>
        </p:nvSpPr>
        <p:spPr>
          <a:xfrm>
            <a:off x="4932496" y="1473634"/>
            <a:ext cx="4104000" cy="413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buClr>
                <a:srgbClr val="008000"/>
              </a:buClr>
              <a:buSzPct val="170000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(sayısal dağılım)</a:t>
            </a:r>
          </a:p>
        </p:txBody>
      </p:sp>
      <p:sp>
        <p:nvSpPr>
          <p:cNvPr id="22" name="6 Metin kutusu">
            <a:extLst>
              <a:ext uri="{FF2B5EF4-FFF2-40B4-BE49-F238E27FC236}">
                <a16:creationId xmlns:a16="http://schemas.microsoft.com/office/drawing/2014/main" id="{D8A0EFCF-7AD2-43F3-ADC9-95F8BA927667}"/>
              </a:ext>
            </a:extLst>
          </p:cNvPr>
          <p:cNvSpPr txBox="1"/>
          <p:nvPr/>
        </p:nvSpPr>
        <p:spPr>
          <a:xfrm>
            <a:off x="10095" y="4365104"/>
            <a:ext cx="9131749" cy="413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buClr>
                <a:srgbClr val="008000"/>
              </a:buClr>
              <a:buSzPct val="170000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Çalışan mezun sayısı: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278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6 Metin kutusu">
            <a:extLst>
              <a:ext uri="{FF2B5EF4-FFF2-40B4-BE49-F238E27FC236}">
                <a16:creationId xmlns:a16="http://schemas.microsoft.com/office/drawing/2014/main" id="{D8A0EFCF-7AD2-43F3-ADC9-95F8BA927667}"/>
              </a:ext>
            </a:extLst>
          </p:cNvPr>
          <p:cNvSpPr txBox="1"/>
          <p:nvPr/>
        </p:nvSpPr>
        <p:spPr>
          <a:xfrm>
            <a:off x="10095" y="4941168"/>
            <a:ext cx="9131749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buClr>
                <a:srgbClr val="008000"/>
              </a:buClr>
              <a:buSzPct val="170000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Mezun istatistikleri hakkında detaylı bilgi için bölüm web sitemizin “Mezun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İstatistikleri” sayfasını ziyaret ediniz.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9928" y="5733256"/>
            <a:ext cx="6518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http://cevre.akdeniz.edu.tr/mezunlarimiz/mezun-istatistikleri/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6 Metin kutusu">
            <a:extLst>
              <a:ext uri="{FF2B5EF4-FFF2-40B4-BE49-F238E27FC236}">
                <a16:creationId xmlns:a16="http://schemas.microsoft.com/office/drawing/2014/main" id="{64D21800-9BB2-4BC9-8BB6-82F7417959FB}"/>
              </a:ext>
            </a:extLst>
          </p:cNvPr>
          <p:cNvSpPr txBox="1"/>
          <p:nvPr/>
        </p:nvSpPr>
        <p:spPr>
          <a:xfrm>
            <a:off x="10096" y="1052736"/>
            <a:ext cx="9144000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buClr>
                <a:srgbClr val="008000"/>
              </a:buClr>
              <a:buSzPct val="170000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Mezunlarımızın Çalıştığı Yerlerin İş Yeri Niteliklerine Göre Dağılımı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112128"/>
              </p:ext>
            </p:extLst>
          </p:nvPr>
        </p:nvGraphicFramePr>
        <p:xfrm>
          <a:off x="323528" y="1976117"/>
          <a:ext cx="4140000" cy="236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077875"/>
              </p:ext>
            </p:extLst>
          </p:nvPr>
        </p:nvGraphicFramePr>
        <p:xfrm>
          <a:off x="4752480" y="1976117"/>
          <a:ext cx="4140000" cy="236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79962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-3171" y="141012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Kuruluş  &amp;  Tarihçe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6 Metin kutusu"/>
          <p:cNvSpPr txBox="1"/>
          <p:nvPr/>
        </p:nvSpPr>
        <p:spPr>
          <a:xfrm>
            <a:off x="166816" y="1148925"/>
            <a:ext cx="8869680" cy="465633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457200" indent="-457200" algn="just">
              <a:lnSpc>
                <a:spcPct val="114000"/>
              </a:lnSpc>
              <a:spcBef>
                <a:spcPts val="24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Lisans 			:   1998-1999</a:t>
            </a:r>
          </a:p>
          <a:p>
            <a:pPr marL="457200" indent="-457200" algn="just">
              <a:lnSpc>
                <a:spcPct val="114000"/>
              </a:lnSpc>
              <a:spcBef>
                <a:spcPts val="24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Yüksek Lisans		:   1999-2000 </a:t>
            </a:r>
          </a:p>
          <a:p>
            <a:pPr marL="457200" indent="-457200" algn="just">
              <a:lnSpc>
                <a:spcPct val="114000"/>
              </a:lnSpc>
              <a:spcBef>
                <a:spcPts val="24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Doktora			:   2005-2006 </a:t>
            </a:r>
          </a:p>
          <a:p>
            <a:pPr marL="457200" indent="-457200" algn="just">
              <a:lnSpc>
                <a:spcPct val="114000"/>
              </a:lnSpc>
              <a:spcBef>
                <a:spcPts val="24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2014-2015 öğretim yılından itibaren derslerinin en az </a:t>
            </a:r>
            <a:r>
              <a:rPr lang="tr-TR" sz="2400" u="sng" dirty="0">
                <a:latin typeface="Arial" panose="020B0604020202020204" pitchFamily="34" charset="0"/>
                <a:cs typeface="Arial" panose="020B0604020202020204" pitchFamily="34" charset="0"/>
              </a:rPr>
              <a:t>%30’unun İngilizce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olacağı yeni sisteme geçilmiş olup, </a:t>
            </a:r>
            <a:r>
              <a:rPr lang="tr-TR" sz="2400" u="sng" dirty="0">
                <a:latin typeface="Arial" panose="020B0604020202020204" pitchFamily="34" charset="0"/>
                <a:cs typeface="Arial" panose="020B0604020202020204" pitchFamily="34" charset="0"/>
              </a:rPr>
              <a:t>zorunlu hazırlık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 sınıfı uygulaması başlamıştır.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  <a:spcBef>
                <a:spcPts val="24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Bölümümüzde öğrencilerimiz Çift Ana Dal/Yan Dal programlarından da faydalanabilmektedir.</a:t>
            </a:r>
          </a:p>
        </p:txBody>
      </p: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103120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75101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-3171" y="141012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Yayınlar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(ISI Web of Science (</a:t>
            </a:r>
            <a:r>
              <a:rPr 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WoS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</p:txBody>
      </p:sp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6 Metin kutusu">
            <a:extLst>
              <a:ext uri="{FF2B5EF4-FFF2-40B4-BE49-F238E27FC236}">
                <a16:creationId xmlns:a16="http://schemas.microsoft.com/office/drawing/2014/main" id="{AD3C5442-3697-4C32-8345-7CC9E9FEB89D}"/>
              </a:ext>
            </a:extLst>
          </p:cNvPr>
          <p:cNvSpPr txBox="1"/>
          <p:nvPr/>
        </p:nvSpPr>
        <p:spPr>
          <a:xfrm>
            <a:off x="4572504" y="6335232"/>
            <a:ext cx="4536000" cy="413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  <a:buClr>
                <a:srgbClr val="008000"/>
              </a:buClr>
              <a:buSzPct val="170000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Güncelleme Tarihi: 13/07/2023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0FD713-D694-49FF-BD8A-22C01A790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760033"/>
              </p:ext>
            </p:extLst>
          </p:nvPr>
        </p:nvGraphicFramePr>
        <p:xfrm>
          <a:off x="4716016" y="4937720"/>
          <a:ext cx="4377646" cy="1371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41332">
                  <a:extLst>
                    <a:ext uri="{9D8B030D-6E8A-4147-A177-3AD203B41FA5}">
                      <a16:colId xmlns:a16="http://schemas.microsoft.com/office/drawing/2014/main" val="1787863883"/>
                    </a:ext>
                  </a:extLst>
                </a:gridCol>
                <a:gridCol w="328318">
                  <a:extLst>
                    <a:ext uri="{9D8B030D-6E8A-4147-A177-3AD203B41FA5}">
                      <a16:colId xmlns:a16="http://schemas.microsoft.com/office/drawing/2014/main" val="318739031"/>
                    </a:ext>
                  </a:extLst>
                </a:gridCol>
                <a:gridCol w="1107996">
                  <a:extLst>
                    <a:ext uri="{9D8B030D-6E8A-4147-A177-3AD203B41FA5}">
                      <a16:colId xmlns:a16="http://schemas.microsoft.com/office/drawing/2014/main" val="2072203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 yayın sayısı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571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 atıf sayısı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94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2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Kurumsal H indeks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tr-TR" sz="2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75062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4C63F18-C3E9-4B5A-84E4-8168E1FD4DE6}"/>
              </a:ext>
            </a:extLst>
          </p:cNvPr>
          <p:cNvSpPr/>
          <p:nvPr/>
        </p:nvSpPr>
        <p:spPr>
          <a:xfrm>
            <a:off x="0" y="1052736"/>
            <a:ext cx="1230845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Quartile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Dilimleri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Q1,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WoS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indekslerinde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alanda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taranan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dergiler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arasında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ilk %25'lik; Q2,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ikinci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%25'lik; Q3,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üçüncü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%25'lik; Q4,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dördüncü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%25’lik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dilimdeki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dergileri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ifade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eder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DİĞER: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Quartile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dilimlerinde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almayan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(ESCI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diğer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alan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indekslerinde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taranan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dergilerde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yapılan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yayınları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Quartile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dilimlerinde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almayan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yayınlardaki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sempozyum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bildirilerini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(proceedings paper),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toplantı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özetlerini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(meeting abstract),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kitap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bölümlerini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(book chapter)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ifade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eder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Resim 18" descr="metin, öykü gelişim çizgisi; kumpas; grafiğini çıkarma, çizgi, diyagram içeren bir resim&#10;&#10;Açıklama otomatik olarak oluşturuldu">
            <a:extLst>
              <a:ext uri="{FF2B5EF4-FFF2-40B4-BE49-F238E27FC236}">
                <a16:creationId xmlns:a16="http://schemas.microsoft.com/office/drawing/2014/main" id="{83E1B211-F03E-490A-4652-8F1AFE669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36" y="1158075"/>
            <a:ext cx="6480720" cy="380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2443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-3171" y="141012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Lisansüstü</a:t>
            </a:r>
            <a:r>
              <a:rPr 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Tezler</a:t>
            </a:r>
          </a:p>
        </p:txBody>
      </p:sp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160240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6 Metin kutusu">
            <a:extLst>
              <a:ext uri="{FF2B5EF4-FFF2-40B4-BE49-F238E27FC236}">
                <a16:creationId xmlns:a16="http://schemas.microsoft.com/office/drawing/2014/main" id="{AD3C5442-3697-4C32-8345-7CC9E9FEB89D}"/>
              </a:ext>
            </a:extLst>
          </p:cNvPr>
          <p:cNvSpPr txBox="1"/>
          <p:nvPr/>
        </p:nvSpPr>
        <p:spPr>
          <a:xfrm>
            <a:off x="4572504" y="6335232"/>
            <a:ext cx="4536000" cy="413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  <a:buClr>
                <a:srgbClr val="008000"/>
              </a:buClr>
              <a:buSzPct val="170000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Güncelleme Tarihi: 13/07/2023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372AF9F-C119-49EA-A536-763670923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98083"/>
              </p:ext>
            </p:extLst>
          </p:nvPr>
        </p:nvGraphicFramePr>
        <p:xfrm>
          <a:off x="4644008" y="4782946"/>
          <a:ext cx="4489104" cy="1371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69621">
                  <a:extLst>
                    <a:ext uri="{9D8B030D-6E8A-4147-A177-3AD203B41FA5}">
                      <a16:colId xmlns:a16="http://schemas.microsoft.com/office/drawing/2014/main" val="1787863883"/>
                    </a:ext>
                  </a:extLst>
                </a:gridCol>
                <a:gridCol w="221524">
                  <a:extLst>
                    <a:ext uri="{9D8B030D-6E8A-4147-A177-3AD203B41FA5}">
                      <a16:colId xmlns:a16="http://schemas.microsoft.com/office/drawing/2014/main" val="318739031"/>
                    </a:ext>
                  </a:extLst>
                </a:gridCol>
                <a:gridCol w="697959">
                  <a:extLst>
                    <a:ext uri="{9D8B030D-6E8A-4147-A177-3AD203B41FA5}">
                      <a16:colId xmlns:a16="http://schemas.microsoft.com/office/drawing/2014/main" val="2072203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Doktora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tezi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sayısı</a:t>
                      </a:r>
                      <a:endParaRPr lang="tr-TR" sz="2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tr-TR" sz="2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571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lisans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tezi</a:t>
                      </a:r>
                      <a:r>
                        <a:rPr lang="tr-TR" sz="2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sayısı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94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Lisansüstü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tezi</a:t>
                      </a:r>
                      <a:r>
                        <a:rPr lang="en-US" sz="2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sayısı</a:t>
                      </a:r>
                      <a:endParaRPr lang="tr-TR" sz="2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sz="2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750625"/>
                  </a:ext>
                </a:extLst>
              </a:tr>
            </a:tbl>
          </a:graphicData>
        </a:graphic>
      </p:graphicFrame>
      <p:pic>
        <p:nvPicPr>
          <p:cNvPr id="18" name="Resim 17" descr="öykü gelişim çizgisi; kumpas; grafiğini çıkarma, çizgi, diyagram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E50FA81F-53D0-0AB8-E259-6C5547550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5545"/>
            <a:ext cx="9144000" cy="36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4736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00" y="3127921"/>
            <a:ext cx="6203020" cy="2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44526"/>
            <a:ext cx="3689569" cy="150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" y="1041114"/>
            <a:ext cx="4228672" cy="147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6"/>
          <p:cNvSpPr txBox="1"/>
          <p:nvPr/>
        </p:nvSpPr>
        <p:spPr>
          <a:xfrm>
            <a:off x="-3171" y="141012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 Değişim Programları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3504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25350"/>
            <a:ext cx="7328830" cy="45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2 Metin kutusu"/>
          <p:cNvSpPr txBox="1"/>
          <p:nvPr/>
        </p:nvSpPr>
        <p:spPr>
          <a:xfrm>
            <a:off x="0" y="56612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Times New Roman" pitchFamily="18" charset="0"/>
                <a:cs typeface="Times New Roman" pitchFamily="18" charset="0"/>
                <a:hlinkClick r:id="rId4"/>
              </a:rPr>
              <a:t>http://ogrencitopluluklari.akdeniz.edu.tr/tr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Metin kutusu 6"/>
          <p:cNvSpPr txBox="1"/>
          <p:nvPr/>
        </p:nvSpPr>
        <p:spPr>
          <a:xfrm>
            <a:off x="-3171" y="141012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 Top</a:t>
            </a: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tr-T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ulukları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3241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1331640" y="1019466"/>
            <a:ext cx="69494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Adres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  : 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Akdeniz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Mühendislik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Fakültesi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85850"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 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7058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ANTALYA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mail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cevremuh@akdeniz.edu.tr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Tel         : 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+90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3106326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Fax        : 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+90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242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3106306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052" y="4581128"/>
            <a:ext cx="3021044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6"/>
          <p:cNvSpPr txBox="1"/>
          <p:nvPr/>
        </p:nvSpPr>
        <p:spPr>
          <a:xfrm>
            <a:off x="-3171" y="141012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Ulaşım - İletişim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1783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6"/>
          <p:cNvSpPr txBox="1"/>
          <p:nvPr/>
        </p:nvSpPr>
        <p:spPr>
          <a:xfrm>
            <a:off x="-3171" y="141012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 Kadro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B7970F-A45A-4158-9044-E027B10B4EA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8"/>
          <a:stretch/>
        </p:blipFill>
        <p:spPr>
          <a:xfrm>
            <a:off x="2432276" y="1086164"/>
            <a:ext cx="874800" cy="191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7D0E90-9E5E-45CD-80F5-73A541731FA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09"/>
          <a:stretch/>
        </p:blipFill>
        <p:spPr>
          <a:xfrm>
            <a:off x="3534955" y="1086164"/>
            <a:ext cx="874800" cy="19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DA4873-57C8-4B5F-B16A-84AF0C069A9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6"/>
          <a:stretch/>
        </p:blipFill>
        <p:spPr>
          <a:xfrm>
            <a:off x="226918" y="3849829"/>
            <a:ext cx="874800" cy="1915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8E2E71-5F83-4730-A912-8C491B9D865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86"/>
          <a:stretch/>
        </p:blipFill>
        <p:spPr>
          <a:xfrm>
            <a:off x="1329597" y="3849829"/>
            <a:ext cx="874800" cy="1915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C56632-9747-41DC-BD4D-52D5EDCDB56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86"/>
          <a:stretch/>
        </p:blipFill>
        <p:spPr>
          <a:xfrm>
            <a:off x="4637634" y="3855934"/>
            <a:ext cx="874800" cy="19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CDC3C7-146D-4E47-A5FD-47258727F70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0" r="37187"/>
          <a:stretch/>
        </p:blipFill>
        <p:spPr>
          <a:xfrm>
            <a:off x="1329597" y="1086164"/>
            <a:ext cx="874800" cy="1915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E68BC4-C56F-4FD1-981B-DDF3D432B3C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09"/>
          <a:stretch/>
        </p:blipFill>
        <p:spPr>
          <a:xfrm>
            <a:off x="226918" y="1086164"/>
            <a:ext cx="874800" cy="1915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C8FDF8-42F6-4FAF-9B0E-6F6CD876F3C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2" r="35915"/>
          <a:stretch/>
        </p:blipFill>
        <p:spPr>
          <a:xfrm>
            <a:off x="4637634" y="1086164"/>
            <a:ext cx="874800" cy="19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E8FE6C-764A-4E30-837F-9ABA37E2566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6"/>
          <a:stretch/>
        </p:blipFill>
        <p:spPr>
          <a:xfrm>
            <a:off x="5740313" y="1086164"/>
            <a:ext cx="874800" cy="1915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8E0250-AC66-44FA-80D0-D6B1AA6719A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1" r="38527"/>
          <a:stretch/>
        </p:blipFill>
        <p:spPr>
          <a:xfrm>
            <a:off x="7945672" y="1086165"/>
            <a:ext cx="874800" cy="1915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A201BB0-0BCA-4DBF-A73A-F7124F9DEDD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0"/>
          <a:stretch/>
        </p:blipFill>
        <p:spPr>
          <a:xfrm>
            <a:off x="6842992" y="1086165"/>
            <a:ext cx="874800" cy="1915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A2AC152-480C-43DD-8B35-C9F946BA633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3" r="37664"/>
          <a:stretch/>
        </p:blipFill>
        <p:spPr>
          <a:xfrm>
            <a:off x="2432276" y="3855934"/>
            <a:ext cx="874800" cy="1915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772FE3-F94E-403A-B6FF-741930E4396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6"/>
          <a:stretch/>
        </p:blipFill>
        <p:spPr>
          <a:xfrm>
            <a:off x="3534955" y="3855934"/>
            <a:ext cx="874800" cy="1915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7BD6AB-7C27-4AA9-96E5-88DAC4A5CF9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5" r="36262"/>
          <a:stretch/>
        </p:blipFill>
        <p:spPr>
          <a:xfrm>
            <a:off x="5740313" y="3849829"/>
            <a:ext cx="874800" cy="1915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108ACA7-A575-4041-BB9D-820DAEC9B55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1"/>
          <a:stretch/>
        </p:blipFill>
        <p:spPr>
          <a:xfrm>
            <a:off x="6842992" y="3849829"/>
            <a:ext cx="874800" cy="19152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1D5D57B-B275-461A-9BEE-B355A9D185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09206" y="3849829"/>
            <a:ext cx="1044000" cy="190219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9A32190-0A57-4696-B1F3-788E3E1B46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32276" y="3849829"/>
            <a:ext cx="874800" cy="19554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D7ED6B3-D17E-48F7-ABD2-828ED71E920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8527" y="3849829"/>
            <a:ext cx="1044000" cy="18937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D6C9890-8EB4-4571-909D-68E429F525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45671" y="3849829"/>
            <a:ext cx="1173825" cy="15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8723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-3171" y="141012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Misyon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6 Metin kutusu"/>
          <p:cNvSpPr txBox="1"/>
          <p:nvPr/>
        </p:nvSpPr>
        <p:spPr>
          <a:xfrm>
            <a:off x="166816" y="1207658"/>
            <a:ext cx="8869680" cy="452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spcBef>
                <a:spcPts val="30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Çevre Mühendisliği Bölümünün misyonu;</a:t>
            </a:r>
          </a:p>
          <a:p>
            <a:pPr marL="914400" lvl="1" indent="-457200" algn="just">
              <a:lnSpc>
                <a:spcPct val="114000"/>
              </a:lnSpc>
              <a:spcBef>
                <a:spcPts val="3000"/>
              </a:spcBef>
              <a:buClr>
                <a:srgbClr val="008000"/>
              </a:buClr>
              <a:buSzPct val="100000"/>
              <a:buFont typeface="Arial" panose="020B0604020202020204" pitchFamily="34" charset="0"/>
              <a:buChar char="►"/>
            </a:pPr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yaşanabilir bir çevre için dünya standartlarında eğitim veren,</a:t>
            </a:r>
          </a:p>
          <a:p>
            <a:pPr marL="914400" lvl="1" indent="-457200" algn="just">
              <a:lnSpc>
                <a:spcPct val="114000"/>
              </a:lnSpc>
              <a:spcBef>
                <a:spcPts val="3000"/>
              </a:spcBef>
              <a:buClr>
                <a:srgbClr val="008000"/>
              </a:buClr>
              <a:buSzPct val="100000"/>
              <a:buFont typeface="Arial" panose="020B0604020202020204" pitchFamily="34" charset="0"/>
              <a:buChar char="►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yerel ve küresel çevre sorunlarına çözümler üretebilen,</a:t>
            </a:r>
          </a:p>
          <a:p>
            <a:pPr marL="914400" lvl="1" indent="-457200" algn="just">
              <a:lnSpc>
                <a:spcPct val="114000"/>
              </a:lnSpc>
              <a:spcBef>
                <a:spcPts val="3000"/>
              </a:spcBef>
              <a:buClr>
                <a:srgbClr val="008000"/>
              </a:buClr>
              <a:buSzPct val="100000"/>
              <a:buFont typeface="Arial" panose="020B0604020202020204" pitchFamily="34" charset="0"/>
              <a:buChar char="►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toplumda çevre bilincini oluşturmayı ve geliştirmeyi hedefleyen bir bölüm olmak,</a:t>
            </a:r>
          </a:p>
          <a:p>
            <a:pPr marL="914400" lvl="1" indent="-457200" algn="just">
              <a:lnSpc>
                <a:spcPct val="114000"/>
              </a:lnSpc>
              <a:spcBef>
                <a:spcPts val="3000"/>
              </a:spcBef>
              <a:buClr>
                <a:srgbClr val="008000"/>
              </a:buClr>
              <a:buSzPct val="100000"/>
              <a:buFont typeface="Arial" panose="020B0604020202020204" pitchFamily="34" charset="0"/>
              <a:buChar char="►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çevre bilincine sahip, çevre sorunlarını algılayan ve çözümler üretebilen çevre mühendisleri yetiştirmektir.</a:t>
            </a:r>
          </a:p>
        </p:txBody>
      </p: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025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-3171" y="141012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Vizyon – 1/2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6 Metin kutusu"/>
          <p:cNvSpPr txBox="1"/>
          <p:nvPr/>
        </p:nvSpPr>
        <p:spPr>
          <a:xfrm>
            <a:off x="166816" y="1340768"/>
            <a:ext cx="8869680" cy="420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spcBef>
                <a:spcPts val="24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Çevre Mühendisliği Bölümünün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viz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yonu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914400" lvl="1" indent="-457200" algn="just">
              <a:lnSpc>
                <a:spcPct val="114000"/>
              </a:lnSpc>
              <a:spcBef>
                <a:spcPts val="2400"/>
              </a:spcBef>
              <a:buClr>
                <a:srgbClr val="008000"/>
              </a:buClr>
              <a:buSzPct val="100000"/>
              <a:buFont typeface="Arial" panose="020B0604020202020204" pitchFamily="34" charset="0"/>
              <a:buChar char="►"/>
            </a:pPr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Dünya standartlarında bir Çevre Mühendisliği eğitimi sunan,</a:t>
            </a:r>
          </a:p>
          <a:p>
            <a:pPr marL="914400" lvl="1" indent="-457200" algn="just">
              <a:lnSpc>
                <a:spcPct val="114000"/>
              </a:lnSpc>
              <a:spcBef>
                <a:spcPts val="2400"/>
              </a:spcBef>
              <a:buClr>
                <a:srgbClr val="008000"/>
              </a:buClr>
              <a:buSzPct val="100000"/>
              <a:buFont typeface="Arial" panose="020B0604020202020204" pitchFamily="34" charset="0"/>
              <a:buChar char="►"/>
            </a:pPr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Günümüzün çevre problemlerini çözmeye yönelik analiz, değerlendirme ve tasarım yapabilen,</a:t>
            </a:r>
          </a:p>
          <a:p>
            <a:pPr marL="914400" lvl="1" indent="-457200" algn="just">
              <a:lnSpc>
                <a:spcPct val="114000"/>
              </a:lnSpc>
              <a:spcBef>
                <a:spcPts val="2400"/>
              </a:spcBef>
              <a:buClr>
                <a:srgbClr val="008000"/>
              </a:buClr>
              <a:buSzPct val="100000"/>
              <a:buFont typeface="Arial" panose="020B0604020202020204" pitchFamily="34" charset="0"/>
              <a:buChar char="►"/>
            </a:pPr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Çevre sistemlerini uygulayabilen, işletebilen ve yönetebilen,</a:t>
            </a:r>
          </a:p>
          <a:p>
            <a:pPr marL="914400" lvl="1" indent="-457200" algn="just">
              <a:lnSpc>
                <a:spcPct val="114000"/>
              </a:lnSpc>
              <a:spcBef>
                <a:spcPts val="2400"/>
              </a:spcBef>
              <a:buClr>
                <a:srgbClr val="008000"/>
              </a:buClr>
              <a:buSzPct val="100000"/>
              <a:buFont typeface="Arial" panose="020B0604020202020204" pitchFamily="34" charset="0"/>
              <a:buChar char="►"/>
            </a:pPr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Bilimsel ve teknolojik gelişmeleri takip edebilen ve onları geliştirebilen,</a:t>
            </a:r>
          </a:p>
        </p:txBody>
      </p: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824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-3171" y="141012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Vizyon – 2/2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6 Metin kutusu"/>
          <p:cNvSpPr txBox="1"/>
          <p:nvPr/>
        </p:nvSpPr>
        <p:spPr>
          <a:xfrm>
            <a:off x="166816" y="1124744"/>
            <a:ext cx="8869680" cy="475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lnSpc>
                <a:spcPct val="114000"/>
              </a:lnSpc>
              <a:spcBef>
                <a:spcPts val="2400"/>
              </a:spcBef>
              <a:buClr>
                <a:srgbClr val="008000"/>
              </a:buClr>
              <a:buSzPct val="100000"/>
              <a:buFont typeface="Arial" panose="020B0604020202020204" pitchFamily="34" charset="0"/>
              <a:buChar char="►"/>
            </a:pPr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Sürdürülebilir kalkınma ve temiz üretim hedefi için çalışan,</a:t>
            </a:r>
          </a:p>
          <a:p>
            <a:pPr marL="914400" lvl="1" indent="-457200" algn="just">
              <a:lnSpc>
                <a:spcPct val="114000"/>
              </a:lnSpc>
              <a:spcBef>
                <a:spcPts val="2400"/>
              </a:spcBef>
              <a:buClr>
                <a:srgbClr val="008000"/>
              </a:buClr>
              <a:buSzPct val="100000"/>
              <a:buFont typeface="Arial" panose="020B0604020202020204" pitchFamily="34" charset="0"/>
              <a:buChar char="►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Lisansüstü eğitimi ile araştırma ve geliştirme konusunda daha etkin ve daha kaliteli bilim insanları yetiştiren,</a:t>
            </a:r>
          </a:p>
          <a:p>
            <a:pPr marL="914400" lvl="1" indent="-457200" algn="just">
              <a:lnSpc>
                <a:spcPct val="114000"/>
              </a:lnSpc>
              <a:spcBef>
                <a:spcPts val="2400"/>
              </a:spcBef>
              <a:buClr>
                <a:srgbClr val="008000"/>
              </a:buClr>
              <a:buSzPct val="100000"/>
              <a:buFont typeface="Arial" panose="020B0604020202020204" pitchFamily="34" charset="0"/>
              <a:buChar char="►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Sorumluluk alabilen, etkin iletişim kurabilen, kendine güvenen, mesleki ve etik sorumluluk taşıyan ve kendini sürekli geliştiren çevre mühendisleri yetiştiren,</a:t>
            </a:r>
          </a:p>
          <a:p>
            <a:pPr marL="914400" lvl="1" indent="-457200" algn="just">
              <a:lnSpc>
                <a:spcPct val="114000"/>
              </a:lnSpc>
              <a:spcBef>
                <a:spcPts val="2400"/>
              </a:spcBef>
              <a:buClr>
                <a:srgbClr val="008000"/>
              </a:buClr>
              <a:buSzPct val="100000"/>
              <a:buFont typeface="Arial" panose="020B0604020202020204" pitchFamily="34" charset="0"/>
              <a:buChar char="►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Uygulamayı, araştırmayı, bilimsel etik değerleri, eğitimi ve sosyal-kültürel değerleri ilke edinmiş akademik kadroya sahip, bir program olmaktır.</a:t>
            </a:r>
          </a:p>
        </p:txBody>
      </p: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4380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-3171" y="141012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 Sayıları</a:t>
            </a:r>
          </a:p>
        </p:txBody>
      </p:sp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 Metin kutusu">
            <a:extLst>
              <a:ext uri="{FF2B5EF4-FFF2-40B4-BE49-F238E27FC236}">
                <a16:creationId xmlns:a16="http://schemas.microsoft.com/office/drawing/2014/main" id="{796DDFCD-1FD2-4779-8ABD-8A3AD7FED445}"/>
              </a:ext>
            </a:extLst>
          </p:cNvPr>
          <p:cNvSpPr txBox="1"/>
          <p:nvPr/>
        </p:nvSpPr>
        <p:spPr>
          <a:xfrm>
            <a:off x="4572504" y="6335232"/>
            <a:ext cx="4536000" cy="413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  <a:buClr>
                <a:srgbClr val="008000"/>
              </a:buClr>
              <a:buSzPct val="170000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Güncelleme Tarihi: 13/07/2023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80F2C47-41F5-4E93-A313-D58E3D486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60566"/>
              </p:ext>
            </p:extLst>
          </p:nvPr>
        </p:nvGraphicFramePr>
        <p:xfrm>
          <a:off x="597801" y="1147747"/>
          <a:ext cx="8204720" cy="4541040"/>
        </p:xfrm>
        <a:graphic>
          <a:graphicData uri="http://schemas.openxmlformats.org/drawingml/2006/table">
            <a:tbl>
              <a:tblPr/>
              <a:tblGrid>
                <a:gridCol w="2752895">
                  <a:extLst>
                    <a:ext uri="{9D8B030D-6E8A-4147-A177-3AD203B41FA5}">
                      <a16:colId xmlns:a16="http://schemas.microsoft.com/office/drawing/2014/main" val="3595501714"/>
                    </a:ext>
                  </a:extLst>
                </a:gridCol>
                <a:gridCol w="2752895">
                  <a:extLst>
                    <a:ext uri="{9D8B030D-6E8A-4147-A177-3AD203B41FA5}">
                      <a16:colId xmlns:a16="http://schemas.microsoft.com/office/drawing/2014/main" val="269345720"/>
                    </a:ext>
                  </a:extLst>
                </a:gridCol>
                <a:gridCol w="2698930">
                  <a:extLst>
                    <a:ext uri="{9D8B030D-6E8A-4147-A177-3AD203B41FA5}">
                      <a16:colId xmlns:a16="http://schemas.microsoft.com/office/drawing/2014/main" val="7645454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Öğrenci Sayısı</a:t>
                      </a:r>
                    </a:p>
                  </a:txBody>
                  <a:tcPr marL="0" marR="72000"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08922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Lisans Toplam</a:t>
                      </a:r>
                    </a:p>
                  </a:txBody>
                  <a:tcPr marL="10800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 marL="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43917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indent="342900" algn="l" fontAlgn="ctr"/>
                      <a:r>
                        <a:rPr lang="en-US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Hazırlık</a:t>
                      </a:r>
                      <a:endParaRPr lang="tr-TR" sz="2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800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tr-T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48119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indent="342900" algn="l" fontAlgn="ctr">
                        <a:buNone/>
                      </a:pPr>
                      <a:r>
                        <a:rPr lang="en-US" sz="22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s</a:t>
                      </a:r>
                      <a:r>
                        <a:rPr lang="en-US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ınıf</a:t>
                      </a:r>
                      <a:endParaRPr lang="tr-TR" sz="2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800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49472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sınıf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3029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sınıf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13843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sınıf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8800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5732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endParaRPr lang="tr-TR" sz="2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2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42134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2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Lisansüstü Toplam</a:t>
                      </a:r>
                    </a:p>
                  </a:txBody>
                  <a:tcPr marL="10800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4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2400" b="0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08886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indent="342900" algn="l" fontAlgn="ctr"/>
                      <a:r>
                        <a:rPr lang="tr-T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</a:t>
                      </a:r>
                      <a:r>
                        <a:rPr lang="en-US" sz="22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Lisans</a:t>
                      </a:r>
                    </a:p>
                  </a:txBody>
                  <a:tcPr marL="28800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29305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indent="342900" algn="l" fontAlgn="ctr"/>
                      <a:r>
                        <a:rPr lang="tr-T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Doktora</a:t>
                      </a:r>
                    </a:p>
                  </a:txBody>
                  <a:tcPr marL="288000" marR="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tr-TR" sz="2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72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13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1860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-3171" y="141012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Araştırma Alanları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6 Metin kutusu"/>
          <p:cNvSpPr txBox="1"/>
          <p:nvPr/>
        </p:nvSpPr>
        <p:spPr>
          <a:xfrm>
            <a:off x="166816" y="1138467"/>
            <a:ext cx="8869680" cy="449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Su kirliliği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kontrolü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Çevresel modelleme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Katı atık yönetimi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Uzaktan algılama ve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coğrafi bilgi sistemleri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Hava kirliliği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kontrolü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Yenilenebilir enerji kaynakları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Kirleticilerin kimyasal izlenmesi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Çevre toksikolojisi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buClr>
                <a:srgbClr val="008000"/>
              </a:buClr>
              <a:buSzPct val="170000"/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Çevre biyoteknolojisi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2086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0096" y="-14684"/>
            <a:ext cx="9144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Nokta Yıldız 10"/>
          <p:cNvSpPr>
            <a:spLocks noChangeAspect="1"/>
          </p:cNvSpPr>
          <p:nvPr/>
        </p:nvSpPr>
        <p:spPr>
          <a:xfrm>
            <a:off x="8312224" y="44624"/>
            <a:ext cx="216024" cy="216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Nokta Yıldız 11"/>
          <p:cNvSpPr>
            <a:spLocks noChangeAspect="1"/>
          </p:cNvSpPr>
          <p:nvPr/>
        </p:nvSpPr>
        <p:spPr>
          <a:xfrm>
            <a:off x="8744272" y="82700"/>
            <a:ext cx="144016" cy="144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5-Nokta Yıldız 12"/>
          <p:cNvSpPr>
            <a:spLocks noChangeAspect="1"/>
          </p:cNvSpPr>
          <p:nvPr/>
        </p:nvSpPr>
        <p:spPr>
          <a:xfrm>
            <a:off x="9036496" y="129308"/>
            <a:ext cx="72008" cy="720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k Üçgen 3"/>
          <p:cNvSpPr/>
          <p:nvPr/>
        </p:nvSpPr>
        <p:spPr>
          <a:xfrm>
            <a:off x="0" y="5517232"/>
            <a:ext cx="4860032" cy="1340768"/>
          </a:xfrm>
          <a:prstGeom prst="rtTriangle">
            <a:avLst/>
          </a:prstGeom>
          <a:solidFill>
            <a:srgbClr val="F79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 Üçgen 1"/>
          <p:cNvSpPr/>
          <p:nvPr/>
        </p:nvSpPr>
        <p:spPr>
          <a:xfrm>
            <a:off x="0" y="5517232"/>
            <a:ext cx="4211960" cy="1340768"/>
          </a:xfrm>
          <a:prstGeom prst="rtTriangle">
            <a:avLst/>
          </a:prstGeom>
          <a:gradFill>
            <a:gsLst>
              <a:gs pos="100000">
                <a:srgbClr val="132D4D"/>
              </a:gs>
              <a:gs pos="71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proje.akdeniz.edu.tr/yeniweb/bim/logo/fakulteler/muhendis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3" y="5630384"/>
            <a:ext cx="1327008" cy="13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Düz Bağlayıcı 13"/>
          <p:cNvCxnSpPr/>
          <p:nvPr/>
        </p:nvCxnSpPr>
        <p:spPr>
          <a:xfrm>
            <a:off x="0" y="968028"/>
            <a:ext cx="9142288" cy="0"/>
          </a:xfrm>
          <a:prstGeom prst="line">
            <a:avLst/>
          </a:prstGeom>
          <a:ln w="50800" cmpd="tri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Resim 16" descr="C:\Users\eto\Desktop\Bolum tanıtım\Water-research-la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" y="1052734"/>
            <a:ext cx="4110769" cy="308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 descr="C:\Users\eto\Desktop\Bolum tanıtım\General Lab-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85" y="3717030"/>
            <a:ext cx="4812072" cy="2720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4283968" y="2103239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Su Araştırma Laboratuvarı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396752" y="494116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Genel Laboratuvar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etin kutusu 6"/>
          <p:cNvSpPr txBox="1"/>
          <p:nvPr/>
        </p:nvSpPr>
        <p:spPr>
          <a:xfrm>
            <a:off x="-3171" y="141012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Laboratuvarlar – 1/3</a:t>
            </a:r>
            <a:endParaRPr lang="en-US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2088232" cy="365125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Üniversitesi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Mühendisliği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3124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1329</Words>
  <Application>Microsoft Office PowerPoint</Application>
  <PresentationFormat>Ekran Gösterisi (4:3)</PresentationFormat>
  <Paragraphs>280</Paragraphs>
  <Slides>24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AU-CevreMuh</dc:creator>
  <cp:lastModifiedBy>Aslı Nur Rızvanoğlu</cp:lastModifiedBy>
  <cp:revision>83</cp:revision>
  <cp:lastPrinted>2021-07-02T07:28:13Z</cp:lastPrinted>
  <dcterms:created xsi:type="dcterms:W3CDTF">2017-02-27T11:08:50Z</dcterms:created>
  <dcterms:modified xsi:type="dcterms:W3CDTF">2023-07-13T14:52:56Z</dcterms:modified>
</cp:coreProperties>
</file>