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75" r:id="rId5"/>
    <p:sldId id="415" r:id="rId6"/>
    <p:sldId id="416" r:id="rId7"/>
    <p:sldId id="422" r:id="rId8"/>
    <p:sldId id="417" r:id="rId9"/>
    <p:sldId id="418" r:id="rId10"/>
    <p:sldId id="436" r:id="rId11"/>
    <p:sldId id="437" r:id="rId12"/>
    <p:sldId id="438" r:id="rId13"/>
    <p:sldId id="43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GUN" initials="A" lastIdx="1" clrIdx="0">
    <p:extLst>
      <p:ext uri="{19B8F6BF-5375-455C-9EA6-DF929625EA0E}">
        <p15:presenceInfo xmlns:p15="http://schemas.microsoft.com/office/powerpoint/2012/main" userId="AKGU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FFFFFF"/>
    <a:srgbClr val="4F81BD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9" autoAdjust="0"/>
    <p:restoredTop sz="94660"/>
  </p:normalViewPr>
  <p:slideViewPr>
    <p:cSldViewPr>
      <p:cViewPr varScale="1">
        <p:scale>
          <a:sx n="83" d="100"/>
          <a:sy n="83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32085-EC41-438C-88B5-B57B8E2EC4BC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79AA1-B505-4EFB-9866-3DEEE09AC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9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79AA1-B505-4EFB-9866-3DEEE09AC6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7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08C32-0679-4BEF-91A5-0E434646CB54}" type="datetimeFigureOut">
              <a:rPr lang="tr-TR" smtClean="0"/>
              <a:pPr/>
              <a:t>20.12.2024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EEBD1-A9BC-42F2-ADFB-FD1D835A6AC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is.akdeniz.edu.tr/uploads/1121/files/isyeri-egitim-aylik-rapor_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is.akdeniz.edu.tr/uploads/1121/files/EK-1-Turizm-Isletmeciligi-Bolumu-Intorn-Protokol_25.11.2021.docx" TargetMode="External"/><Relationship Id="rId2" Type="http://schemas.openxmlformats.org/officeDocument/2006/relationships/hyperlink" Target="https://webis.akdeniz.edu.tr/uploads/1121/files/Is-Yerinde-Egitim-Basvuru-Formu_25.11.2021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ebis.akdeniz.edu.tr/uploads/1121/files/EK-1-Turizm-Isletmeciligi-Bolumu-Intorn-Protokol_25.11.2021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ebis.akdeniz.edu.tr/uploads/1121/files/isyeri-egitim-aylik-rapor_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599" y="3600450"/>
            <a:ext cx="6400800" cy="1752600"/>
          </a:xfrm>
        </p:spPr>
        <p:txBody>
          <a:bodyPr>
            <a:normAutofit lnSpcReduction="10000"/>
          </a:bodyPr>
          <a:lstStyle/>
          <a:p>
            <a:endParaRPr lang="tr-TR" sz="2000" b="1" dirty="0"/>
          </a:p>
          <a:p>
            <a:r>
              <a:rPr lang="tr-TR" sz="4400" b="1" dirty="0"/>
              <a:t>8. Yarıyıl dersidir</a:t>
            </a:r>
            <a:br>
              <a:rPr lang="tr-TR" sz="4400" b="1" dirty="0"/>
            </a:br>
            <a:r>
              <a:rPr lang="tr-TR" sz="4400" b="1" dirty="0"/>
              <a:t>10 Şubat- 25 Mayıs 2025</a:t>
            </a:r>
          </a:p>
          <a:p>
            <a:endParaRPr lang="tr-TR" sz="4400" b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89B3096B-E820-3A08-2733-6824A209C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57" y="5805264"/>
            <a:ext cx="8745085" cy="49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079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80476"/>
            <a:ext cx="8229600" cy="45775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tr-TR" sz="3000" u="sng" dirty="0"/>
              <a:t>Dönem Sonunda </a:t>
            </a:r>
            <a:endParaRPr lang="en-US" sz="3000" u="sng" dirty="0"/>
          </a:p>
          <a:p>
            <a:pPr marL="457200" lvl="1" indent="0" algn="just">
              <a:lnSpc>
                <a:spcPct val="150000"/>
              </a:lnSpc>
              <a:buNone/>
            </a:pPr>
            <a:endParaRPr lang="tr-TR" dirty="0">
              <a:latin typeface="Arial Narrow" pitchFamily="34" charset="0"/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2219465" y="5373216"/>
            <a:ext cx="4784711" cy="7128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tr-TR" sz="5500" dirty="0"/>
              <a:t>Dersin Öğretim Elemanının İstediği  Diğer Evrak ve Bilgiler</a:t>
            </a:r>
            <a:endParaRPr lang="tr-TR" dirty="0"/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2206798" y="4581128"/>
            <a:ext cx="4811645" cy="6802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>
                <a:hlinkClick r:id="rId3" tooltip="isyeri-egitim-aylik-rapor_.docx"/>
              </a:rPr>
              <a:t>Aylık İşyerinde Eğitim Raporu</a:t>
            </a:r>
            <a:r>
              <a:rPr lang="tr-TR" dirty="0"/>
              <a:t> </a:t>
            </a:r>
          </a:p>
          <a:p>
            <a:pPr marL="0" indent="0" algn="ctr">
              <a:buNone/>
            </a:pPr>
            <a:r>
              <a:rPr lang="tr-TR" sz="2500" dirty="0"/>
              <a:t>(Vizeden ve Finalden önce istenebilir)</a:t>
            </a:r>
          </a:p>
        </p:txBody>
      </p:sp>
      <p:sp>
        <p:nvSpPr>
          <p:cNvPr id="10" name="2 İçerik Yer Tutucusu"/>
          <p:cNvSpPr txBox="1">
            <a:spLocks/>
          </p:cNvSpPr>
          <p:nvPr/>
        </p:nvSpPr>
        <p:spPr>
          <a:xfrm>
            <a:off x="2219689" y="3717032"/>
            <a:ext cx="4811645" cy="7590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sz="2400" dirty="0"/>
              <a:t>Puantaj </a:t>
            </a:r>
            <a:r>
              <a:rPr lang="en-US" sz="2400" dirty="0" err="1"/>
              <a:t>Cetveli</a:t>
            </a:r>
            <a:r>
              <a:rPr lang="tr-TR" sz="2400" dirty="0"/>
              <a:t> </a:t>
            </a:r>
            <a:br>
              <a:rPr lang="tr-TR" sz="2400" dirty="0"/>
            </a:br>
            <a:r>
              <a:rPr lang="tr-TR" sz="1800" dirty="0"/>
              <a:t>( </a:t>
            </a:r>
            <a:r>
              <a:rPr lang="tr-TR" sz="1600" dirty="0"/>
              <a:t>Her ayın on beşinde öğrenci işlerine teslim ediniz</a:t>
            </a:r>
            <a:r>
              <a:rPr lang="tr-TR" sz="1800" dirty="0"/>
              <a:t>.)</a:t>
            </a:r>
          </a:p>
        </p:txBody>
      </p:sp>
      <p:sp>
        <p:nvSpPr>
          <p:cNvPr id="11" name="2 İçerik Yer Tutucusu"/>
          <p:cNvSpPr txBox="1">
            <a:spLocks/>
          </p:cNvSpPr>
          <p:nvPr/>
        </p:nvSpPr>
        <p:spPr>
          <a:xfrm>
            <a:off x="2206798" y="2899213"/>
            <a:ext cx="4824536" cy="72505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/>
              <a:t>Sigorta (</a:t>
            </a:r>
            <a:r>
              <a:rPr lang="tr-TR" dirty="0">
                <a:latin typeface="Arial Narrow" pitchFamily="34" charset="0"/>
              </a:rPr>
              <a:t>İşletme - Fakülte) </a:t>
            </a:r>
            <a:br>
              <a:rPr lang="tr-TR" dirty="0">
                <a:latin typeface="Arial Narrow" pitchFamily="34" charset="0"/>
              </a:rPr>
            </a:br>
            <a:r>
              <a:rPr lang="tr-TR" sz="2600" dirty="0"/>
              <a:t>( Evrakların Teslim edilmesi gerekir)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endParaRPr lang="tr-TR" dirty="0"/>
          </a:p>
        </p:txBody>
      </p:sp>
      <p:sp>
        <p:nvSpPr>
          <p:cNvPr id="13" name="2 İçerik Yer Tutucusu"/>
          <p:cNvSpPr txBox="1">
            <a:spLocks/>
          </p:cNvSpPr>
          <p:nvPr/>
        </p:nvSpPr>
        <p:spPr>
          <a:xfrm>
            <a:off x="457200" y="1515327"/>
            <a:ext cx="8229600" cy="667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 lvl="1" algn="ctr">
              <a:spcBef>
                <a:spcPct val="0"/>
              </a:spcBef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r-TR" dirty="0"/>
              <a:t>Yabancı Uyruklu Öğrenciler</a:t>
            </a:r>
          </a:p>
        </p:txBody>
      </p:sp>
      <p:sp>
        <p:nvSpPr>
          <p:cNvPr id="14" name="2 İçerik Yer Tutucusu"/>
          <p:cNvSpPr txBox="1">
            <a:spLocks/>
          </p:cNvSpPr>
          <p:nvPr/>
        </p:nvSpPr>
        <p:spPr>
          <a:xfrm>
            <a:off x="2206797" y="6165304"/>
            <a:ext cx="4797379" cy="5295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dirty="0"/>
              <a:t>Dilekçe / İYE Dosyası Kapak Sayfası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5386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Yerinde Eğitim Komisyonu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1196752"/>
            <a:ext cx="6928935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37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endParaRPr lang="tr-TR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tr-TR" sz="3000" dirty="0"/>
              <a:t>Öğrenciler işyeri eğitimlerini </a:t>
            </a: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Turizm İşletmeciliği </a:t>
            </a:r>
            <a:r>
              <a:rPr lang="tr-TR" sz="3000" dirty="0"/>
              <a:t>ile ilgili bir alanda faaliyet gösteren işyerinde yapmak zorundadır.</a:t>
            </a:r>
          </a:p>
          <a:p>
            <a:pPr lvl="0" algn="just"/>
            <a:r>
              <a:rPr lang="tr-TR" sz="3000" dirty="0"/>
              <a:t>Öğrencilerimiz iş yerinde eğitimi yurtiçi ve yurtdışında (</a:t>
            </a:r>
            <a:r>
              <a:rPr lang="tr-TR" sz="2800" dirty="0"/>
              <a:t>Sigortalarını işyeri yapmalı</a:t>
            </a:r>
            <a:r>
              <a:rPr lang="tr-TR" sz="3000" dirty="0"/>
              <a:t>) yapabilirler.</a:t>
            </a:r>
          </a:p>
          <a:p>
            <a:pPr lvl="0" algn="just"/>
            <a:r>
              <a:rPr lang="tr-TR" sz="3000" dirty="0"/>
              <a:t>İş yerinde eğitim süresince işletmelerin yaptığı sigortalar kabul edilmektedir. (2024 Yılı Şubat-Temmuz Arası)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8144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24630"/>
            <a:ext cx="8229600" cy="41287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algn="just"/>
            <a:r>
              <a:rPr lang="tr-TR" sz="3000" dirty="0"/>
              <a:t>Ders 10 Şubat - 25 Mayıs 2025 tarihleri arasındadır.</a:t>
            </a:r>
          </a:p>
          <a:p>
            <a:pPr algn="just"/>
            <a:r>
              <a:rPr lang="tr-TR" sz="3000" dirty="0"/>
              <a:t>Devam zorunluluğu %80’dir.</a:t>
            </a:r>
          </a:p>
          <a:p>
            <a:pPr algn="just"/>
            <a:r>
              <a:rPr lang="tr-TR" sz="3000" dirty="0"/>
              <a:t>Dönem içinde 15 haftalık eğitim alınamamış ise (iş değişikliği, rapor, işe geç başlama vb.) ders </a:t>
            </a:r>
            <a:r>
              <a:rPr lang="tr-TR" sz="3000" b="1" dirty="0"/>
              <a:t>20 Haziran 2025</a:t>
            </a:r>
            <a:r>
              <a:rPr lang="tr-TR" sz="3000" dirty="0"/>
              <a:t>’e kadar uzatılabilir. </a:t>
            </a:r>
          </a:p>
          <a:p>
            <a:pPr algn="just"/>
            <a:r>
              <a:rPr lang="tr-TR" sz="3000" dirty="0"/>
              <a:t>7 Mart 2025 sonrası işe başlayanlar, bitiş tarihi  için başlama tarihine 12 hafta ekleyiniz. </a:t>
            </a:r>
          </a:p>
          <a:p>
            <a:pPr algn="just"/>
            <a:r>
              <a:rPr lang="tr-TR" sz="3100" dirty="0"/>
              <a:t>6 Nisan 2025 sonrası işe başlayanlar devam şartını yerine getiremiyor. İYE için </a:t>
            </a:r>
            <a:r>
              <a:rPr lang="tr-TR" sz="3000" b="1" dirty="0"/>
              <a:t>20 Haziran 2025 son gün</a:t>
            </a:r>
            <a:r>
              <a:rPr lang="tr-TR" sz="3000" dirty="0"/>
              <a:t>.</a:t>
            </a:r>
          </a:p>
        </p:txBody>
      </p:sp>
      <p:sp>
        <p:nvSpPr>
          <p:cNvPr id="12" name="2 İçerik Yer Tutucusu"/>
          <p:cNvSpPr txBox="1">
            <a:spLocks/>
          </p:cNvSpPr>
          <p:nvPr/>
        </p:nvSpPr>
        <p:spPr>
          <a:xfrm>
            <a:off x="459760" y="1537404"/>
            <a:ext cx="8229600" cy="667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 lvl="1" algn="ctr">
              <a:spcBef>
                <a:spcPct val="0"/>
              </a:spcBef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r-TR" b="1" dirty="0">
                <a:solidFill>
                  <a:srgbClr val="002060"/>
                </a:solidFill>
              </a:rPr>
              <a:t>10 Şubat- 25 Mayıs 2025</a:t>
            </a:r>
          </a:p>
        </p:txBody>
      </p:sp>
      <p:sp>
        <p:nvSpPr>
          <p:cNvPr id="6" name="1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 rtl="0">
              <a:spcBef>
                <a:spcPct val="0"/>
              </a:spcBef>
            </a:pPr>
            <a:r>
              <a:rPr lang="tr-TR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endParaRPr lang="tr-TR" sz="3200" kern="0" dirty="0"/>
          </a:p>
        </p:txBody>
      </p:sp>
    </p:spTree>
    <p:extLst>
      <p:ext uri="{BB962C8B-B14F-4D97-AF65-F5344CB8AC3E}">
        <p14:creationId xmlns:p14="http://schemas.microsoft.com/office/powerpoint/2010/main" val="315832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r>
              <a:rPr lang="tr-T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/>
            </a:r>
            <a:br>
              <a:rPr lang="tr-T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</a:br>
            <a:r>
              <a:rPr lang="en-US" dirty="0" err="1">
                <a:solidFill>
                  <a:srgbClr val="FF0000"/>
                </a:solidFill>
                <a:latin typeface="Arial Narrow" pitchFamily="34" charset="0"/>
              </a:rPr>
              <a:t>Öğretim</a:t>
            </a:r>
            <a:r>
              <a:rPr lang="en-US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Narrow" pitchFamily="34" charset="0"/>
              </a:rPr>
              <a:t>Üyesi</a:t>
            </a:r>
            <a:r>
              <a:rPr lang="en-US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Narrow" pitchFamily="34" charset="0"/>
              </a:rPr>
              <a:t>Sorumluluklar</a:t>
            </a:r>
            <a:r>
              <a:rPr lang="tr-TR" dirty="0">
                <a:solidFill>
                  <a:srgbClr val="FF0000"/>
                </a:solidFill>
                <a:latin typeface="Arial Narrow" pitchFamily="34" charset="0"/>
              </a:rPr>
              <a:t>ı</a:t>
            </a:r>
            <a:endParaRPr lang="tr-TR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tr-TR" dirty="0"/>
              <a:t>Öğrencileri işyerlerinde ilgili dönemde en az iki defa, çalışmaların öğrenciler yararına ve bu esaslara uygun yürüyüp yürümediği hususunda denetlemek, </a:t>
            </a:r>
          </a:p>
          <a:p>
            <a:pPr algn="just"/>
            <a:r>
              <a:rPr lang="tr-TR" dirty="0"/>
              <a:t>Her denetim sonucunda İşyerinde Eğitim Denetim Formu düzenleyerek, öğrencinin evrakları ile öğrenci işlerine teslim etmek</a:t>
            </a:r>
            <a:endParaRPr lang="en-US" dirty="0"/>
          </a:p>
          <a:p>
            <a:pPr algn="just"/>
            <a:endParaRPr lang="tr-TR" dirty="0">
              <a:solidFill>
                <a:schemeClr val="bg1"/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tr-TR" dirty="0">
              <a:solidFill>
                <a:schemeClr val="bg1"/>
              </a:solidFill>
              <a:latin typeface="Arial Narrow" pitchFamily="34" charset="0"/>
            </a:endParaRPr>
          </a:p>
          <a:p>
            <a:endParaRPr lang="tr-TR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2267744" y="5517232"/>
            <a:ext cx="4784711" cy="6142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tr-TR" sz="6000" dirty="0"/>
              <a:t>Değerlendirme Formu</a:t>
            </a:r>
          </a:p>
        </p:txBody>
      </p:sp>
    </p:spTree>
    <p:extLst>
      <p:ext uri="{BB962C8B-B14F-4D97-AF65-F5344CB8AC3E}">
        <p14:creationId xmlns:p14="http://schemas.microsoft.com/office/powerpoint/2010/main" val="3123551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r>
              <a:rPr lang="tr-T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/>
            </a:r>
            <a:br>
              <a:rPr lang="tr-T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</a:br>
            <a:r>
              <a:rPr lang="en-US" dirty="0" err="1">
                <a:solidFill>
                  <a:srgbClr val="FF0000"/>
                </a:solidFill>
                <a:latin typeface="Arial Narrow" pitchFamily="34" charset="0"/>
              </a:rPr>
              <a:t>Öğretim</a:t>
            </a:r>
            <a:r>
              <a:rPr lang="en-US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Narrow" pitchFamily="34" charset="0"/>
              </a:rPr>
              <a:t>Üyesi</a:t>
            </a:r>
            <a:r>
              <a:rPr lang="en-US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Narrow" pitchFamily="34" charset="0"/>
              </a:rPr>
              <a:t>Sorumluluklar</a:t>
            </a:r>
            <a:r>
              <a:rPr lang="tr-TR" dirty="0">
                <a:solidFill>
                  <a:srgbClr val="FF0000"/>
                </a:solidFill>
                <a:latin typeface="Arial Narrow" pitchFamily="34" charset="0"/>
              </a:rPr>
              <a:t>ı</a:t>
            </a:r>
            <a:endParaRPr lang="tr-TR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tr-TR" dirty="0"/>
              <a:t>Öğretim Elemanının İş yerinde Eğitim dersi alan öğrencilerini iş yerinde denetlemesi gerekmektedir. </a:t>
            </a:r>
          </a:p>
          <a:p>
            <a:pPr algn="just"/>
            <a:r>
              <a:rPr lang="tr-TR" dirty="0"/>
              <a:t>Dolayısıyla öğretim elemanı bu denetim kapsamında öğrencilerden aşağıda ilan edilenlere ilave olarak farklı evraklar isteyebilir.</a:t>
            </a:r>
            <a:endParaRPr lang="tr-TR" dirty="0">
              <a:solidFill>
                <a:schemeClr val="bg1"/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endParaRPr lang="tr-TR" dirty="0">
              <a:solidFill>
                <a:schemeClr val="bg1"/>
              </a:solidFill>
              <a:latin typeface="Arial Narrow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100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İçerik Yer Tutucusu"/>
          <p:cNvSpPr txBox="1">
            <a:spLocks/>
          </p:cNvSpPr>
          <p:nvPr/>
        </p:nvSpPr>
        <p:spPr>
          <a:xfrm>
            <a:off x="5004048" y="3579450"/>
            <a:ext cx="3096344" cy="6609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/>
              <a:t>Fakülte</a:t>
            </a:r>
            <a:r>
              <a:rPr lang="tr-TR" dirty="0">
                <a:latin typeface="Arial Narrow" pitchFamily="34" charset="0"/>
              </a:rPr>
              <a:t> </a:t>
            </a:r>
            <a:r>
              <a:rPr lang="tr-TR" dirty="0"/>
              <a:t>Sigortalı</a:t>
            </a:r>
          </a:p>
        </p:txBody>
      </p:sp>
      <p:sp>
        <p:nvSpPr>
          <p:cNvPr id="8" name="2 İçerik Yer Tutucusu"/>
          <p:cNvSpPr txBox="1">
            <a:spLocks/>
          </p:cNvSpPr>
          <p:nvPr/>
        </p:nvSpPr>
        <p:spPr>
          <a:xfrm>
            <a:off x="1721916" y="5646749"/>
            <a:ext cx="6378476" cy="673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>
                <a:hlinkClick r:id="rId2" tooltip="Is-Yerinde-Egitim-Basvuru-Formu_25.11.2021.docx"/>
              </a:rPr>
              <a:t>İş Yerinde Eğitim Başvuru Formu</a:t>
            </a:r>
            <a:r>
              <a:rPr lang="tr-TR" dirty="0"/>
              <a:t> (2 Nüsha)</a:t>
            </a: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1721915" y="4555028"/>
            <a:ext cx="6378477" cy="735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>
                <a:hlinkClick r:id="rId3"/>
              </a:rPr>
              <a:t>İş Yerinde Eğitim Protokolü</a:t>
            </a:r>
            <a:r>
              <a:rPr lang="tr-TR" b="1" dirty="0"/>
              <a:t> </a:t>
            </a:r>
            <a:r>
              <a:rPr lang="tr-TR" dirty="0"/>
              <a:t>(2 Nüsha)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0" name="2 İçerik Yer Tutucusu"/>
          <p:cNvSpPr txBox="1">
            <a:spLocks/>
          </p:cNvSpPr>
          <p:nvPr/>
        </p:nvSpPr>
        <p:spPr>
          <a:xfrm>
            <a:off x="1702946" y="3543919"/>
            <a:ext cx="2855912" cy="6964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/>
              <a:t>İşletme Sigortalı</a:t>
            </a:r>
          </a:p>
        </p:txBody>
      </p:sp>
      <p:sp>
        <p:nvSpPr>
          <p:cNvPr id="10" name="2 İçerik Yer Tutucusu"/>
          <p:cNvSpPr txBox="1">
            <a:spLocks noGrp="1"/>
          </p:cNvSpPr>
          <p:nvPr>
            <p:ph idx="1"/>
          </p:nvPr>
        </p:nvSpPr>
        <p:spPr>
          <a:xfrm>
            <a:off x="491983" y="2445019"/>
            <a:ext cx="8227700" cy="767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dirty="0"/>
              <a:t>Eğitime Başlama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endParaRPr lang="tr-TR" dirty="0"/>
          </a:p>
        </p:txBody>
      </p:sp>
      <p:sp>
        <p:nvSpPr>
          <p:cNvPr id="13" name="2 İçerik Yer Tutucusu"/>
          <p:cNvSpPr txBox="1">
            <a:spLocks/>
          </p:cNvSpPr>
          <p:nvPr/>
        </p:nvSpPr>
        <p:spPr>
          <a:xfrm>
            <a:off x="457200" y="1515327"/>
            <a:ext cx="8229600" cy="667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 lvl="1" algn="ctr">
              <a:spcBef>
                <a:spcPct val="0"/>
              </a:spcBef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r-TR" dirty="0"/>
              <a:t>Yabancı Uyruklu Öğrenciler</a:t>
            </a:r>
          </a:p>
        </p:txBody>
      </p:sp>
    </p:spTree>
    <p:extLst>
      <p:ext uri="{BB962C8B-B14F-4D97-AF65-F5344CB8AC3E}">
        <p14:creationId xmlns:p14="http://schemas.microsoft.com/office/powerpoint/2010/main" val="772842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7580"/>
            <a:ext cx="8229600" cy="446575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lvl="0" indent="0" algn="just">
              <a:buNone/>
            </a:pPr>
            <a:r>
              <a:rPr lang="tr-TR" u="sng" dirty="0"/>
              <a:t>Dönem Başında </a:t>
            </a:r>
          </a:p>
          <a:p>
            <a:pPr marL="266700" lvl="0" indent="-266700" algn="just"/>
            <a:r>
              <a:rPr lang="tr-TR" dirty="0"/>
              <a:t>“</a:t>
            </a:r>
            <a:r>
              <a:rPr lang="tr-TR" b="1" dirty="0">
                <a:hlinkClick r:id="rId2"/>
              </a:rPr>
              <a:t>İş Yerinde Eğitim </a:t>
            </a:r>
            <a:r>
              <a:rPr lang="tr-TR" b="1" dirty="0" err="1">
                <a:hlinkClick r:id="rId2"/>
              </a:rPr>
              <a:t>Protokolü</a:t>
            </a:r>
            <a:r>
              <a:rPr lang="tr-TR" dirty="0" err="1"/>
              <a:t>”nü</a:t>
            </a:r>
            <a:r>
              <a:rPr lang="tr-TR" dirty="0"/>
              <a:t> fakülte yönetimine (İki adet) onaylatınız. Belgeleri işletmeye de onaylatınız.</a:t>
            </a:r>
          </a:p>
          <a:p>
            <a:pPr marL="266700" lvl="0" indent="-266700" algn="just"/>
            <a:r>
              <a:rPr lang="en-US" dirty="0"/>
              <a:t>“</a:t>
            </a:r>
            <a:r>
              <a:rPr lang="en-US" b="1" dirty="0"/>
              <a:t>İşyerinde </a:t>
            </a:r>
            <a:r>
              <a:rPr lang="en-US" b="1" dirty="0" err="1"/>
              <a:t>Eğitim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Formu</a:t>
            </a:r>
            <a:r>
              <a:rPr lang="en-US" dirty="0" err="1"/>
              <a:t>”nu</a:t>
            </a:r>
            <a:r>
              <a:rPr lang="en-US" b="1" dirty="0"/>
              <a:t> </a:t>
            </a:r>
            <a:r>
              <a:rPr lang="tr-TR" dirty="0"/>
              <a:t>(iki adet) </a:t>
            </a:r>
            <a:r>
              <a:rPr lang="en-US" dirty="0" err="1"/>
              <a:t>doldurup</a:t>
            </a:r>
            <a:r>
              <a:rPr lang="en-US" dirty="0"/>
              <a:t>, </a:t>
            </a:r>
            <a:r>
              <a:rPr lang="en-US" dirty="0" err="1"/>
              <a:t>iş</a:t>
            </a:r>
            <a:r>
              <a:rPr lang="tr-TR" dirty="0"/>
              <a:t> y</a:t>
            </a:r>
            <a:r>
              <a:rPr lang="en-US" dirty="0" err="1"/>
              <a:t>erinde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tr-TR" dirty="0"/>
              <a:t>protokolü imzalayan </a:t>
            </a:r>
            <a:r>
              <a:rPr lang="en-US" dirty="0" err="1"/>
              <a:t>işletmeye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alanları</a:t>
            </a:r>
            <a:r>
              <a:rPr lang="en-US" dirty="0"/>
              <a:t> </a:t>
            </a:r>
            <a:r>
              <a:rPr lang="en-US" dirty="0" err="1"/>
              <a:t>onaylat</a:t>
            </a:r>
            <a:r>
              <a:rPr lang="tr-TR" dirty="0" err="1"/>
              <a:t>ınız</a:t>
            </a:r>
            <a:r>
              <a:rPr lang="tr-TR" dirty="0"/>
              <a:t>.</a:t>
            </a:r>
          </a:p>
          <a:p>
            <a:pPr marL="266700" lvl="0" indent="-266700" algn="just"/>
            <a:r>
              <a:rPr lang="en-US" dirty="0"/>
              <a:t>“</a:t>
            </a:r>
            <a:r>
              <a:rPr lang="en-US" b="1" dirty="0"/>
              <a:t>İşyerinde </a:t>
            </a:r>
            <a:r>
              <a:rPr lang="en-US" b="1" dirty="0" err="1"/>
              <a:t>Eğitim</a:t>
            </a:r>
            <a:r>
              <a:rPr lang="en-US" b="1" dirty="0"/>
              <a:t> </a:t>
            </a:r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Formu</a:t>
            </a:r>
            <a:r>
              <a:rPr lang="en-US" dirty="0" err="1"/>
              <a:t>”nu</a:t>
            </a:r>
            <a:r>
              <a:rPr lang="en-US" b="1" dirty="0"/>
              <a:t> </a:t>
            </a:r>
            <a:r>
              <a:rPr lang="tr-TR" dirty="0"/>
              <a:t>(iki adet) dersin öğretim elemanına </a:t>
            </a:r>
            <a:r>
              <a:rPr lang="en-US" dirty="0" err="1"/>
              <a:t>imzalatarak</a:t>
            </a:r>
            <a:r>
              <a:rPr lang="en-US" dirty="0"/>
              <a:t>,</a:t>
            </a:r>
            <a:r>
              <a:rPr lang="tr-TR" dirty="0"/>
              <a:t> bir nüshasını dersin öğretim elemanına bir nüshasını da işletmeye veriniz. Ayrıca İş Yerinde Eğitim </a:t>
            </a:r>
            <a:r>
              <a:rPr lang="tr-TR" dirty="0" err="1"/>
              <a:t>Protokolü”nün</a:t>
            </a:r>
            <a:r>
              <a:rPr lang="tr-TR" dirty="0"/>
              <a:t> bir nüshasını dersin öğretim elemanına teslim ediniz.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endParaRPr lang="tr-TR" dirty="0"/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37697" y="1222432"/>
            <a:ext cx="8229600" cy="667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 lvl="1" algn="ctr">
              <a:spcBef>
                <a:spcPct val="0"/>
              </a:spcBef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r-TR" dirty="0"/>
              <a:t>Yabancı Uyruklu Öğrenciler</a:t>
            </a:r>
          </a:p>
        </p:txBody>
      </p:sp>
    </p:spTree>
    <p:extLst>
      <p:ext uri="{BB962C8B-B14F-4D97-AF65-F5344CB8AC3E}">
        <p14:creationId xmlns:p14="http://schemas.microsoft.com/office/powerpoint/2010/main" val="94238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44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tr-TR" sz="3000" u="sng" dirty="0"/>
              <a:t>Dönem İçinde </a:t>
            </a:r>
            <a:endParaRPr lang="en-US" sz="3000" u="sng" dirty="0"/>
          </a:p>
          <a:p>
            <a:pPr lvl="1" algn="just">
              <a:lnSpc>
                <a:spcPct val="150000"/>
              </a:lnSpc>
            </a:pPr>
            <a:endParaRPr lang="tr-TR" dirty="0">
              <a:latin typeface="Arial Narrow" pitchFamily="34" charset="0"/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2234299" y="4657406"/>
            <a:ext cx="4784711" cy="673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tr-TR" sz="5500" dirty="0"/>
              <a:t>Dersin Öğretim Elemanının İstediği  Diğer Evrak ve Bilgiler</a:t>
            </a:r>
            <a:endParaRPr lang="tr-TR" dirty="0"/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2193332" y="3736898"/>
            <a:ext cx="4811645" cy="7002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>
                <a:hlinkClick r:id="rId2" tooltip="isyeri-egitim-aylik-rapor_.docx"/>
              </a:rPr>
              <a:t>Aylık İşyerinde Eğitim Raporu</a:t>
            </a:r>
            <a:r>
              <a:rPr lang="tr-TR" dirty="0"/>
              <a:t> </a:t>
            </a:r>
          </a:p>
          <a:p>
            <a:pPr marL="0" indent="0" algn="ctr">
              <a:buNone/>
            </a:pPr>
            <a:r>
              <a:rPr lang="tr-TR" sz="2500" dirty="0"/>
              <a:t>(Vizeden ve Finalden önce istenebilir)</a:t>
            </a: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2220266" y="5501636"/>
            <a:ext cx="4784711" cy="673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tr-TR" sz="5500" dirty="0"/>
              <a:t>Ara Sınav - Değerlendirme</a:t>
            </a:r>
            <a:endParaRPr lang="tr-TR" dirty="0"/>
          </a:p>
        </p:txBody>
      </p:sp>
      <p:sp>
        <p:nvSpPr>
          <p:cNvPr id="10" name="2 İçerik Yer Tutucusu"/>
          <p:cNvSpPr txBox="1">
            <a:spLocks/>
          </p:cNvSpPr>
          <p:nvPr/>
        </p:nvSpPr>
        <p:spPr>
          <a:xfrm>
            <a:off x="2193332" y="2896520"/>
            <a:ext cx="4811645" cy="6963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sz="2400" dirty="0"/>
              <a:t>Puantaj </a:t>
            </a:r>
            <a:r>
              <a:rPr lang="en-US" sz="2400" dirty="0" err="1"/>
              <a:t>Cetveli</a:t>
            </a:r>
            <a:r>
              <a:rPr lang="tr-TR" sz="2400" dirty="0"/>
              <a:t> </a:t>
            </a:r>
            <a:br>
              <a:rPr lang="tr-TR" sz="2400" dirty="0"/>
            </a:br>
            <a:r>
              <a:rPr lang="tr-TR" sz="1800" dirty="0"/>
              <a:t>( Her ayın 15. günü öğrenci işlerine teslim ediniz)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1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 Yerinde Eğitim</a:t>
            </a:r>
            <a:endParaRPr lang="tr-TR" dirty="0"/>
          </a:p>
        </p:txBody>
      </p:sp>
      <p:sp>
        <p:nvSpPr>
          <p:cNvPr id="12" name="2 İçerik Yer Tutucusu"/>
          <p:cNvSpPr txBox="1">
            <a:spLocks/>
          </p:cNvSpPr>
          <p:nvPr/>
        </p:nvSpPr>
        <p:spPr>
          <a:xfrm>
            <a:off x="457200" y="1515327"/>
            <a:ext cx="8229600" cy="6674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chemeClr val="lt1"/>
                </a:solidFill>
              </a:defRPr>
            </a:lvl1pPr>
            <a:lvl2pPr lvl="1" algn="ctr">
              <a:spcBef>
                <a:spcPct val="0"/>
              </a:spcBef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tr-TR" dirty="0"/>
              <a:t>Yabancı Uyruklu Öğrenciler</a:t>
            </a:r>
          </a:p>
        </p:txBody>
      </p:sp>
    </p:spTree>
    <p:extLst>
      <p:ext uri="{BB962C8B-B14F-4D97-AF65-F5344CB8AC3E}">
        <p14:creationId xmlns:p14="http://schemas.microsoft.com/office/powerpoint/2010/main" val="2118755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901A6D4236FCB04595C5DE4D24D43330" ma:contentTypeVersion="8" ma:contentTypeDescription="Yeni belge oluşturun." ma:contentTypeScope="" ma:versionID="fe6edcc9f6d9c3449fd9e27e7846a1e3">
  <xsd:schema xmlns:xsd="http://www.w3.org/2001/XMLSchema" xmlns:xs="http://www.w3.org/2001/XMLSchema" xmlns:p="http://schemas.microsoft.com/office/2006/metadata/properties" xmlns:ns3="42607e19-0482-4ac9-aff8-3839ac835816" targetNamespace="http://schemas.microsoft.com/office/2006/metadata/properties" ma:root="true" ma:fieldsID="02342f768f8c99c1ea2b481e004f93a0" ns3:_="">
    <xsd:import namespace="42607e19-0482-4ac9-aff8-3839ac8358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07e19-0482-4ac9-aff8-3839ac8358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2B248F-C10D-4DB5-A2AF-4C099D131772}">
  <ds:schemaRefs>
    <ds:schemaRef ds:uri="http://purl.org/dc/terms/"/>
    <ds:schemaRef ds:uri="http://www.w3.org/XML/1998/namespace"/>
    <ds:schemaRef ds:uri="http://schemas.microsoft.com/office/2006/metadata/properties"/>
    <ds:schemaRef ds:uri="42607e19-0482-4ac9-aff8-3839ac835816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289EB5E-B9BE-4A1D-81C3-282EAACE0C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BD5B92-ADDC-4F80-8662-FC24D881A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07e19-0482-4ac9-aff8-3839ac8358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2424</TotalTime>
  <Words>389</Words>
  <Application>Microsoft Office PowerPoint</Application>
  <PresentationFormat>Ekran Gösterisi (4:3)</PresentationFormat>
  <Paragraphs>54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Arial Narrow</vt:lpstr>
      <vt:lpstr>Calibri</vt:lpstr>
      <vt:lpstr>Ofis Teması</vt:lpstr>
      <vt:lpstr>İş Yerinde Eğitim</vt:lpstr>
      <vt:lpstr>İş Yerinde Eğitim Komisyonu</vt:lpstr>
      <vt:lpstr>İş Yerinde Eğitim</vt:lpstr>
      <vt:lpstr>İş Yerinde Eğitim</vt:lpstr>
      <vt:lpstr>İş Yerinde Eğitim Öğretim Üyesi Sorumlulukları</vt:lpstr>
      <vt:lpstr>İş Yerinde Eğitim Öğretim Üyesi Sorumlulukları</vt:lpstr>
      <vt:lpstr>PowerPoint Sunusu</vt:lpstr>
      <vt:lpstr>PowerPoint Sunusu</vt:lpstr>
      <vt:lpstr>PowerPoint Sunusu</vt:lpstr>
      <vt:lpstr>PowerPoint Sunusu</vt:lpstr>
    </vt:vector>
  </TitlesOfParts>
  <Company>Sirket Adi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YERİNDE EĞİTİM</dc:title>
  <dc:creator>PERFECT PC1</dc:creator>
  <cp:lastModifiedBy>AKGUN</cp:lastModifiedBy>
  <cp:revision>178</cp:revision>
  <dcterms:created xsi:type="dcterms:W3CDTF">2012-09-12T10:38:29Z</dcterms:created>
  <dcterms:modified xsi:type="dcterms:W3CDTF">2024-12-20T07:20:01Z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0x010100901A6D4236FCB04595C5DE4D24D43330</vt:lpwstr>
  </property>
</Properties>
</file>