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Turizm fakültesi ar-ge komisyonu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akademİk</a:t>
            </a:r>
            <a:r>
              <a:rPr lang="tr-TR" dirty="0" smtClean="0"/>
              <a:t> kurul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45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görevlileri ile toplantı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01.06.2017 tarihinde yapılan toplantıda gelen öneriler:</a:t>
            </a:r>
          </a:p>
          <a:p>
            <a:r>
              <a:rPr lang="tr-TR" dirty="0" smtClean="0"/>
              <a:t>Etkinliklere öğretim üyelerinin katılımı</a:t>
            </a:r>
          </a:p>
          <a:p>
            <a:r>
              <a:rPr lang="tr-TR" dirty="0" smtClean="0"/>
              <a:t>Yayın desteği</a:t>
            </a:r>
          </a:p>
          <a:p>
            <a:r>
              <a:rPr lang="tr-TR" dirty="0" smtClean="0"/>
              <a:t>İngilizce makale yazma teknikleri</a:t>
            </a:r>
          </a:p>
          <a:p>
            <a:r>
              <a:rPr lang="tr-TR" dirty="0" smtClean="0"/>
              <a:t>Araştırma ekipleri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83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Komisyon toplantıları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18.05.2017 – Görev paylaşımı</a:t>
            </a:r>
          </a:p>
          <a:p>
            <a:r>
              <a:rPr lang="tr-TR" dirty="0" smtClean="0"/>
              <a:t>24.05.2017 – Etkinlik önerilerinin görüşülmesi</a:t>
            </a:r>
          </a:p>
          <a:p>
            <a:r>
              <a:rPr lang="tr-TR" dirty="0" smtClean="0"/>
              <a:t>31.05.2017 – </a:t>
            </a:r>
            <a:r>
              <a:rPr lang="tr-TR" dirty="0"/>
              <a:t>E</a:t>
            </a:r>
            <a:r>
              <a:rPr lang="tr-TR" dirty="0" smtClean="0"/>
              <a:t>tkinlik takviminin karara bağlanması; yayın ve projelerle ilgili önerilerin 			görüşülmesi; merkez müdürleri ile görüşme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78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Görev dağılımı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tr-TR" dirty="0" smtClean="0"/>
              <a:t>Grup:  Yayınlar </a:t>
            </a:r>
            <a:r>
              <a:rPr lang="tr-TR" dirty="0"/>
              <a:t>– </a:t>
            </a:r>
            <a:r>
              <a:rPr lang="tr-TR" dirty="0" smtClean="0"/>
              <a:t>Projeler </a:t>
            </a:r>
            <a:r>
              <a:rPr lang="tr-TR" dirty="0" smtClean="0"/>
              <a:t>(</a:t>
            </a:r>
            <a:r>
              <a:rPr lang="tr-TR" dirty="0" smtClean="0"/>
              <a:t>Doç</a:t>
            </a:r>
            <a:r>
              <a:rPr lang="tr-TR" dirty="0"/>
              <a:t>. Dr. Cem Oktay GÜZELLER, Yrd. Doç. Dr. Zeki AKINCI, </a:t>
            </a:r>
            <a:r>
              <a:rPr lang="tr-TR" dirty="0" smtClean="0"/>
              <a:t>	Yrd</a:t>
            </a:r>
            <a:r>
              <a:rPr lang="tr-TR" dirty="0"/>
              <a:t>. Doç. Dr. Gülseren YURCU)</a:t>
            </a:r>
          </a:p>
          <a:p>
            <a:r>
              <a:rPr lang="tr-TR" dirty="0"/>
              <a:t>2. </a:t>
            </a:r>
            <a:r>
              <a:rPr lang="tr-TR" dirty="0" smtClean="0"/>
              <a:t>Grup: Etkinlikler (</a:t>
            </a:r>
            <a:r>
              <a:rPr lang="tr-TR" dirty="0"/>
              <a:t>Doç. Dr. Ebru TARCAN İÇİGEN, Yrd. Doç. Dr. </a:t>
            </a:r>
            <a:r>
              <a:rPr lang="tr-TR" dirty="0" err="1"/>
              <a:t>Nurşah</a:t>
            </a:r>
            <a:r>
              <a:rPr lang="tr-TR" dirty="0"/>
              <a:t> ŞENGÜL)</a:t>
            </a:r>
          </a:p>
          <a:p>
            <a:r>
              <a:rPr lang="tr-TR" dirty="0"/>
              <a:t>3. </a:t>
            </a:r>
            <a:r>
              <a:rPr lang="tr-TR" dirty="0" smtClean="0"/>
              <a:t>Grup: Raporlama (</a:t>
            </a:r>
            <a:r>
              <a:rPr lang="tr-TR" dirty="0"/>
              <a:t>Prof. Dr. Bahattin </a:t>
            </a:r>
            <a:r>
              <a:rPr lang="tr-TR" dirty="0" smtClean="0"/>
              <a:t>ÖZDEMİR, Arş. Gör.  Adnan ÖZTÜRK)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4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Öneriler- yayın stratejisi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Uluslar arası yayınlar ağırlıklı olmak üzere yayın sayısının arttırılması,</a:t>
            </a:r>
          </a:p>
          <a:p>
            <a:r>
              <a:rPr lang="tr-TR" dirty="0" smtClean="0"/>
              <a:t>Lisansüstü </a:t>
            </a:r>
            <a:r>
              <a:rPr lang="tr-TR" dirty="0"/>
              <a:t>programlara odaklanılarak ve lisansüstü öğrencilerinin katılımı sağlanarak 		yayın kalitesinin iyileştirilmesi,</a:t>
            </a:r>
          </a:p>
          <a:p>
            <a:r>
              <a:rPr lang="tr-TR" dirty="0" smtClean="0"/>
              <a:t>Çok </a:t>
            </a:r>
            <a:r>
              <a:rPr lang="tr-TR" dirty="0"/>
              <a:t>disiplinli araştırma fırsatlarının değerlendirilmesi,</a:t>
            </a:r>
          </a:p>
          <a:p>
            <a:r>
              <a:rPr lang="tr-TR" dirty="0" err="1" smtClean="0"/>
              <a:t>Sektörel</a:t>
            </a:r>
            <a:r>
              <a:rPr lang="tr-TR" dirty="0" smtClean="0"/>
              <a:t> </a:t>
            </a:r>
            <a:r>
              <a:rPr lang="tr-TR" dirty="0"/>
              <a:t>ihtiyaç ve beklentilerin </a:t>
            </a:r>
            <a:r>
              <a:rPr lang="tr-TR" dirty="0" smtClean="0"/>
              <a:t>gözetilmesi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32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Öneriler- fakülte dergisi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Bölümlerden temsilciler şeklinde katılım ile editörlük ofisinin kuvvetlendirilmesi,</a:t>
            </a:r>
          </a:p>
          <a:p>
            <a:r>
              <a:rPr lang="tr-TR" dirty="0" smtClean="0"/>
              <a:t>TÜBİTAK’tan </a:t>
            </a:r>
            <a:r>
              <a:rPr lang="tr-TR" dirty="0"/>
              <a:t>alan talebinde bulunarak elektronik ortamda yayın hayatına devam 	edilmesi,</a:t>
            </a:r>
          </a:p>
          <a:p>
            <a:r>
              <a:rPr lang="tr-TR" dirty="0" smtClean="0"/>
              <a:t>İndekslerin </a:t>
            </a:r>
            <a:r>
              <a:rPr lang="tr-TR" dirty="0"/>
              <a:t>geliştirilmesi</a:t>
            </a:r>
          </a:p>
        </p:txBody>
      </p:sp>
    </p:spTree>
    <p:extLst>
      <p:ext uri="{BB962C8B-B14F-4D97-AF65-F5344CB8AC3E}">
        <p14:creationId xmlns:p14="http://schemas.microsoft.com/office/powerpoint/2010/main" val="9435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Öneriler- tez çalışmaları ve doktora programları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Lisansüstü öğrencilerinin tezlerinin fakülte dergisinde yayınlanmak üzere teşvik 	edilmesi,</a:t>
            </a:r>
          </a:p>
          <a:p>
            <a:r>
              <a:rPr lang="tr-TR" dirty="0" smtClean="0"/>
              <a:t>Yurt </a:t>
            </a:r>
            <a:r>
              <a:rPr lang="tr-TR" dirty="0"/>
              <a:t>dışından danışman ataması yapılabilmesi için girişimde bulunulması,</a:t>
            </a:r>
          </a:p>
          <a:p>
            <a:r>
              <a:rPr lang="tr-TR" dirty="0" smtClean="0"/>
              <a:t>Tez </a:t>
            </a:r>
            <a:r>
              <a:rPr lang="tr-TR" dirty="0"/>
              <a:t>çalışmalarının TÜBİTAK tarafından projelendirilerek öğrencilerin yurt dışına 	gidişlerinin kolaylaştırılması,</a:t>
            </a:r>
          </a:p>
          <a:p>
            <a:r>
              <a:rPr lang="tr-TR" dirty="0" smtClean="0"/>
              <a:t>Yeni </a:t>
            </a:r>
            <a:r>
              <a:rPr lang="tr-TR" dirty="0"/>
              <a:t>doktora programlarının açılması</a:t>
            </a:r>
            <a:r>
              <a:rPr lang="tr-TR" b="1" dirty="0"/>
              <a:t>                 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65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651732"/>
              </p:ext>
            </p:extLst>
          </p:nvPr>
        </p:nvGraphicFramePr>
        <p:xfrm>
          <a:off x="4838001" y="83125"/>
          <a:ext cx="5902044" cy="5774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4993">
                  <a:extLst>
                    <a:ext uri="{9D8B030D-6E8A-4147-A177-3AD203B41FA5}">
                      <a16:colId xmlns:a16="http://schemas.microsoft.com/office/drawing/2014/main" val="726293364"/>
                    </a:ext>
                  </a:extLst>
                </a:gridCol>
                <a:gridCol w="4567051">
                  <a:extLst>
                    <a:ext uri="{9D8B030D-6E8A-4147-A177-3AD203B41FA5}">
                      <a16:colId xmlns:a16="http://schemas.microsoft.com/office/drawing/2014/main" val="1766504285"/>
                    </a:ext>
                  </a:extLst>
                </a:gridCol>
              </a:tblGrid>
              <a:tr h="26688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Haziran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Araştırma Görevlileri Toplantı</a:t>
                      </a:r>
                      <a:endParaRPr lang="tr-T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483742"/>
                  </a:ext>
                </a:extLst>
              </a:tr>
              <a:tr h="26513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effectLst/>
                        </a:rPr>
                        <a:t>Akademik personel ile toplantı</a:t>
                      </a:r>
                      <a:endParaRPr lang="tr-T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15495"/>
                  </a:ext>
                </a:extLst>
              </a:tr>
              <a:tr h="23279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r>
                        <a:rPr lang="tr-TR" sz="1200" dirty="0" smtClean="0">
                          <a:effectLst/>
                        </a:rPr>
                        <a:t>Eylül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Think</a:t>
                      </a:r>
                      <a:r>
                        <a:rPr lang="tr-TR" sz="1200" dirty="0">
                          <a:effectLst/>
                        </a:rPr>
                        <a:t> Tank I 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238693672"/>
                  </a:ext>
                </a:extLst>
              </a:tr>
              <a:tr h="27616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Pazartesi Sendromu 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2763126629"/>
                  </a:ext>
                </a:extLst>
              </a:tr>
              <a:tr h="23279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Ekim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Think</a:t>
                      </a:r>
                      <a:r>
                        <a:rPr lang="tr-TR" sz="1200" dirty="0">
                          <a:effectLst/>
                        </a:rPr>
                        <a:t> Tank II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3799636192"/>
                  </a:ext>
                </a:extLst>
              </a:tr>
              <a:tr h="23279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Pazartesi Sendromu II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1915267617"/>
                  </a:ext>
                </a:extLst>
              </a:tr>
              <a:tr h="2150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Çarşamba Söyleşileri I (</a:t>
                      </a:r>
                      <a:r>
                        <a:rPr lang="tr-TR" sz="1200" dirty="0" err="1">
                          <a:effectLst/>
                        </a:rPr>
                        <a:t>Multidisipliner</a:t>
                      </a:r>
                      <a:r>
                        <a:rPr lang="tr-TR" sz="1200" dirty="0">
                          <a:effectLst/>
                        </a:rPr>
                        <a:t>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3482123915"/>
                  </a:ext>
                </a:extLst>
              </a:tr>
              <a:tr h="23279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Lisansüstü Öğrenciler Toplantı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1432403035"/>
                  </a:ext>
                </a:extLst>
              </a:tr>
              <a:tr h="21767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Araştırma Yöntemleri Semineri I (2 gün)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646117023"/>
                  </a:ext>
                </a:extLst>
              </a:tr>
              <a:tr h="23279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Kasım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Çarşamba Söyleşileri II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738735191"/>
                  </a:ext>
                </a:extLst>
              </a:tr>
              <a:tr h="22706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Proje Hazırlama Eğitimi (AKİŞMER)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3045510187"/>
                  </a:ext>
                </a:extLst>
              </a:tr>
              <a:tr h="18769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Turizm birliklerinin başkanları ile toplantı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419542896"/>
                  </a:ext>
                </a:extLst>
              </a:tr>
              <a:tr h="23279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Aralık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Think</a:t>
                      </a:r>
                      <a:r>
                        <a:rPr lang="tr-TR" sz="1200" dirty="0">
                          <a:effectLst/>
                        </a:rPr>
                        <a:t> Tank III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536473625"/>
                  </a:ext>
                </a:extLst>
              </a:tr>
              <a:tr h="23279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Pazartesi Sendromu III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634662535"/>
                  </a:ext>
                </a:extLst>
              </a:tr>
              <a:tr h="23279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Çarşamba Söyleşileri III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431275640"/>
                  </a:ext>
                </a:extLst>
              </a:tr>
              <a:tr h="23279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Mart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Think</a:t>
                      </a:r>
                      <a:r>
                        <a:rPr lang="tr-TR" sz="1200" dirty="0">
                          <a:effectLst/>
                        </a:rPr>
                        <a:t> Tank IV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1886553751"/>
                  </a:ext>
                </a:extLst>
              </a:tr>
              <a:tr h="23279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Pazartesi Sendromu IV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3091686054"/>
                  </a:ext>
                </a:extLst>
              </a:tr>
              <a:tr h="23279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Çarşamba Söyleşileri IV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3294525908"/>
                  </a:ext>
                </a:extLst>
              </a:tr>
              <a:tr h="23279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Indeks</a:t>
                      </a:r>
                      <a:r>
                        <a:rPr lang="tr-TR" sz="1200" dirty="0">
                          <a:effectLst/>
                        </a:rPr>
                        <a:t> Eğitimi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2644708170"/>
                  </a:ext>
                </a:extLst>
              </a:tr>
              <a:tr h="23279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Nisan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Çarşamba Söyleşileri V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2868561859"/>
                  </a:ext>
                </a:extLst>
              </a:tr>
              <a:tr h="21168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Araştırma Yöntemleri Semineri II (2 gün)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2949672711"/>
                  </a:ext>
                </a:extLst>
              </a:tr>
              <a:tr h="17785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Proje Hazırlama Eğitimi (TÜBİTAK-AB)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2957854045"/>
                  </a:ext>
                </a:extLst>
              </a:tr>
              <a:tr h="23279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Mayıs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Think</a:t>
                      </a:r>
                      <a:r>
                        <a:rPr lang="tr-TR" sz="1200" dirty="0">
                          <a:effectLst/>
                        </a:rPr>
                        <a:t> Tank V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822063535"/>
                  </a:ext>
                </a:extLst>
              </a:tr>
              <a:tr h="23279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Pazartesi Sendromu V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858991101"/>
                  </a:ext>
                </a:extLst>
              </a:tr>
              <a:tr h="23279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Çarşamba Söyleşileri VI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1531000519"/>
                  </a:ext>
                </a:extLst>
              </a:tr>
            </a:tbl>
          </a:graphicData>
        </a:graphic>
      </p:graphicFrame>
      <p:sp>
        <p:nvSpPr>
          <p:cNvPr id="3" name="Unvan 1"/>
          <p:cNvSpPr txBox="1">
            <a:spLocks/>
          </p:cNvSpPr>
          <p:nvPr/>
        </p:nvSpPr>
        <p:spPr>
          <a:xfrm>
            <a:off x="1202198" y="91436"/>
            <a:ext cx="3536058" cy="5920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Etkinlik takvimi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5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Yayın ve projeler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Mevcut yayın ve proje bilgi tablolarının hazırlanması,</a:t>
            </a:r>
          </a:p>
          <a:p>
            <a:r>
              <a:rPr lang="tr-TR" dirty="0" smtClean="0"/>
              <a:t>Turizm </a:t>
            </a:r>
            <a:r>
              <a:rPr lang="tr-TR" dirty="0"/>
              <a:t>Fakültesi akademik personeli yayın ve proje bilgilerini </a:t>
            </a:r>
            <a:r>
              <a:rPr lang="tr-TR" u="sng" dirty="0"/>
              <a:t>15 Kasım-30 Aralık/ 2017</a:t>
            </a:r>
            <a:r>
              <a:rPr lang="tr-TR" dirty="0"/>
              <a:t> tarihlerinde </a:t>
            </a:r>
            <a:r>
              <a:rPr lang="tr-TR" u="sng" dirty="0" err="1"/>
              <a:t>AVES</a:t>
            </a:r>
            <a:r>
              <a:rPr lang="tr-TR" dirty="0" err="1"/>
              <a:t>’e</a:t>
            </a:r>
            <a:r>
              <a:rPr lang="tr-TR" dirty="0"/>
              <a:t> girmelerinin teşvik edilmesi,</a:t>
            </a:r>
          </a:p>
          <a:p>
            <a:r>
              <a:rPr lang="tr-TR" dirty="0" smtClean="0"/>
              <a:t>Yayın </a:t>
            </a:r>
            <a:r>
              <a:rPr lang="tr-TR" dirty="0"/>
              <a:t>ve proje veri girişi tarihlerinde işlenen bilgilerin incelenmesi ve form aracılığıyla toplanmasının sağlanması,</a:t>
            </a:r>
          </a:p>
          <a:p>
            <a:r>
              <a:rPr lang="tr-TR" u="sng" dirty="0" smtClean="0"/>
              <a:t>Proje </a:t>
            </a:r>
            <a:r>
              <a:rPr lang="tr-TR" u="sng" dirty="0"/>
              <a:t>duyuru</a:t>
            </a:r>
            <a:r>
              <a:rPr lang="tr-TR" dirty="0"/>
              <a:t>larının ilgili kurumlara (BAP,AB, BAKA…) yönelik bilgiler doğrultusunda aylık olarak gerçekleştirilmesi,</a:t>
            </a:r>
          </a:p>
          <a:p>
            <a:r>
              <a:rPr lang="tr-TR" dirty="0" smtClean="0"/>
              <a:t>Elektronik</a:t>
            </a:r>
            <a:r>
              <a:rPr lang="tr-TR" dirty="0"/>
              <a:t>, basılı, elektronik/ basılı ve </a:t>
            </a:r>
            <a:r>
              <a:rPr lang="tr-TR" dirty="0" err="1"/>
              <a:t>doi</a:t>
            </a:r>
            <a:r>
              <a:rPr lang="tr-TR" dirty="0"/>
              <a:t> numarası alınmış yayınların değerlendirilmesi,</a:t>
            </a:r>
          </a:p>
          <a:p>
            <a:r>
              <a:rPr lang="tr-TR" dirty="0" smtClean="0"/>
              <a:t>SSCI, SCI, SCI-</a:t>
            </a:r>
            <a:r>
              <a:rPr lang="tr-TR" dirty="0" err="1" smtClean="0"/>
              <a:t>Expanded</a:t>
            </a:r>
            <a:r>
              <a:rPr lang="tr-TR" dirty="0" smtClean="0"/>
              <a:t> </a:t>
            </a:r>
            <a:r>
              <a:rPr lang="tr-TR" dirty="0"/>
              <a:t>veya AHCI kapsamındaki dergilerdeki yayınların, Uluslararası indeksli yayınların (ESCI</a:t>
            </a:r>
            <a:r>
              <a:rPr lang="tr-TR" dirty="0" smtClean="0"/>
              <a:t>, COPERNİCUS</a:t>
            </a:r>
            <a:r>
              <a:rPr lang="tr-TR" dirty="0"/>
              <a:t>, </a:t>
            </a:r>
            <a:r>
              <a:rPr lang="tr-TR" dirty="0" smtClean="0"/>
              <a:t>EBSCO), </a:t>
            </a:r>
            <a:r>
              <a:rPr lang="tr-TR" dirty="0"/>
              <a:t>Ulusal indeksli yayınların (TÜBİTAK ULAKBİM, </a:t>
            </a:r>
            <a:r>
              <a:rPr lang="tr-TR" dirty="0" smtClean="0"/>
              <a:t> ASOS</a:t>
            </a:r>
            <a:r>
              <a:rPr lang="tr-TR" dirty="0"/>
              <a:t>), Uluslararası hakemli dergilerde yayınların , Ulusal hakemli dergilerde yayınların, Ulusal yayınevleri tarafından basılmış kitap/kitap bölümlerin, Uluslararası yayınevleri tarafından basılmış kitap/kitap bölümlerin, Ulusal bildirilerin, Uluslararası bildirilerin, alınan atıf sayıları ile ilgili bilgilerin toplanması,</a:t>
            </a:r>
          </a:p>
          <a:p>
            <a:r>
              <a:rPr lang="tr-TR" dirty="0" smtClean="0"/>
              <a:t>Devam </a:t>
            </a:r>
            <a:r>
              <a:rPr lang="tr-TR" dirty="0"/>
              <a:t>eden ve tamamlanan (</a:t>
            </a:r>
            <a:r>
              <a:rPr lang="tr-TR" dirty="0" smtClean="0"/>
              <a:t>AB, TÜBİTAK, BAKA, BAP) </a:t>
            </a:r>
            <a:r>
              <a:rPr lang="tr-TR" dirty="0"/>
              <a:t>proje bilgilerinin toplanması sağlanacaktır.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22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u="sng" dirty="0"/>
              <a:t>Öneriler:</a:t>
            </a:r>
            <a:endParaRPr lang="tr-TR" dirty="0"/>
          </a:p>
          <a:p>
            <a:r>
              <a:rPr lang="tr-TR" dirty="0" smtClean="0"/>
              <a:t>Araştırma </a:t>
            </a:r>
            <a:r>
              <a:rPr lang="tr-TR" dirty="0"/>
              <a:t>projelerinin merkezler bünyesinde yürütülmesi,</a:t>
            </a:r>
          </a:p>
          <a:p>
            <a:r>
              <a:rPr lang="tr-TR" dirty="0" smtClean="0"/>
              <a:t>Araştırma </a:t>
            </a:r>
            <a:r>
              <a:rPr lang="tr-TR" dirty="0"/>
              <a:t>etkinliğini arttırmak için sektör bazında, hangi araştırma konularına öncelik verileceğinin belirlenmesi,</a:t>
            </a:r>
          </a:p>
          <a:p>
            <a:r>
              <a:rPr lang="tr-TR" dirty="0" smtClean="0"/>
              <a:t>Proje </a:t>
            </a:r>
            <a:r>
              <a:rPr lang="tr-TR" dirty="0"/>
              <a:t>çağrılarındaki (BAP, BAKA vb.) konuların incelenmesi ve araştırmaların proje bazlı yürütülmesi,</a:t>
            </a:r>
          </a:p>
          <a:p>
            <a:r>
              <a:rPr lang="tr-TR" dirty="0" smtClean="0"/>
              <a:t>Araştırmaların </a:t>
            </a:r>
            <a:r>
              <a:rPr lang="tr-TR" dirty="0"/>
              <a:t>ekipler halinde yürütülmesi,</a:t>
            </a:r>
          </a:p>
          <a:p>
            <a:r>
              <a:rPr lang="tr-TR" dirty="0" smtClean="0"/>
              <a:t>Üniversitenin </a:t>
            </a:r>
            <a:r>
              <a:rPr lang="tr-TR" dirty="0"/>
              <a:t>diğer merkezleri ile işbirliklerinin geliştirilmesi.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u="sng" dirty="0" smtClean="0"/>
              <a:t>Yapılabilecekler</a:t>
            </a:r>
            <a:r>
              <a:rPr lang="tr-TR" b="1" u="sng" dirty="0"/>
              <a:t>:</a:t>
            </a:r>
            <a:endParaRPr lang="tr-TR" dirty="0"/>
          </a:p>
          <a:p>
            <a:r>
              <a:rPr lang="tr-TR" dirty="0" smtClean="0"/>
              <a:t>TAGUM </a:t>
            </a:r>
            <a:r>
              <a:rPr lang="tr-TR" dirty="0"/>
              <a:t>olarak Türkçe akademik dergi çıkarmak için çalışma yapılması,</a:t>
            </a:r>
          </a:p>
          <a:p>
            <a:r>
              <a:rPr lang="tr-TR" dirty="0" smtClean="0"/>
              <a:t>Merkezlerin </a:t>
            </a:r>
            <a:r>
              <a:rPr lang="tr-TR" dirty="0"/>
              <a:t>proje sahibi, ortağı vb. olarak rol oynaması,</a:t>
            </a:r>
          </a:p>
          <a:p>
            <a:r>
              <a:rPr lang="tr-TR" dirty="0" smtClean="0"/>
              <a:t>Proje </a:t>
            </a:r>
            <a:r>
              <a:rPr lang="tr-TR" dirty="0"/>
              <a:t>konuları ile ilgili duyurular yapılması, gönüllülük esasına göre araştırma ekiplerinin oluşturulması ve koordine edilmesi, sektörle işbirliği olanaklarının araştırılıp iletişime geçilmesi.</a:t>
            </a:r>
            <a:r>
              <a:rPr lang="tr-TR" b="1" u="sng" dirty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7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57</TotalTime>
  <Words>499</Words>
  <Application>Microsoft Office PowerPoint</Application>
  <PresentationFormat>Geniş ekran</PresentationFormat>
  <Paragraphs>87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Gallery</vt:lpstr>
      <vt:lpstr>Turizm fakültesi ar-ge komisyonu</vt:lpstr>
      <vt:lpstr>Komisyon toplantıları</vt:lpstr>
      <vt:lpstr>Görev dağılımı</vt:lpstr>
      <vt:lpstr>Öneriler- yayın stratejisi</vt:lpstr>
      <vt:lpstr>Öneriler- fakülte dergisi</vt:lpstr>
      <vt:lpstr>Öneriler- tez çalışmaları ve doktora programları</vt:lpstr>
      <vt:lpstr>PowerPoint Sunusu</vt:lpstr>
      <vt:lpstr>Yayın ve projeler</vt:lpstr>
      <vt:lpstr>merkezler</vt:lpstr>
      <vt:lpstr>Araştırma görevlileri ile toplantı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Turizm fakültesi ar-ge komisyonu</dc:title>
  <dc:creator>beykan</dc:creator>
  <cp:lastModifiedBy>beykan</cp:lastModifiedBy>
  <cp:revision>27</cp:revision>
  <dcterms:created xsi:type="dcterms:W3CDTF">2017-06-14T06:50:47Z</dcterms:created>
  <dcterms:modified xsi:type="dcterms:W3CDTF">2017-06-14T07:55:01Z</dcterms:modified>
</cp:coreProperties>
</file>