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0"/>
  </p:notesMasterIdLst>
  <p:sldIdLst>
    <p:sldId id="275" r:id="rId5"/>
    <p:sldId id="386" r:id="rId6"/>
    <p:sldId id="392" r:id="rId7"/>
    <p:sldId id="412" r:id="rId8"/>
    <p:sldId id="401" r:id="rId9"/>
    <p:sldId id="396" r:id="rId10"/>
    <p:sldId id="395" r:id="rId11"/>
    <p:sldId id="382" r:id="rId12"/>
    <p:sldId id="394" r:id="rId13"/>
    <p:sldId id="413" r:id="rId14"/>
    <p:sldId id="276" r:id="rId15"/>
    <p:sldId id="407" r:id="rId16"/>
    <p:sldId id="408" r:id="rId17"/>
    <p:sldId id="410" r:id="rId18"/>
    <p:sldId id="409" r:id="rId19"/>
    <p:sldId id="411" r:id="rId20"/>
    <p:sldId id="404" r:id="rId21"/>
    <p:sldId id="373" r:id="rId22"/>
    <p:sldId id="405" r:id="rId23"/>
    <p:sldId id="406" r:id="rId24"/>
    <p:sldId id="388" r:id="rId25"/>
    <p:sldId id="380" r:id="rId26"/>
    <p:sldId id="389" r:id="rId27"/>
    <p:sldId id="369" r:id="rId28"/>
    <p:sldId id="391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KGUN" initials="A" lastIdx="1" clrIdx="0">
    <p:extLst>
      <p:ext uri="{19B8F6BF-5375-455C-9EA6-DF929625EA0E}">
        <p15:presenceInfo xmlns:p15="http://schemas.microsoft.com/office/powerpoint/2012/main" userId="AKGU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BB59"/>
    <a:srgbClr val="FFFFFF"/>
    <a:srgbClr val="4F81BD"/>
    <a:srgbClr val="C050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9" autoAdjust="0"/>
    <p:restoredTop sz="94660"/>
  </p:normalViewPr>
  <p:slideViewPr>
    <p:cSldViewPr>
      <p:cViewPr varScale="1">
        <p:scale>
          <a:sx n="83" d="100"/>
          <a:sy n="83" d="100"/>
        </p:scale>
        <p:origin x="121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132085-EC41-438C-88B5-B57B8E2EC4BC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79AA1-B505-4EFB-9866-3DEEE09AC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793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08C32-0679-4BEF-91A5-0E434646CB54}" type="datetimeFigureOut">
              <a:rPr lang="tr-TR" smtClean="0"/>
              <a:pPr/>
              <a:t>23.1.2024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EEBD1-A9BC-42F2-ADFB-FD1D835A6ACF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muafiyet.csgb.gov.tr/welcome" TargetMode="External"/><Relationship Id="rId2" Type="http://schemas.openxmlformats.org/officeDocument/2006/relationships/hyperlink" Target="https://emuafiyet.csgb.gov.tr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tmp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sube.iskur.gov.tr/" TargetMode="External"/><Relationship Id="rId2" Type="http://schemas.openxmlformats.org/officeDocument/2006/relationships/hyperlink" Target="https://webis.akdeniz.edu.tr/uploads/1121/files/Is-Yerinde-Egitim-Basvuru-Formu_25.11.2021.docx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ebis.akdeniz.edu.tr/uploads/1121/files/isyeri-egitim-aylik-rapor_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tr-TR" sz="2000" b="1" dirty="0" smtClean="0"/>
          </a:p>
          <a:p>
            <a:r>
              <a:rPr lang="tr-TR" sz="4400" b="1" dirty="0" smtClean="0"/>
              <a:t>8. Yarıyıl dersidir</a:t>
            </a:r>
            <a:endParaRPr lang="tr-TR" sz="3600" dirty="0" smtClean="0"/>
          </a:p>
        </p:txBody>
      </p:sp>
    </p:spTree>
    <p:extLst>
      <p:ext uri="{BB962C8B-B14F-4D97-AF65-F5344CB8AC3E}">
        <p14:creationId xmlns:p14="http://schemas.microsoft.com/office/powerpoint/2010/main" val="31920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7479" y="170080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sz="3200" dirty="0">
              <a:solidFill>
                <a:schemeClr val="lt1"/>
              </a:solidFill>
            </a:endParaRPr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89379" y="3140968"/>
            <a:ext cx="8227700" cy="35283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r-TR" dirty="0" smtClean="0">
                <a:latin typeface="Arial Narrow" pitchFamily="34" charset="0"/>
              </a:rPr>
              <a:t>Herhangi bir işletmede çalışan öğrencilerimiz </a:t>
            </a:r>
            <a:br>
              <a:rPr lang="tr-TR" dirty="0" smtClean="0">
                <a:latin typeface="Arial Narrow" pitchFamily="34" charset="0"/>
              </a:rPr>
            </a:br>
            <a:r>
              <a:rPr lang="tr-TR" dirty="0" smtClean="0">
                <a:latin typeface="Arial Narrow" pitchFamily="34" charset="0"/>
              </a:rPr>
              <a:t>(Maaşını İŞKUR’dan almayanlar),</a:t>
            </a:r>
            <a:br>
              <a:rPr lang="tr-TR" dirty="0" smtClean="0">
                <a:latin typeface="Arial Narrow" pitchFamily="34" charset="0"/>
              </a:rPr>
            </a:br>
            <a:r>
              <a:rPr lang="tr-TR" dirty="0" smtClean="0">
                <a:latin typeface="Arial Narrow" pitchFamily="34" charset="0"/>
              </a:rPr>
              <a:t>lütfen sununun 21. slaydına kadar olan kısmını okumayınız. </a:t>
            </a:r>
            <a:br>
              <a:rPr lang="tr-TR" dirty="0" smtClean="0">
                <a:latin typeface="Arial Narrow" pitchFamily="34" charset="0"/>
              </a:rPr>
            </a:br>
            <a:r>
              <a:rPr lang="tr-TR" dirty="0" smtClean="0">
                <a:latin typeface="Arial Narrow" pitchFamily="34" charset="0"/>
              </a:rPr>
              <a:t>Sizi ilgilendirmiyor. </a:t>
            </a:r>
          </a:p>
        </p:txBody>
      </p:sp>
    </p:spTree>
    <p:extLst>
      <p:ext uri="{BB962C8B-B14F-4D97-AF65-F5344CB8AC3E}">
        <p14:creationId xmlns:p14="http://schemas.microsoft.com/office/powerpoint/2010/main" val="263074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87479" y="170080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sz="3200" dirty="0">
              <a:solidFill>
                <a:schemeClr val="l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</p:spPr>
        <p:txBody>
          <a:bodyPr/>
          <a:lstStyle/>
          <a:p>
            <a:r>
              <a:rPr lang="tr-T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İşkur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Fakülte</a:t>
            </a:r>
          </a:p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Yabancı Uyruklu Öğrenciler</a:t>
            </a:r>
            <a:endParaRPr lang="tr-T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89379" y="3140968"/>
            <a:ext cx="8227700" cy="8304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tr-TR" smtClean="0">
                <a:latin typeface="Arial Narrow" pitchFamily="34" charset="0"/>
              </a:rPr>
              <a:t>Ders Kapsamında İş Yerinde Eğitim Alanlar 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803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dirty="0" smtClean="0"/>
              <a:t>Lütfen kendinize eğitim alacağınız turizm sektöründe çalışan bir işyeri bulunuz!</a:t>
            </a:r>
          </a:p>
          <a:p>
            <a:pPr lvl="0" algn="just"/>
            <a:r>
              <a:rPr lang="tr-TR" dirty="0" smtClean="0"/>
              <a:t>İş yeri bulma konusunda dersin hocasından yardım isteyebilirsiniz.</a:t>
            </a:r>
          </a:p>
          <a:p>
            <a:pPr lvl="0" algn="just"/>
            <a:r>
              <a:rPr lang="tr-TR" dirty="0" err="1" smtClean="0"/>
              <a:t>İşkur</a:t>
            </a:r>
            <a:r>
              <a:rPr lang="tr-TR" dirty="0" smtClean="0"/>
              <a:t> üzerinde sigorta primi yatırılabilmesi için işyerinin İŞKUR ile anlaşması olması gerekmektedir.</a:t>
            </a:r>
          </a:p>
          <a:p>
            <a:pPr algn="just"/>
            <a:r>
              <a:rPr lang="tr-TR" dirty="0"/>
              <a:t>Yabancı uyruklular çalışma izninden muafiyet belgesi </a:t>
            </a:r>
            <a:r>
              <a:rPr lang="tr-TR" dirty="0" smtClean="0"/>
              <a:t>almalı (</a:t>
            </a:r>
            <a:r>
              <a:rPr lang="tr-TR" sz="2800" dirty="0" smtClean="0"/>
              <a:t>İŞKUR ile bağlantıları olmayacak</a:t>
            </a:r>
            <a:r>
              <a:rPr lang="tr-TR" dirty="0" smtClean="0"/>
              <a:t>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8641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sz="2800" dirty="0">
                <a:hlinkClick r:id="rId2"/>
              </a:rPr>
              <a:t>https://emuafiyet.csgb.gov.tr</a:t>
            </a:r>
            <a:r>
              <a:rPr lang="tr-TR" sz="2800" dirty="0" smtClean="0">
                <a:hlinkClick r:id="rId2"/>
              </a:rPr>
              <a:t>/</a:t>
            </a:r>
            <a:endParaRPr lang="tr-TR" sz="2800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Yabancı Uyruklu Öğrenciler</a:t>
            </a:r>
            <a:endParaRPr lang="tr-TR" dirty="0"/>
          </a:p>
        </p:txBody>
      </p:sp>
      <p:pic>
        <p:nvPicPr>
          <p:cNvPr id="13" name="Resim 12" descr="Ekran Kırpma">
            <a:hlinkClick r:id="rId3"/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3429000"/>
            <a:ext cx="7809816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89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4528" cy="6993396"/>
          </a:xfrm>
        </p:spPr>
      </p:pic>
    </p:spTree>
    <p:extLst>
      <p:ext uri="{BB962C8B-B14F-4D97-AF65-F5344CB8AC3E}">
        <p14:creationId xmlns:p14="http://schemas.microsoft.com/office/powerpoint/2010/main" val="3586225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Kimler </a:t>
            </a:r>
            <a:r>
              <a:rPr lang="tr-TR" sz="2800" b="1" dirty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Çalışma İzni Muafiyet Başvurusu Yapabilir</a:t>
            </a:r>
            <a:r>
              <a:rPr lang="tr-TR" sz="2800" b="1" dirty="0" smtClean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indent="0">
              <a:buNone/>
            </a:pPr>
            <a:r>
              <a:rPr lang="tr-TR" sz="2800" b="1" dirty="0" smtClean="0"/>
              <a:t>Madde </a:t>
            </a:r>
            <a:r>
              <a:rPr lang="tr-TR" sz="2800" b="1" dirty="0"/>
              <a:t>48/n: </a:t>
            </a:r>
            <a:r>
              <a:rPr lang="tr-TR" sz="2800" dirty="0"/>
              <a:t>Türkiye’de bir örgün öğretim programına kayıtlı yabancı öğrencilerden mesleki eğitim kapsamında bir işveren yanında staj yapması zorunlu olanlar</a:t>
            </a:r>
          </a:p>
          <a:p>
            <a:pPr marL="0" indent="0">
              <a:buNone/>
            </a:pPr>
            <a:r>
              <a:rPr lang="tr-TR" sz="2800" b="1" dirty="0">
                <a:solidFill>
                  <a:srgbClr val="111827"/>
                </a:solidFill>
              </a:rPr>
              <a:t>Maksimum Süresi:</a:t>
            </a:r>
            <a:r>
              <a:rPr lang="tr-TR" sz="2800" b="1" dirty="0"/>
              <a:t>  </a:t>
            </a:r>
            <a:r>
              <a:rPr lang="tr-TR" sz="2800" dirty="0"/>
              <a:t>Zorunlu Staj Süresi</a:t>
            </a:r>
          </a:p>
          <a:p>
            <a:pPr marL="0" indent="0">
              <a:buNone/>
            </a:pPr>
            <a:r>
              <a:rPr lang="tr-TR" sz="2800" b="1" dirty="0"/>
              <a:t>Sistemde Seçilecek Başvuru Kategorisi: </a:t>
            </a:r>
            <a:r>
              <a:rPr lang="tr-TR" sz="2800" dirty="0"/>
              <a:t>→Eğitim Sektörü ve Staj →Staj →Zorunlu Staja Tabi Öğrenci (n)</a:t>
            </a:r>
          </a:p>
          <a:p>
            <a:pPr marL="0" indent="0">
              <a:buNone/>
            </a:pPr>
            <a:endParaRPr lang="tr-TR" sz="2800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Yabancı Uyruklu Öğrenciler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647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Çalışma </a:t>
            </a:r>
            <a:r>
              <a:rPr lang="tr-TR" sz="2800" b="1" dirty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İzni Muafiyet Başvurusu </a:t>
            </a:r>
            <a:r>
              <a:rPr lang="tr-TR" sz="2800" b="1" dirty="0" smtClean="0">
                <a:solidFill>
                  <a:srgbClr val="9BBB5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İçin</a:t>
            </a:r>
          </a:p>
          <a:p>
            <a:pPr marL="0" indent="0">
              <a:buNone/>
            </a:pPr>
            <a:r>
              <a:rPr lang="tr-TR" sz="2800" b="1" dirty="0" smtClean="0"/>
              <a:t>Öğrenci Belgesi</a:t>
            </a:r>
          </a:p>
          <a:p>
            <a:pPr marL="0" indent="0">
              <a:buNone/>
            </a:pPr>
            <a:r>
              <a:rPr lang="tr-TR" sz="2800" b="1" dirty="0" smtClean="0"/>
              <a:t>Lise Diploması / Mezuniyet Belgesi</a:t>
            </a:r>
          </a:p>
          <a:p>
            <a:pPr marL="0" indent="0">
              <a:buNone/>
            </a:pPr>
            <a:r>
              <a:rPr lang="tr-TR" sz="2800" dirty="0" smtClean="0"/>
              <a:t>Dersin </a:t>
            </a:r>
            <a:r>
              <a:rPr lang="tr-TR" sz="2800" dirty="0" smtClean="0"/>
              <a:t>zorunlu </a:t>
            </a:r>
            <a:r>
              <a:rPr lang="tr-TR" sz="2800" dirty="0" smtClean="0"/>
              <a:t>olduğunu gösterir belge</a:t>
            </a:r>
          </a:p>
          <a:p>
            <a:pPr marL="0" indent="0">
              <a:buNone/>
            </a:pPr>
            <a:r>
              <a:rPr lang="tr-TR" sz="2800" dirty="0" smtClean="0"/>
              <a:t>İşletme ile </a:t>
            </a:r>
            <a:r>
              <a:rPr lang="tr-TR" sz="2800" dirty="0" smtClean="0"/>
              <a:t>fakülte </a:t>
            </a:r>
            <a:r>
              <a:rPr lang="tr-TR" sz="2800" dirty="0" smtClean="0"/>
              <a:t>arasında </a:t>
            </a:r>
            <a:r>
              <a:rPr lang="tr-TR" sz="2800" dirty="0" smtClean="0"/>
              <a:t>protokol</a:t>
            </a:r>
            <a:endParaRPr lang="tr-TR" sz="2800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Yabancı Uyruklu Öğrenciler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209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dirty="0" smtClean="0">
                <a:latin typeface="Arial Narrow" pitchFamily="34" charset="0"/>
              </a:rPr>
              <a:t>Protokol Kapsamında Çalışanlar </a:t>
            </a:r>
            <a:endParaRPr lang="tr-TR" sz="3200" dirty="0">
              <a:solidFill>
                <a:schemeClr val="lt1"/>
              </a:solidFill>
            </a:endParaRPr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3275856" y="5368327"/>
            <a:ext cx="2808312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latin typeface="Arial Narrow" pitchFamily="34" charset="0"/>
              </a:rPr>
              <a:t>İŞKUR </a:t>
            </a:r>
            <a:r>
              <a:rPr lang="tr-TR" dirty="0" smtClean="0"/>
              <a:t>Sigortalı</a:t>
            </a:r>
            <a:endParaRPr lang="tr-TR" dirty="0"/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1835696" y="4506520"/>
            <a:ext cx="6264696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-Yerinde-Egitim-Basvuru-Formu_25.11.2021.docx"/>
              </a:rPr>
              <a:t>İş Yerinde Eğitim Başvuru Formu</a:t>
            </a:r>
            <a:r>
              <a:rPr lang="tr-TR" dirty="0"/>
              <a:t> (2 Adet)</a:t>
            </a:r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5297790" y="3719525"/>
            <a:ext cx="2802602" cy="5580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Protokol</a:t>
            </a:r>
            <a:endParaRPr lang="tr-TR" dirty="0"/>
          </a:p>
        </p:txBody>
      </p:sp>
      <p:sp>
        <p:nvSpPr>
          <p:cNvPr id="20" name="2 İçerik Yer Tutucusu"/>
          <p:cNvSpPr txBox="1">
            <a:spLocks/>
          </p:cNvSpPr>
          <p:nvPr/>
        </p:nvSpPr>
        <p:spPr>
          <a:xfrm>
            <a:off x="2237450" y="3713081"/>
            <a:ext cx="2802602" cy="5645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Antalya</a:t>
            </a:r>
            <a:endParaRPr lang="tr-TR" dirty="0"/>
          </a:p>
        </p:txBody>
      </p:sp>
      <p:sp>
        <p:nvSpPr>
          <p:cNvPr id="10" name="2 İçerik Yer Tutucusu"/>
          <p:cNvSpPr txBox="1">
            <a:spLocks noGrp="1"/>
          </p:cNvSpPr>
          <p:nvPr>
            <p:ph idx="1"/>
          </p:nvPr>
        </p:nvSpPr>
        <p:spPr>
          <a:xfrm>
            <a:off x="459100" y="1423580"/>
            <a:ext cx="8227700" cy="8304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/>
              <a:t>Eğitime Başlama</a:t>
            </a:r>
            <a:endParaRPr lang="tr-TR" dirty="0"/>
          </a:p>
        </p:txBody>
      </p:sp>
      <p:sp>
        <p:nvSpPr>
          <p:cNvPr id="11" name="2 İçerik Yer Tutucusu"/>
          <p:cNvSpPr txBox="1">
            <a:spLocks/>
          </p:cNvSpPr>
          <p:nvPr/>
        </p:nvSpPr>
        <p:spPr>
          <a:xfrm>
            <a:off x="457200" y="2414824"/>
            <a:ext cx="8229600" cy="10757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b="1" u="sng" dirty="0" smtClean="0">
                <a:hlinkClick r:id="rId3"/>
              </a:rPr>
              <a:t>esube.iskur.gov.tr</a:t>
            </a:r>
            <a:r>
              <a:rPr lang="tr-TR" dirty="0"/>
              <a:t> 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sayfasında </a:t>
            </a:r>
            <a:r>
              <a:rPr lang="tr-TR" dirty="0"/>
              <a:t>“İş Arayan” kısmından üyelik</a:t>
            </a:r>
          </a:p>
        </p:txBody>
      </p:sp>
    </p:spTree>
    <p:extLst>
      <p:ext uri="{BB962C8B-B14F-4D97-AF65-F5344CB8AC3E}">
        <p14:creationId xmlns:p14="http://schemas.microsoft.com/office/powerpoint/2010/main" val="3847723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266700" lvl="0" indent="-266700" algn="just"/>
            <a:r>
              <a:rPr lang="tr-TR" u="sng" dirty="0"/>
              <a:t>Dönem </a:t>
            </a:r>
            <a:r>
              <a:rPr lang="tr-TR" u="sng" dirty="0" smtClean="0"/>
              <a:t>Başında </a:t>
            </a:r>
            <a:endParaRPr lang="en-US" u="sng" dirty="0"/>
          </a:p>
          <a:p>
            <a:pPr marL="358775" indent="0" algn="just">
              <a:buNone/>
            </a:pPr>
            <a:r>
              <a:rPr lang="en-US" dirty="0" err="1" smtClean="0"/>
              <a:t>Öğrencilerimiz</a:t>
            </a:r>
            <a:r>
              <a:rPr lang="en-US" dirty="0" smtClean="0"/>
              <a:t> </a:t>
            </a:r>
            <a:r>
              <a:rPr lang="en-US" dirty="0"/>
              <a:t>“</a:t>
            </a:r>
            <a:r>
              <a:rPr lang="en-US" dirty="0" err="1"/>
              <a:t>İşyerinde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Başvuru</a:t>
            </a:r>
            <a:r>
              <a:rPr lang="en-US" dirty="0"/>
              <a:t> </a:t>
            </a:r>
            <a:r>
              <a:rPr lang="en-US" dirty="0" err="1"/>
              <a:t>Formu”nu</a:t>
            </a:r>
            <a:r>
              <a:rPr lang="en-US" dirty="0"/>
              <a:t> </a:t>
            </a:r>
            <a:r>
              <a:rPr lang="en-US" dirty="0" err="1"/>
              <a:t>doldurup</a:t>
            </a:r>
            <a:r>
              <a:rPr lang="en-US" dirty="0"/>
              <a:t>, </a:t>
            </a:r>
            <a:r>
              <a:rPr lang="en-US" dirty="0" err="1" smtClean="0"/>
              <a:t>iş</a:t>
            </a:r>
            <a:r>
              <a:rPr lang="tr-TR" dirty="0" smtClean="0"/>
              <a:t> y</a:t>
            </a:r>
            <a:r>
              <a:rPr lang="en-US" dirty="0" err="1" smtClean="0"/>
              <a:t>erinde</a:t>
            </a:r>
            <a:r>
              <a:rPr lang="en-US" dirty="0" smtClean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yapacakları</a:t>
            </a:r>
            <a:r>
              <a:rPr lang="en-US" dirty="0"/>
              <a:t> </a:t>
            </a:r>
            <a:r>
              <a:rPr lang="en-US" dirty="0" err="1"/>
              <a:t>işletmeye</a:t>
            </a:r>
            <a:r>
              <a:rPr lang="en-US" dirty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en-US" dirty="0" err="1"/>
              <a:t>onaylattıktan</a:t>
            </a:r>
            <a:r>
              <a:rPr lang="en-US" dirty="0"/>
              <a:t> </a:t>
            </a:r>
            <a:r>
              <a:rPr lang="en-US" dirty="0" err="1"/>
              <a:t>sonra</a:t>
            </a:r>
            <a:r>
              <a:rPr lang="en-US" dirty="0"/>
              <a:t> </a:t>
            </a:r>
            <a:r>
              <a:rPr lang="tr-TR" dirty="0" smtClean="0"/>
              <a:t>dersin öğretim elemanına </a:t>
            </a:r>
            <a:r>
              <a:rPr lang="en-US" dirty="0" err="1" smtClean="0"/>
              <a:t>imzalatarak</a:t>
            </a:r>
            <a:r>
              <a:rPr lang="en-US" dirty="0" smtClean="0"/>
              <a:t>,</a:t>
            </a:r>
            <a:r>
              <a:rPr lang="tr-TR" dirty="0" smtClean="0"/>
              <a:t> bir nüshasını dersin öğretim elemanına bir nüshasını da işletmeye vereceklerdir.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dirty="0" smtClean="0">
                <a:latin typeface="Arial Narrow" pitchFamily="34" charset="0"/>
              </a:rPr>
              <a:t>Protokol Kapsamında Çalışanlar </a:t>
            </a:r>
            <a:endParaRPr lang="tr-TR" sz="32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0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</a:t>
            </a:r>
            <a:b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latin typeface="Arial Narrow" pitchFamily="34" charset="0"/>
              </a:rPr>
              <a:t>Protokol Kapsamında Çalışanlar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 smtClean="0"/>
              <a:t>Dönem İçinde </a:t>
            </a:r>
            <a:endParaRPr lang="en-US" sz="3000" u="sng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220266" y="4544270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 smtClean="0"/>
              <a:t>Dersin Öğretim Elemanının İstediği  Diğer Evrak ve Bilgiler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193332" y="3736898"/>
            <a:ext cx="4811645" cy="5274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yeri-egitim-aylik-rapor_.docx"/>
              </a:rPr>
              <a:t>Aylık İşyerinde Eğitim Raporu</a:t>
            </a:r>
            <a:r>
              <a:rPr lang="tr-TR" dirty="0"/>
              <a:t> </a:t>
            </a:r>
            <a:endParaRPr lang="tr-TR" dirty="0" smtClean="0"/>
          </a:p>
          <a:p>
            <a:pPr marL="0" indent="0" algn="ctr">
              <a:buNone/>
            </a:pPr>
            <a:r>
              <a:rPr lang="tr-TR" sz="2500" dirty="0" smtClean="0"/>
              <a:t>(Vizeden ve Finalden önce istenebilir)</a:t>
            </a:r>
            <a:endParaRPr lang="tr-TR" sz="2500" dirty="0"/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57200" y="1628800"/>
            <a:ext cx="82296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Ders Süreci</a:t>
            </a:r>
            <a:endParaRPr lang="tr-TR" dirty="0"/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2220266" y="5501636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 smtClean="0"/>
              <a:t>Ara Sınav - Değerlendirme</a:t>
            </a:r>
            <a:endParaRPr lang="tr-TR" dirty="0"/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2193332" y="2896520"/>
            <a:ext cx="4811645" cy="5564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Puantaj </a:t>
            </a:r>
            <a:r>
              <a:rPr lang="en-US" dirty="0" err="1" smtClean="0"/>
              <a:t>Cetveli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sz="2500" dirty="0" smtClean="0"/>
              <a:t>( </a:t>
            </a:r>
            <a:r>
              <a:rPr lang="tr-TR" sz="2500" dirty="0"/>
              <a:t>Her </a:t>
            </a:r>
            <a:r>
              <a:rPr lang="tr-TR" sz="2500" dirty="0" smtClean="0"/>
              <a:t>ayın 15.)</a:t>
            </a:r>
            <a:endParaRPr lang="tr-TR" sz="2500" dirty="0"/>
          </a:p>
        </p:txBody>
      </p:sp>
    </p:spTree>
    <p:extLst>
      <p:ext uri="{BB962C8B-B14F-4D97-AF65-F5344CB8AC3E}">
        <p14:creationId xmlns:p14="http://schemas.microsoft.com/office/powerpoint/2010/main" val="28007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7772400" cy="1470025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3505944"/>
          </a:xfrm>
        </p:spPr>
        <p:txBody>
          <a:bodyPr>
            <a:normAutofit fontScale="85000" lnSpcReduction="20000"/>
          </a:bodyPr>
          <a:lstStyle/>
          <a:p>
            <a:endParaRPr lang="tr-TR" sz="2000" b="1" dirty="0" smtClean="0"/>
          </a:p>
          <a:p>
            <a:r>
              <a:rPr lang="en-US" sz="4400" b="1" dirty="0" smtClean="0"/>
              <a:t> </a:t>
            </a:r>
            <a:r>
              <a:rPr lang="tr-TR" sz="4400" b="1" dirty="0" smtClean="0"/>
              <a:t>19 Şubat- 4 Mart arası başlayanların 31 Mayıs</a:t>
            </a:r>
            <a:r>
              <a:rPr lang="en-US" sz="4400" b="1" dirty="0" smtClean="0"/>
              <a:t> 202</a:t>
            </a:r>
            <a:r>
              <a:rPr lang="tr-TR" sz="4400" b="1" dirty="0" smtClean="0"/>
              <a:t>3 iş yerinde eğitim dersi biter</a:t>
            </a:r>
          </a:p>
          <a:p>
            <a:endParaRPr lang="tr-TR" sz="4400" b="1" dirty="0" smtClean="0"/>
          </a:p>
          <a:p>
            <a:r>
              <a:rPr lang="tr-TR" sz="3600" dirty="0" smtClean="0"/>
              <a:t>4 Mart ile 8 Nisan arası başlayanların 24 Haziranda biter.</a:t>
            </a:r>
          </a:p>
        </p:txBody>
      </p:sp>
    </p:spTree>
    <p:extLst>
      <p:ext uri="{BB962C8B-B14F-4D97-AF65-F5344CB8AC3E}">
        <p14:creationId xmlns:p14="http://schemas.microsoft.com/office/powerpoint/2010/main" val="3897470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</a:t>
            </a:r>
            <a: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Eğitim</a:t>
            </a:r>
            <a:br>
              <a:rPr lang="tr-T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dirty="0">
                <a:latin typeface="Arial Narrow" pitchFamily="34" charset="0"/>
              </a:rPr>
              <a:t>Protokol Kapsamında Çalışanlar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 smtClean="0"/>
              <a:t>Dönem Sonunda </a:t>
            </a:r>
            <a:endParaRPr lang="en-US" sz="3000" u="sng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226710" y="4851198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 smtClean="0"/>
              <a:t>Dersin Öğretim Elemanının İstediği  Diğer Evrak ve Bilgiler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206688" y="4185649"/>
            <a:ext cx="4811645" cy="5274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yeri-egitim-aylik-rapor_.docx"/>
              </a:rPr>
              <a:t>Aylık İşyerinde Eğitim Raporu</a:t>
            </a:r>
            <a:r>
              <a:rPr lang="tr-TR" dirty="0"/>
              <a:t> </a:t>
            </a:r>
            <a:endParaRPr lang="tr-TR" dirty="0" smtClean="0"/>
          </a:p>
          <a:p>
            <a:pPr marL="0" indent="0" algn="ctr">
              <a:buNone/>
            </a:pPr>
            <a:r>
              <a:rPr lang="tr-TR" sz="2500" dirty="0" smtClean="0"/>
              <a:t>(Vizeden ve Finalden önce istenebilir)</a:t>
            </a:r>
            <a:endParaRPr lang="tr-TR" sz="2500" dirty="0"/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57200" y="1628800"/>
            <a:ext cx="82296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Ders Süreci</a:t>
            </a:r>
            <a:endParaRPr lang="tr-TR" dirty="0"/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2244082" y="5676609"/>
            <a:ext cx="4784711" cy="6142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6000" dirty="0"/>
              <a:t>Değerlendirme Formu</a:t>
            </a:r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2217148" y="3462656"/>
            <a:ext cx="4811645" cy="5564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en-US" dirty="0"/>
              <a:t>Puantaj </a:t>
            </a:r>
            <a:r>
              <a:rPr lang="en-US" dirty="0" err="1" smtClean="0"/>
              <a:t>Cetveli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sz="2500" dirty="0" smtClean="0"/>
              <a:t>( </a:t>
            </a:r>
            <a:r>
              <a:rPr lang="tr-TR" sz="2500" dirty="0"/>
              <a:t>Her </a:t>
            </a:r>
            <a:r>
              <a:rPr lang="tr-TR" sz="2500" dirty="0" smtClean="0"/>
              <a:t>ayın 15.)</a:t>
            </a:r>
            <a:endParaRPr lang="tr-TR" sz="2500" dirty="0"/>
          </a:p>
        </p:txBody>
      </p:sp>
      <p:sp>
        <p:nvSpPr>
          <p:cNvPr id="11" name="2 İçerik Yer Tutucusu"/>
          <p:cNvSpPr txBox="1">
            <a:spLocks/>
          </p:cNvSpPr>
          <p:nvPr/>
        </p:nvSpPr>
        <p:spPr>
          <a:xfrm>
            <a:off x="2206798" y="2899214"/>
            <a:ext cx="4824536" cy="3898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/>
              <a:t>Sigorta </a:t>
            </a:r>
            <a:r>
              <a:rPr lang="tr-TR" dirty="0">
                <a:latin typeface="Arial Narrow" pitchFamily="34" charset="0"/>
              </a:rPr>
              <a:t>İŞKUR </a:t>
            </a:r>
            <a:r>
              <a:rPr lang="tr-TR" dirty="0" smtClean="0"/>
              <a:t>Tarafından Yapıldı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738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tr-TR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600" b="1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YURT DIŞINDA ÇALIŞAN ÖĞRENCİLERİMİZ</a:t>
            </a:r>
            <a:endParaRPr lang="tr-TR" sz="3200" dirty="0">
              <a:solidFill>
                <a:schemeClr val="lt1"/>
              </a:solidFill>
            </a:endParaRP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57200" y="1628800"/>
            <a:ext cx="82296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Ders Süreci ve Sonuçlandırılması</a:t>
            </a:r>
            <a:endParaRPr lang="tr-TR" dirty="0"/>
          </a:p>
        </p:txBody>
      </p:sp>
      <p:sp>
        <p:nvSpPr>
          <p:cNvPr id="12" name="2 İçerik Yer Tutucusu"/>
          <p:cNvSpPr txBox="1">
            <a:spLocks noGrp="1"/>
          </p:cNvSpPr>
          <p:nvPr>
            <p:ph idx="1"/>
          </p:nvPr>
        </p:nvSpPr>
        <p:spPr>
          <a:xfrm>
            <a:off x="457200" y="2329024"/>
            <a:ext cx="8229600" cy="379713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b="1" dirty="0"/>
              <a:t>Yurt dışında çalışan öğrencilerimiz</a:t>
            </a:r>
            <a:r>
              <a:rPr lang="tr-TR" dirty="0"/>
              <a:t>, pasaportta kimlik bölümü ile giriş-çıkışı gösteren bölümlerin fotokopisini (aslını ibraz etmek şartı ile) dersin öğretim elemanına teslim edeceklerdir.</a:t>
            </a:r>
          </a:p>
          <a:p>
            <a:r>
              <a:rPr lang="tr-TR" b="1" dirty="0"/>
              <a:t>Yurt dışında çalışan öğrencilerimiz</a:t>
            </a:r>
            <a:r>
              <a:rPr lang="tr-TR" dirty="0"/>
              <a:t>, sigorta evrakları yerine maaş bordrosunu dersin öğretim elemanına teslim edebilirler (çalışılan ülkede sigorta zorunluluğu yok ise).</a:t>
            </a:r>
          </a:p>
          <a:p>
            <a:r>
              <a:rPr lang="tr-TR" b="1" dirty="0" smtClean="0"/>
              <a:t>Çalışan </a:t>
            </a:r>
            <a:r>
              <a:rPr lang="tr-TR" b="1" dirty="0"/>
              <a:t>öğrencilerimiz</a:t>
            </a:r>
            <a:r>
              <a:rPr lang="tr-TR" dirty="0"/>
              <a:t>, evrakları kargo ile gönderecekler ise ilgili adresi kullanabilirler: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Akdeniz </a:t>
            </a:r>
            <a:r>
              <a:rPr lang="tr-TR" dirty="0"/>
              <a:t>Üniversitesi Turizm Fakültesi Dumlupınar Bulvarı, Akdeniz Üniversitesi </a:t>
            </a:r>
            <a:r>
              <a:rPr lang="tr-TR" dirty="0" err="1"/>
              <a:t>Kampusü</a:t>
            </a:r>
            <a:r>
              <a:rPr lang="tr-TR" dirty="0"/>
              <a:t> 07058 </a:t>
            </a:r>
            <a:r>
              <a:rPr lang="tr-TR" dirty="0" smtClean="0"/>
              <a:t>Konyaaltı/ANTALYA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22867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Öğretim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Üyesi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Sorumluluklar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ı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dirty="0"/>
              <a:t>Öğrencileri işyerlerinde ilgili dönemde en az iki defa, çalışmaların öğrenciler yararına ve bu esaslara uygun yürüyüp yürümediği hususunda denetlemek, </a:t>
            </a:r>
            <a:endParaRPr lang="en-US" dirty="0"/>
          </a:p>
          <a:p>
            <a:pPr algn="just"/>
            <a:r>
              <a:rPr lang="tr-TR" dirty="0"/>
              <a:t>Her denetim sonucunda İşyerinde Eğitim Denetim Formu düzenleyerek, öğrencinin evrakları ile öğrenci işlerine teslim etmek</a:t>
            </a:r>
            <a:endParaRPr lang="en-US" dirty="0"/>
          </a:p>
          <a:p>
            <a:pPr algn="just"/>
            <a:endParaRPr lang="tr-TR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863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Öğretim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Üyesi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Sorumluluklar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ı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tr-TR" dirty="0"/>
              <a:t>Öğretim Elemanının İş yerinde Eğitim dersi alan öğrencilerini iş yerinde denetlemesi gerekmektedir. </a:t>
            </a:r>
            <a:endParaRPr lang="tr-TR" dirty="0" smtClean="0"/>
          </a:p>
          <a:p>
            <a:pPr algn="just"/>
            <a:r>
              <a:rPr lang="tr-TR" dirty="0" smtClean="0"/>
              <a:t>Dolayısıyla </a:t>
            </a:r>
            <a:r>
              <a:rPr lang="tr-TR" dirty="0"/>
              <a:t>öğretim elemanı bu denetim kapsamında öğrencilerden yukarıdakilere ilave olarak farklı </a:t>
            </a:r>
            <a:r>
              <a:rPr lang="tr-TR" dirty="0" smtClean="0"/>
              <a:t>evraklar isteyebilir</a:t>
            </a:r>
            <a:r>
              <a:rPr lang="tr-TR" dirty="0"/>
              <a:t>.</a:t>
            </a:r>
            <a:endParaRPr lang="tr-TR" dirty="0" smtClean="0">
              <a:solidFill>
                <a:schemeClr val="bg1"/>
              </a:solidFill>
              <a:latin typeface="Arial Narrow" pitchFamily="34" charset="0"/>
            </a:endParaRPr>
          </a:p>
          <a:p>
            <a:pPr marL="0" indent="0" algn="just">
              <a:buNone/>
            </a:pPr>
            <a:endParaRPr lang="tr-TR" dirty="0" smtClean="0">
              <a:solidFill>
                <a:schemeClr val="bg1"/>
              </a:solidFill>
              <a:latin typeface="Arial Narrow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657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Öğretim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Üyesi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Ders</a:t>
            </a:r>
            <a:r>
              <a:rPr lang="en-US" dirty="0" smtClean="0">
                <a:solidFill>
                  <a:srgbClr val="FF0000"/>
                </a:solidFill>
                <a:latin typeface="Arial Narrow" pitchFamily="34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rial Narrow" pitchFamily="34" charset="0"/>
              </a:rPr>
              <a:t>Sorumluluklar</a:t>
            </a:r>
            <a:r>
              <a:rPr lang="tr-TR" dirty="0" smtClean="0">
                <a:solidFill>
                  <a:srgbClr val="FF0000"/>
                </a:solidFill>
                <a:latin typeface="Arial Narrow" pitchFamily="34" charset="0"/>
              </a:rPr>
              <a:t>ı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/>
            <a:r>
              <a:rPr lang="tr-TR" dirty="0" smtClean="0"/>
              <a:t>Öğrenci İş Yerinde Eğitime 4 Mart öncesi başlarsa</a:t>
            </a:r>
            <a:br>
              <a:rPr lang="tr-TR" dirty="0" smtClean="0"/>
            </a:br>
            <a:r>
              <a:rPr lang="tr-TR" dirty="0">
                <a:solidFill>
                  <a:srgbClr val="0070C0"/>
                </a:solidFill>
              </a:rPr>
              <a:t>31 </a:t>
            </a:r>
            <a:r>
              <a:rPr lang="tr-TR" dirty="0" smtClean="0">
                <a:solidFill>
                  <a:srgbClr val="0070C0"/>
                </a:solidFill>
              </a:rPr>
              <a:t>Mayıs tarihinde ders biter.</a:t>
            </a:r>
          </a:p>
          <a:p>
            <a:pPr marL="0" indent="0" algn="ctr"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pPr lvl="0" algn="just"/>
            <a:r>
              <a:rPr lang="tr-TR" dirty="0" smtClean="0"/>
              <a:t>İşe </a:t>
            </a:r>
            <a:r>
              <a:rPr lang="tr-TR" dirty="0"/>
              <a:t>geç başlamanız durumunda 24 Haziran’a kadarki çalışmanızı 12 haftayı doldurması koşulu ile dersin öğretim elemanının bilgisi dahilinde saydırabilirsiniz.</a:t>
            </a:r>
            <a:endParaRPr lang="en-US" dirty="0"/>
          </a:p>
          <a:p>
            <a:pPr marL="0" indent="0" algn="ctr">
              <a:buNone/>
            </a:pPr>
            <a:endParaRPr lang="tr-TR" dirty="0" smtClean="0">
              <a:solidFill>
                <a:srgbClr val="0070C0"/>
              </a:solidFill>
            </a:endParaRPr>
          </a:p>
          <a:p>
            <a:r>
              <a:rPr lang="tr-TR" dirty="0" smtClean="0"/>
              <a:t>Öğrenci 8 Nisandan sonra </a:t>
            </a:r>
            <a:r>
              <a:rPr lang="tr-TR" dirty="0" smtClean="0">
                <a:solidFill>
                  <a:srgbClr val="0070C0"/>
                </a:solidFill>
              </a:rPr>
              <a:t>devam zorunluluğunu </a:t>
            </a:r>
            <a:r>
              <a:rPr lang="tr-TR" dirty="0" smtClean="0"/>
              <a:t>yerine getiremiyor.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2566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/>
            </a:r>
            <a:b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</a:br>
            <a:r>
              <a:rPr lang="tr-TR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Staj Defteri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tr-TR" dirty="0" smtClean="0"/>
              <a:t>Öğrenci işlerinde eski yıllara ait STAJ DEFTERİ bulunmaktadır. İsteyen öğrencilerimiz defteri alarak </a:t>
            </a:r>
          </a:p>
          <a:p>
            <a:pPr marL="0" indent="0">
              <a:buNone/>
            </a:pPr>
            <a:r>
              <a:rPr lang="tr-TR" dirty="0" smtClean="0"/>
              <a:t>	</a:t>
            </a:r>
            <a:r>
              <a:rPr lang="tr-TR" dirty="0" smtClean="0">
                <a:hlinkClick r:id="rId2" tooltip="isyeri-egitim-aylik-rapor_.docx"/>
              </a:rPr>
              <a:t>Aylık </a:t>
            </a:r>
            <a:r>
              <a:rPr lang="tr-TR" dirty="0">
                <a:hlinkClick r:id="rId2" tooltip="isyeri-egitim-aylik-rapor_.docx"/>
              </a:rPr>
              <a:t>İşyerinde Eğitim Raporu</a:t>
            </a:r>
            <a:r>
              <a:rPr lang="tr-TR" dirty="0"/>
              <a:t> </a:t>
            </a:r>
          </a:p>
          <a:p>
            <a:r>
              <a:rPr lang="tr-TR" dirty="0" smtClean="0"/>
              <a:t>Hazırlamak amacıyla kullanabilirler.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3979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dirty="0"/>
              <a:t>Öğrenciler işyeri eğitimlerini </a:t>
            </a:r>
            <a:r>
              <a:rPr lang="tr-TR" sz="3000" dirty="0" smtClean="0"/>
              <a:t>Turizm İşletmeciliği ile ilgili </a:t>
            </a:r>
            <a:r>
              <a:rPr lang="tr-TR" sz="3000" dirty="0"/>
              <a:t>bir alanda faaliyet gösteren işyerinde yapmak zorundadır</a:t>
            </a:r>
            <a:r>
              <a:rPr lang="tr-TR" sz="3000" dirty="0" smtClean="0"/>
              <a:t>. </a:t>
            </a:r>
            <a:endParaRPr lang="en-US" sz="3000" dirty="0" smtClean="0"/>
          </a:p>
          <a:p>
            <a:pPr lvl="1" algn="just">
              <a:lnSpc>
                <a:spcPct val="150000"/>
              </a:lnSpc>
            </a:pPr>
            <a:r>
              <a:rPr lang="tr-TR" dirty="0" smtClean="0"/>
              <a:t>Fakültemiz - İŞKUR İşbirliği Protokolü kapsamında </a:t>
            </a:r>
          </a:p>
          <a:p>
            <a:pPr lvl="1" algn="just">
              <a:lnSpc>
                <a:spcPct val="150000"/>
              </a:lnSpc>
            </a:pPr>
            <a:r>
              <a:rPr lang="tr-TR" dirty="0" smtClean="0">
                <a:latin typeface="Arial Narrow" pitchFamily="34" charset="0"/>
              </a:rPr>
              <a:t>Çalışanlar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>
                <a:latin typeface="Arial Narrow" pitchFamily="34" charset="0"/>
              </a:rPr>
              <a:t>Yabancı Uyruklular (çalışma izninden muaflar)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>
                <a:latin typeface="Arial Narrow" pitchFamily="34" charset="0"/>
              </a:rPr>
              <a:t>İş veren Sigortalı Çalışanlar</a:t>
            </a:r>
          </a:p>
          <a:p>
            <a:pPr lvl="2" algn="just">
              <a:lnSpc>
                <a:spcPct val="150000"/>
              </a:lnSpc>
            </a:pPr>
            <a:r>
              <a:rPr lang="tr-TR" dirty="0" smtClean="0">
                <a:latin typeface="Arial Narrow" pitchFamily="34" charset="0"/>
              </a:rPr>
              <a:t>Yurt Dışında Çalışanlar</a:t>
            </a:r>
          </a:p>
        </p:txBody>
      </p:sp>
    </p:spTree>
    <p:extLst>
      <p:ext uri="{BB962C8B-B14F-4D97-AF65-F5344CB8AC3E}">
        <p14:creationId xmlns:p14="http://schemas.microsoft.com/office/powerpoint/2010/main" val="23990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dirty="0" smtClean="0"/>
              <a:t>Lütfen kendinize bir iş bulunuz!</a:t>
            </a:r>
          </a:p>
          <a:p>
            <a:pPr lvl="0" algn="just"/>
            <a:r>
              <a:rPr lang="tr-TR" dirty="0" smtClean="0"/>
              <a:t>Turizm sektöründeki işinizi </a:t>
            </a:r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iş yerinde eğitim </a:t>
            </a:r>
            <a:r>
              <a:rPr lang="tr-TR" dirty="0" smtClean="0"/>
              <a:t>dersi olarak saydırabilirsiniz. </a:t>
            </a:r>
          </a:p>
          <a:p>
            <a:pPr lvl="1" algn="just"/>
            <a:r>
              <a:rPr lang="tr-TR" dirty="0" smtClean="0"/>
              <a:t>Sigorta priminizi çalıştığınız iş yeri yatırmalı</a:t>
            </a:r>
          </a:p>
          <a:p>
            <a:pPr lvl="1" algn="just"/>
            <a:r>
              <a:rPr lang="tr-TR" dirty="0" smtClean="0"/>
              <a:t>Yabancı uyruklular çalışma izninden muafiyet belgesi almalı</a:t>
            </a:r>
          </a:p>
          <a:p>
            <a:pPr lvl="1" algn="just"/>
            <a:r>
              <a:rPr lang="tr-TR" dirty="0" smtClean="0"/>
              <a:t>Yurt dışında da iş bulabilirsiniz.</a:t>
            </a:r>
          </a:p>
        </p:txBody>
      </p:sp>
    </p:spTree>
    <p:extLst>
      <p:ext uri="{BB962C8B-B14F-4D97-AF65-F5344CB8AC3E}">
        <p14:creationId xmlns:p14="http://schemas.microsoft.com/office/powerpoint/2010/main" val="3718730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39281" y="1469059"/>
            <a:ext cx="8229600" cy="485313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dirty="0" smtClean="0"/>
              <a:t>Sigortası çalıştığı iş yeri tarafından </a:t>
            </a:r>
            <a:r>
              <a:rPr lang="tr-TR" sz="3000" dirty="0" smtClean="0"/>
              <a:t>yapılanlar (</a:t>
            </a: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Unvanınız Stajyer dahi olsa</a:t>
            </a:r>
            <a:r>
              <a:rPr lang="tr-TR" sz="3000" dirty="0" smtClean="0"/>
              <a:t>);</a:t>
            </a:r>
            <a:endParaRPr lang="tr-TR" sz="3000" dirty="0" smtClean="0"/>
          </a:p>
          <a:p>
            <a:pPr lvl="0" algn="just"/>
            <a:r>
              <a:rPr lang="tr-TR" sz="3000" u="sng" dirty="0" smtClean="0"/>
              <a:t>Dönem Başında </a:t>
            </a:r>
            <a:endParaRPr lang="en-US" sz="3000" u="sng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4" name="2 İçerik Yer Tutucusu"/>
          <p:cNvSpPr txBox="1">
            <a:spLocks/>
          </p:cNvSpPr>
          <p:nvPr/>
        </p:nvSpPr>
        <p:spPr>
          <a:xfrm>
            <a:off x="2541773" y="3370668"/>
            <a:ext cx="4334482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 smtClean="0"/>
              <a:t>Bilgi Formu</a:t>
            </a:r>
            <a:endParaRPr lang="tr-TR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>
          <a:xfrm>
            <a:off x="2555775" y="4393251"/>
            <a:ext cx="4320480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Çalışma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Yazısı 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</a:rPr>
              <a:t>Gerek görülürse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555776" y="5445224"/>
            <a:ext cx="4320479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7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>
                <a:solidFill>
                  <a:schemeClr val="accent1">
                    <a:lumMod val="75000"/>
                  </a:schemeClr>
                </a:solidFill>
              </a:rPr>
              <a:t>Davet Yazısı </a:t>
            </a:r>
            <a:r>
              <a:rPr lang="tr-TR" sz="5500" dirty="0" smtClean="0">
                <a:solidFill>
                  <a:schemeClr val="accent1">
                    <a:lumMod val="75000"/>
                  </a:schemeClr>
                </a:solidFill>
              </a:rPr>
              <a:t>  //     Pasaport </a:t>
            </a:r>
          </a:p>
          <a:p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		      (Yurt Dışına Çıkmış </a:t>
            </a:r>
            <a:r>
              <a:rPr lang="tr-TR" dirty="0">
                <a:solidFill>
                  <a:schemeClr val="accent1">
                    <a:lumMod val="75000"/>
                  </a:schemeClr>
                </a:solidFill>
              </a:rPr>
              <a:t>ise</a:t>
            </a:r>
            <a:r>
              <a:rPr lang="tr-TR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14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60851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dirty="0" err="1"/>
              <a:t>Öğrencilerimiz</a:t>
            </a:r>
            <a:r>
              <a:rPr lang="en-US" dirty="0"/>
              <a:t> “</a:t>
            </a:r>
            <a:r>
              <a:rPr lang="en-US" dirty="0" err="1"/>
              <a:t>İşyerinde</a:t>
            </a:r>
            <a:r>
              <a:rPr lang="en-US" dirty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smtClean="0"/>
              <a:t>B</a:t>
            </a:r>
            <a:r>
              <a:rPr lang="tr-TR" dirty="0" smtClean="0"/>
              <a:t>ilgi</a:t>
            </a:r>
            <a:r>
              <a:rPr lang="en-US" dirty="0" smtClean="0"/>
              <a:t> </a:t>
            </a:r>
            <a:r>
              <a:rPr lang="en-US" dirty="0" err="1"/>
              <a:t>Formu”nu</a:t>
            </a:r>
            <a:r>
              <a:rPr lang="en-US" dirty="0"/>
              <a:t> </a:t>
            </a:r>
            <a:r>
              <a:rPr lang="en-US" dirty="0" err="1"/>
              <a:t>doldurup</a:t>
            </a:r>
            <a:r>
              <a:rPr lang="en-US" dirty="0"/>
              <a:t>, </a:t>
            </a:r>
            <a:r>
              <a:rPr lang="en-US" dirty="0" err="1" smtClean="0"/>
              <a:t>iş</a:t>
            </a:r>
            <a:r>
              <a:rPr lang="tr-TR" dirty="0" smtClean="0"/>
              <a:t> y</a:t>
            </a:r>
            <a:r>
              <a:rPr lang="en-US" dirty="0" err="1" smtClean="0"/>
              <a:t>erinde</a:t>
            </a:r>
            <a:r>
              <a:rPr lang="en-US" dirty="0" smtClean="0"/>
              <a:t> </a:t>
            </a:r>
            <a:r>
              <a:rPr lang="en-US" dirty="0" err="1"/>
              <a:t>eğitim</a:t>
            </a:r>
            <a:r>
              <a:rPr lang="en-US" dirty="0"/>
              <a:t> </a:t>
            </a:r>
            <a:r>
              <a:rPr lang="en-US" dirty="0" err="1"/>
              <a:t>yapacakları</a:t>
            </a:r>
            <a:r>
              <a:rPr lang="en-US" dirty="0"/>
              <a:t> </a:t>
            </a:r>
            <a:r>
              <a:rPr lang="en-US" dirty="0" err="1" smtClean="0"/>
              <a:t>işletme</a:t>
            </a:r>
            <a:r>
              <a:rPr lang="tr-TR" dirty="0" smtClean="0"/>
              <a:t> ile</a:t>
            </a:r>
            <a:r>
              <a:rPr lang="en-US" dirty="0" smtClean="0"/>
              <a:t> </a:t>
            </a:r>
            <a:r>
              <a:rPr lang="en-US" dirty="0" err="1"/>
              <a:t>ilgili</a:t>
            </a:r>
            <a:r>
              <a:rPr lang="en-US" dirty="0"/>
              <a:t> </a:t>
            </a:r>
            <a:r>
              <a:rPr lang="en-US" dirty="0" err="1"/>
              <a:t>alanları</a:t>
            </a:r>
            <a:r>
              <a:rPr lang="en-US" dirty="0"/>
              <a:t> </a:t>
            </a:r>
            <a:r>
              <a:rPr lang="tr-TR" dirty="0" smtClean="0"/>
              <a:t>eksiksiz doldurduktan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tr-TR" dirty="0" smtClean="0"/>
              <a:t>dersin öğretim elemanına teslim edeceklerdir.</a:t>
            </a:r>
          </a:p>
          <a:p>
            <a:pPr algn="just"/>
            <a:r>
              <a:rPr lang="tr-TR" dirty="0" smtClean="0"/>
              <a:t>İş Yerinde Eğitim ile ilgili işletmeden hiçbir evrak istenmeyecektir. </a:t>
            </a:r>
            <a:r>
              <a:rPr lang="tr-TR" i="1" u="sng" dirty="0" smtClean="0"/>
              <a:t>Çalışma Yazısı </a:t>
            </a:r>
            <a:r>
              <a:rPr lang="tr-TR" dirty="0" smtClean="0"/>
              <a:t>genel bir evraktır, herkes çalıştığı yerden alabilir.</a:t>
            </a:r>
          </a:p>
        </p:txBody>
      </p:sp>
      <p:sp>
        <p:nvSpPr>
          <p:cNvPr id="5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pPr lvl="1" algn="ctr" rtl="0">
              <a:spcBef>
                <a:spcPct val="0"/>
              </a:spcBef>
            </a:pPr>
            <a:r>
              <a:rPr lang="tr-T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3200" dirty="0" smtClean="0">
                <a:latin typeface="Arial Narrow" pitchFamily="34" charset="0"/>
              </a:rPr>
              <a:t>Çalışanlar Öğrenciler </a:t>
            </a:r>
            <a:endParaRPr lang="tr-TR" sz="3200" dirty="0">
              <a:solidFill>
                <a:schemeClr val="l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87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 algn="just"/>
            <a:r>
              <a:rPr lang="tr-TR" sz="3000" u="sng" dirty="0"/>
              <a:t>19 Şubat - 31 Mayıs </a:t>
            </a:r>
            <a:r>
              <a:rPr lang="tr-TR" sz="3000" u="sng" dirty="0" smtClean="0"/>
              <a:t>arasındaki çalışmalarınız dikkate alınacaktır.</a:t>
            </a:r>
          </a:p>
          <a:p>
            <a:pPr lvl="0" algn="just"/>
            <a:r>
              <a:rPr lang="tr-TR" sz="3000" u="sng" dirty="0" smtClean="0"/>
              <a:t>Arada sigorta priminiz yatırılmamış ise kalan zamanı ders sonuna ekleyebilirsiniz.</a:t>
            </a:r>
          </a:p>
          <a:p>
            <a:pPr lvl="0" algn="just"/>
            <a:r>
              <a:rPr lang="tr-TR" sz="3000" u="sng" dirty="0" smtClean="0"/>
              <a:t>Devam zorunluluğu %80’dir.</a:t>
            </a:r>
          </a:p>
          <a:p>
            <a:pPr lvl="0" algn="just"/>
            <a:r>
              <a:rPr lang="tr-TR" sz="3000" dirty="0" smtClean="0"/>
              <a:t>İşe geç başlamanız durumunda 24 Haziran’a kadarki çalışmanızı 12 haftayı doldurması koşulu ile dersin öğretim elemanının bilgisi dahilinde saydırabilirsiniz.</a:t>
            </a:r>
            <a:endParaRPr lang="en-US" sz="3000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İşin Ders olarak kabul edilmesi Süreci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0441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10445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 smtClean="0"/>
              <a:t>Dönem İçinde </a:t>
            </a:r>
            <a:endParaRPr lang="en-US" sz="3000" u="sng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6" name="2 İçerik Yer Tutucusu"/>
          <p:cNvSpPr txBox="1">
            <a:spLocks/>
          </p:cNvSpPr>
          <p:nvPr/>
        </p:nvSpPr>
        <p:spPr>
          <a:xfrm>
            <a:off x="2193111" y="3885444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400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 smtClean="0"/>
              <a:t>Dersin Öğretim Elemanının İstediği  Diğer Evrak ve Bilgiler</a:t>
            </a:r>
            <a:endParaRPr lang="tr-TR" dirty="0"/>
          </a:p>
        </p:txBody>
      </p:sp>
      <p:sp>
        <p:nvSpPr>
          <p:cNvPr id="7" name="2 İçerik Yer Tutucusu"/>
          <p:cNvSpPr txBox="1">
            <a:spLocks/>
          </p:cNvSpPr>
          <p:nvPr/>
        </p:nvSpPr>
        <p:spPr>
          <a:xfrm>
            <a:off x="2166177" y="3021698"/>
            <a:ext cx="4811645" cy="5274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yeri-egitim-aylik-rapor_.docx"/>
              </a:rPr>
              <a:t>Aylık İşyerinde Eğitim Raporu</a:t>
            </a:r>
            <a:r>
              <a:rPr lang="tr-TR" dirty="0"/>
              <a:t> </a:t>
            </a:r>
            <a:endParaRPr lang="tr-TR" dirty="0" smtClean="0"/>
          </a:p>
          <a:p>
            <a:pPr marL="0" indent="0" algn="ctr">
              <a:buNone/>
            </a:pPr>
            <a:r>
              <a:rPr lang="tr-TR" sz="2500" dirty="0" smtClean="0"/>
              <a:t>(Vizeden ve Finalden önce istenebilir)</a:t>
            </a:r>
            <a:endParaRPr lang="tr-TR" sz="2500" dirty="0"/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457200" y="1628800"/>
            <a:ext cx="8229600" cy="5760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85000" lnSpcReduction="2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Ders Süreci ve Sonuçlandırılması</a:t>
            </a:r>
            <a:endParaRPr lang="tr-TR" dirty="0"/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2193111" y="4959781"/>
            <a:ext cx="4784711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tr-TR"/>
            </a:defPPr>
            <a:lvl1pPr indent="0">
              <a:spcBef>
                <a:spcPct val="20000"/>
              </a:spcBef>
              <a:buFont typeface="Arial" pitchFamily="34" charset="0"/>
              <a:buNone/>
              <a:defRPr sz="3200"/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/>
            </a:lvl5pPr>
            <a:lvl6pPr marL="2514600" indent="-228600">
              <a:spcBef>
                <a:spcPct val="20000"/>
              </a:spcBef>
              <a:buFont typeface="Arial" pitchFamily="34" charset="0"/>
              <a:buChar char="•"/>
              <a:defRPr sz="2000"/>
            </a:lvl6pPr>
            <a:lvl7pPr marL="2971800" indent="-228600">
              <a:spcBef>
                <a:spcPct val="20000"/>
              </a:spcBef>
              <a:buFont typeface="Arial" pitchFamily="34" charset="0"/>
              <a:buChar char="•"/>
              <a:defRPr sz="2000"/>
            </a:lvl7pPr>
            <a:lvl8pPr marL="3429000" indent="-228600">
              <a:spcBef>
                <a:spcPct val="20000"/>
              </a:spcBef>
              <a:buFont typeface="Arial" pitchFamily="34" charset="0"/>
              <a:buChar char="•"/>
              <a:defRPr sz="2000"/>
            </a:lvl8pPr>
            <a:lvl9pPr marL="3886200" indent="-228600">
              <a:spcBef>
                <a:spcPct val="20000"/>
              </a:spcBef>
              <a:buFont typeface="Arial" pitchFamily="34" charset="0"/>
              <a:buChar char="•"/>
              <a:defRPr sz="2000"/>
            </a:lvl9pPr>
          </a:lstStyle>
          <a:p>
            <a:r>
              <a:rPr lang="tr-TR" sz="5500" dirty="0" smtClean="0"/>
              <a:t>Ara Sınav - Değerlendirme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3588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tr-TR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İş Yerinde Eğitim</a:t>
            </a:r>
            <a:endParaRPr lang="tr-TR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24630"/>
            <a:ext cx="8229600" cy="41287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 algn="just"/>
            <a:r>
              <a:rPr lang="tr-TR" sz="3000" u="sng" dirty="0" smtClean="0"/>
              <a:t>Dönem Sonunda </a:t>
            </a:r>
            <a:endParaRPr lang="en-US" sz="3000" u="sng" dirty="0" smtClean="0"/>
          </a:p>
          <a:p>
            <a:pPr lvl="1" algn="just">
              <a:lnSpc>
                <a:spcPct val="150000"/>
              </a:lnSpc>
            </a:pPr>
            <a:endParaRPr lang="tr-TR" dirty="0" smtClean="0">
              <a:latin typeface="Arial Narrow" pitchFamily="34" charset="0"/>
            </a:endParaRPr>
          </a:p>
        </p:txBody>
      </p:sp>
      <p:sp>
        <p:nvSpPr>
          <p:cNvPr id="8" name="2 İçerik Yer Tutucusu"/>
          <p:cNvSpPr txBox="1">
            <a:spLocks/>
          </p:cNvSpPr>
          <p:nvPr/>
        </p:nvSpPr>
        <p:spPr>
          <a:xfrm>
            <a:off x="1835696" y="4646619"/>
            <a:ext cx="5400599" cy="101418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800" dirty="0" smtClean="0"/>
              <a:t>Çalışma Yazısı (</a:t>
            </a:r>
            <a:r>
              <a:rPr lang="tr-TR" sz="1200" dirty="0" smtClean="0"/>
              <a:t>Son ayın primi için</a:t>
            </a:r>
            <a:r>
              <a:rPr lang="tr-TR" sz="2800" dirty="0" smtClean="0"/>
              <a:t>) / </a:t>
            </a:r>
            <a:br>
              <a:rPr lang="tr-TR" sz="2800" dirty="0" smtClean="0"/>
            </a:br>
            <a:r>
              <a:rPr lang="tr-TR" sz="2800" dirty="0" smtClean="0"/>
              <a:t>Sosyal Güvenlik Kayıt Sorgulama </a:t>
            </a:r>
            <a:endParaRPr lang="tr-TR" dirty="0"/>
          </a:p>
        </p:txBody>
      </p:sp>
      <p:sp>
        <p:nvSpPr>
          <p:cNvPr id="9" name="2 İçerik Yer Tutucusu"/>
          <p:cNvSpPr txBox="1">
            <a:spLocks/>
          </p:cNvSpPr>
          <p:nvPr/>
        </p:nvSpPr>
        <p:spPr>
          <a:xfrm>
            <a:off x="1835696" y="3787214"/>
            <a:ext cx="5400599" cy="6731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Sigorta </a:t>
            </a:r>
            <a:r>
              <a:rPr lang="tr-TR" dirty="0" smtClean="0"/>
              <a:t>Evrakları</a:t>
            </a:r>
            <a:br>
              <a:rPr lang="tr-TR" dirty="0" smtClean="0"/>
            </a:br>
            <a:r>
              <a:rPr lang="tr-TR" sz="2600" dirty="0" smtClean="0"/>
              <a:t>(</a:t>
            </a:r>
            <a:r>
              <a:rPr lang="tr-TR" sz="2300" dirty="0" smtClean="0"/>
              <a:t>İşveren son ayın primini geciktirebilir</a:t>
            </a:r>
            <a:r>
              <a:rPr lang="tr-TR" sz="2600" dirty="0" smtClean="0"/>
              <a:t>)</a:t>
            </a:r>
            <a:endParaRPr lang="tr-TR" sz="2600" dirty="0"/>
          </a:p>
        </p:txBody>
      </p:sp>
      <p:sp>
        <p:nvSpPr>
          <p:cNvPr id="10" name="2 İçerik Yer Tutucusu"/>
          <p:cNvSpPr txBox="1">
            <a:spLocks/>
          </p:cNvSpPr>
          <p:nvPr/>
        </p:nvSpPr>
        <p:spPr>
          <a:xfrm>
            <a:off x="1835696" y="5761706"/>
            <a:ext cx="5400599" cy="52958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2800" dirty="0"/>
              <a:t>Dilekçe</a:t>
            </a:r>
            <a:endParaRPr lang="tr-TR" sz="3000" dirty="0"/>
          </a:p>
        </p:txBody>
      </p:sp>
      <p:sp>
        <p:nvSpPr>
          <p:cNvPr id="11" name="2 İçerik Yer Tutucusu"/>
          <p:cNvSpPr txBox="1">
            <a:spLocks/>
          </p:cNvSpPr>
          <p:nvPr/>
        </p:nvSpPr>
        <p:spPr>
          <a:xfrm>
            <a:off x="1835696" y="3097673"/>
            <a:ext cx="5400599" cy="52749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tr-TR" dirty="0">
                <a:hlinkClick r:id="rId2" tooltip="isyeri-egitim-aylik-rapor_.docx"/>
              </a:rPr>
              <a:t>Aylık İşyerinde Eğitim Raporu</a:t>
            </a:r>
            <a:r>
              <a:rPr lang="tr-TR" dirty="0"/>
              <a:t> </a:t>
            </a:r>
            <a:endParaRPr lang="tr-TR" dirty="0" smtClean="0"/>
          </a:p>
          <a:p>
            <a:pPr marL="0" indent="0" algn="ctr">
              <a:buNone/>
            </a:pPr>
            <a:r>
              <a:rPr lang="tr-TR" sz="2500" dirty="0" smtClean="0"/>
              <a:t>(Vizeden ve Finalden önce istenebilir)</a:t>
            </a:r>
            <a:endParaRPr lang="tr-TR" sz="2500" dirty="0"/>
          </a:p>
        </p:txBody>
      </p:sp>
      <p:sp>
        <p:nvSpPr>
          <p:cNvPr id="12" name="2 İçerik Yer Tutucusu"/>
          <p:cNvSpPr txBox="1">
            <a:spLocks/>
          </p:cNvSpPr>
          <p:nvPr/>
        </p:nvSpPr>
        <p:spPr>
          <a:xfrm>
            <a:off x="459760" y="1537404"/>
            <a:ext cx="8229600" cy="6674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 fontScale="92500" lnSpcReduction="10000"/>
          </a:bodyPr>
          <a:lstStyle>
            <a:lvl1pPr algn="ctr">
              <a:spcBef>
                <a:spcPct val="0"/>
              </a:spcBef>
              <a:buNone/>
              <a:defRPr sz="4400">
                <a:solidFill>
                  <a:schemeClr val="lt1"/>
                </a:solidFill>
              </a:defRPr>
            </a:lvl1pPr>
            <a:lvl2pPr lvl="1" algn="ctr">
              <a:spcBef>
                <a:spcPct val="0"/>
              </a:spcBef>
              <a:defRPr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tr-TR" dirty="0" smtClean="0"/>
              <a:t>İşin Ders olarak kabul edilmesi Süreci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4153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Belge" ma:contentTypeID="0x010100901A6D4236FCB04595C5DE4D24D43330" ma:contentTypeVersion="8" ma:contentTypeDescription="Yeni belge oluşturun." ma:contentTypeScope="" ma:versionID="fe6edcc9f6d9c3449fd9e27e7846a1e3">
  <xsd:schema xmlns:xsd="http://www.w3.org/2001/XMLSchema" xmlns:xs="http://www.w3.org/2001/XMLSchema" xmlns:p="http://schemas.microsoft.com/office/2006/metadata/properties" xmlns:ns3="42607e19-0482-4ac9-aff8-3839ac835816" targetNamespace="http://schemas.microsoft.com/office/2006/metadata/properties" ma:root="true" ma:fieldsID="02342f768f8c99c1ea2b481e004f93a0" ns3:_="">
    <xsd:import namespace="42607e19-0482-4ac9-aff8-3839ac8358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2607e19-0482-4ac9-aff8-3839ac8358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İçerik Türü"/>
        <xsd:element ref="dc:title" minOccurs="0" maxOccurs="1" ma:index="4" ma:displayName="Başlı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2B248F-C10D-4DB5-A2AF-4C099D131772}">
  <ds:schemaRefs>
    <ds:schemaRef ds:uri="42607e19-0482-4ac9-aff8-3839ac835816"/>
    <ds:schemaRef ds:uri="http://purl.org/dc/terms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289EB5E-B9BE-4A1D-81C3-282EAACE0C9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BD5B92-ADDC-4F80-8662-FC24D881AE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2607e19-0482-4ac9-aff8-3839ac8358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2151</TotalTime>
  <Words>726</Words>
  <Application>Microsoft Office PowerPoint</Application>
  <PresentationFormat>Ekran Gösterisi (4:3)</PresentationFormat>
  <Paragraphs>129</Paragraphs>
  <Slides>25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25</vt:i4>
      </vt:variant>
    </vt:vector>
  </HeadingPairs>
  <TitlesOfParts>
    <vt:vector size="29" baseType="lpstr">
      <vt:lpstr>Arial</vt:lpstr>
      <vt:lpstr>Arial Narrow</vt:lpstr>
      <vt:lpstr>Calibri</vt:lpstr>
      <vt:lpstr>Ofis Teması</vt:lpstr>
      <vt:lpstr>İş Yerinde Eğitim</vt:lpstr>
      <vt:lpstr>İş Yerinde Eğitim</vt:lpstr>
      <vt:lpstr>İş Yerinde Eğitim</vt:lpstr>
      <vt:lpstr>İş Yerinde Eğitim</vt:lpstr>
      <vt:lpstr>İş Yerinde Eğitim</vt:lpstr>
      <vt:lpstr>İş Yerinde Eğitim Çalışanlar Öğrenciler </vt:lpstr>
      <vt:lpstr>İş Yerinde Eğitim</vt:lpstr>
      <vt:lpstr>İş Yerinde Eğitim</vt:lpstr>
      <vt:lpstr>İş Yerinde Eğitim</vt:lpstr>
      <vt:lpstr>İş Yerinde Eğitim</vt:lpstr>
      <vt:lpstr>İş Yerinde Eğitim</vt:lpstr>
      <vt:lpstr>İş Yerinde Eğitim</vt:lpstr>
      <vt:lpstr>İş Yerinde Eğitim</vt:lpstr>
      <vt:lpstr>PowerPoint Sunusu</vt:lpstr>
      <vt:lpstr>İş Yerinde Eğitim</vt:lpstr>
      <vt:lpstr>İş Yerinde Eğitim</vt:lpstr>
      <vt:lpstr>İş Yerinde Eğitim Protokol Kapsamında Çalışanlar </vt:lpstr>
      <vt:lpstr>İş Yerinde Eğitim Protokol Kapsamında Çalışanlar </vt:lpstr>
      <vt:lpstr>İş Yerinde Eğitim Protokol Kapsamında Çalışanlar</vt:lpstr>
      <vt:lpstr>İş Yerinde Eğitim Protokol Kapsamında Çalışanlar</vt:lpstr>
      <vt:lpstr>İş Yerinde Eğitim YURT DIŞINDA ÇALIŞAN ÖĞRENCİLERİMİZ</vt:lpstr>
      <vt:lpstr>İş Yerinde Eğitim Öğretim Üyesi Sorumlulukları</vt:lpstr>
      <vt:lpstr>İş Yerinde Eğitim Öğretim Üyesi Sorumlulukları</vt:lpstr>
      <vt:lpstr>İş Yerinde Eğitim Öğretim Üyesi Ders Sorumlulukları</vt:lpstr>
      <vt:lpstr>İş Yerinde Eğitim Staj Defteri</vt:lpstr>
    </vt:vector>
  </TitlesOfParts>
  <Company>Sirket Adi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İŞ YERİNDE EĞİTİM</dc:title>
  <dc:creator>PERFECT PC1</dc:creator>
  <cp:lastModifiedBy>AKGUN</cp:lastModifiedBy>
  <cp:revision>158</cp:revision>
  <dcterms:created xsi:type="dcterms:W3CDTF">2012-09-12T10:38:29Z</dcterms:created>
  <dcterms:modified xsi:type="dcterms:W3CDTF">2024-01-23T10:02:42Z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0x010100901A6D4236FCB04595C5DE4D24D43330</vt:lpwstr>
  </property>
</Properties>
</file>