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ibfstaj@akdeniz.ed&#305;.t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İsteğe Bağlı Staj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277088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İsteğe Bağlı Staj İşlemlerinin Başlatılması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788931" y="2982118"/>
            <a:ext cx="1760046" cy="60831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İsteğe bağlı stajınızı 4. yarıyıl sonunda yapabilirsiniz.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455556" y="4429050"/>
            <a:ext cx="1760046" cy="86809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 dönemi, akademik takvimle çakışmaması için Fakültemiz Yönetim Kurulu kararı ile belirlenmiştir. </a:t>
            </a:r>
            <a:r>
              <a:rPr lang="tr-TR" sz="800" b="1" u="sng" dirty="0" smtClean="0">
                <a:solidFill>
                  <a:schemeClr val="tx1"/>
                </a:solidFill>
              </a:rPr>
              <a:t>Planladığınız tarih buna uygun değilse, kurumunuzla görüşüp stajınızı bu döneme göre ayarlayınız. </a:t>
            </a:r>
            <a:endParaRPr lang="tr-TR" sz="800" b="1" u="sng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389" y="1960691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536417" y="11358140"/>
            <a:ext cx="3779187" cy="482889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İsteğe Bağlı Staj 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2844799" y="4436493"/>
            <a:ext cx="1168402" cy="42125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Stajınız 06.07.2026-30.08.2026 tarihleri arasında mı?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0" name="Düz Ok Bağlayıcısı 19"/>
          <p:cNvCxnSpPr>
            <a:stCxn id="22" idx="3"/>
            <a:endCxn id="19" idx="0"/>
          </p:cNvCxnSpPr>
          <p:nvPr/>
        </p:nvCxnSpPr>
        <p:spPr>
          <a:xfrm>
            <a:off x="4309023" y="2523221"/>
            <a:ext cx="880023" cy="4588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2844799" y="3702537"/>
            <a:ext cx="1168402" cy="389817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Stajınızın en az 20 ve/veya en fazla 40 iş günü mü?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1672894" y="2529840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2. Sınıf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4" name="Düz Ok Bağlayıcısı 23"/>
          <p:cNvCxnSpPr>
            <a:stCxn id="22" idx="1"/>
            <a:endCxn id="54" idx="0"/>
          </p:cNvCxnSpPr>
          <p:nvPr/>
        </p:nvCxnSpPr>
        <p:spPr>
          <a:xfrm flipH="1">
            <a:off x="1668954" y="2523221"/>
            <a:ext cx="880023" cy="4588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>
            <a:stCxn id="19" idx="2"/>
            <a:endCxn id="21" idx="3"/>
          </p:cNvCxnSpPr>
          <p:nvPr/>
        </p:nvCxnSpPr>
        <p:spPr>
          <a:xfrm flipH="1">
            <a:off x="4013201" y="3590434"/>
            <a:ext cx="1175845" cy="3070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>
            <a:stCxn id="18" idx="2"/>
            <a:endCxn id="42" idx="0"/>
          </p:cNvCxnSpPr>
          <p:nvPr/>
        </p:nvCxnSpPr>
        <p:spPr>
          <a:xfrm>
            <a:off x="3429000" y="4857751"/>
            <a:ext cx="0" cy="4455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>
            <a:stCxn id="18" idx="1"/>
            <a:endCxn id="56" idx="3"/>
          </p:cNvCxnSpPr>
          <p:nvPr/>
        </p:nvCxnSpPr>
        <p:spPr>
          <a:xfrm flipH="1">
            <a:off x="2215602" y="4647122"/>
            <a:ext cx="629197" cy="2159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Dikdörtgen 18"/>
          <p:cNvSpPr/>
          <p:nvPr/>
        </p:nvSpPr>
        <p:spPr>
          <a:xfrm>
            <a:off x="4309023" y="2982118"/>
            <a:ext cx="1760046" cy="60831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İsteğe bağlı stajınızı 6. yarıyıl sonunda yapabilirsiniz.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2548977" y="2219063"/>
            <a:ext cx="1760046" cy="60831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2. ya da 3. sınıf öğrencisi misiniz?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4704858" y="2529840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3</a:t>
            </a:r>
            <a:r>
              <a:rPr lang="tr-TR" sz="800" b="1" dirty="0" smtClean="0">
                <a:solidFill>
                  <a:schemeClr val="tx1"/>
                </a:solidFill>
              </a:rPr>
              <a:t>. Sınıf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7" name="Düz Ok Bağlayıcısı 26"/>
          <p:cNvCxnSpPr>
            <a:stCxn id="54" idx="2"/>
            <a:endCxn id="21" idx="1"/>
          </p:cNvCxnSpPr>
          <p:nvPr/>
        </p:nvCxnSpPr>
        <p:spPr>
          <a:xfrm>
            <a:off x="1668954" y="3590434"/>
            <a:ext cx="1175845" cy="3070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Düz Ok Bağlayıcısı 30"/>
          <p:cNvCxnSpPr>
            <a:stCxn id="21" idx="2"/>
          </p:cNvCxnSpPr>
          <p:nvPr/>
        </p:nvCxnSpPr>
        <p:spPr>
          <a:xfrm>
            <a:off x="3429000" y="4092354"/>
            <a:ext cx="0" cy="3367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Dikdörtgen 32"/>
          <p:cNvSpPr/>
          <p:nvPr/>
        </p:nvSpPr>
        <p:spPr>
          <a:xfrm>
            <a:off x="3186906" y="4146869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2548977" y="7401441"/>
            <a:ext cx="1760046" cy="65422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 süresinin başlaması ile Puantaj Belgesi doldurma, imzalatıp </a:t>
            </a:r>
            <a:r>
              <a:rPr lang="tr-TR" sz="800" b="1" dirty="0" err="1" smtClean="0">
                <a:solidFill>
                  <a:schemeClr val="tx1"/>
                </a:solidFill>
              </a:rPr>
              <a:t>kaşeletme</a:t>
            </a:r>
            <a:r>
              <a:rPr lang="tr-TR" sz="800" b="1" dirty="0" smtClean="0">
                <a:solidFill>
                  <a:schemeClr val="tx1"/>
                </a:solidFill>
              </a:rPr>
              <a:t> ve zamanında fakültemize iletme sorumluluğunuz doğmaktadır.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9" name="Dikdörtgen 38"/>
          <p:cNvSpPr/>
          <p:nvPr/>
        </p:nvSpPr>
        <p:spPr>
          <a:xfrm>
            <a:off x="2288106" y="4647122"/>
            <a:ext cx="484188" cy="1249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40" name="Dikdörtgen 39"/>
          <p:cNvSpPr/>
          <p:nvPr/>
        </p:nvSpPr>
        <p:spPr>
          <a:xfrm>
            <a:off x="455225" y="5297140"/>
            <a:ext cx="1760046" cy="86809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 evraklarının 19.06.2026 tarihine kadar Fakülte</a:t>
            </a:r>
            <a:r>
              <a:rPr lang="tr-TR" sz="800" b="1" u="sng" dirty="0" smtClean="0">
                <a:solidFill>
                  <a:schemeClr val="tx1"/>
                </a:solidFill>
              </a:rPr>
              <a:t>miz İdari İşler Birimi’ne </a:t>
            </a:r>
            <a:r>
              <a:rPr lang="tr-TR" sz="800" b="1" dirty="0" smtClean="0">
                <a:solidFill>
                  <a:schemeClr val="tx1"/>
                </a:solidFill>
              </a:rPr>
              <a:t>teslim edilmesi gerekmektedir. </a:t>
            </a:r>
            <a:r>
              <a:rPr lang="tr-TR" sz="800" b="1" dirty="0">
                <a:solidFill>
                  <a:schemeClr val="tx1"/>
                </a:solidFill>
              </a:rPr>
              <a:t>Ş</a:t>
            </a:r>
            <a:r>
              <a:rPr lang="tr-TR" sz="800" b="1" dirty="0" smtClean="0">
                <a:solidFill>
                  <a:schemeClr val="tx1"/>
                </a:solidFill>
              </a:rPr>
              <a:t>ehir dışındaysanız, 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iibfstaj@akdeniz.edu.tr</a:t>
            </a:r>
            <a:r>
              <a:rPr lang="tr-TR" sz="800" b="1" dirty="0" smtClean="0">
                <a:solidFill>
                  <a:schemeClr val="tx1"/>
                </a:solidFill>
              </a:rPr>
              <a:t> adresine aslını daha sonra elden teslim etmek koşuluyla göndermelisiniz.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42" name="Dikdörtgen 41"/>
          <p:cNvSpPr/>
          <p:nvPr/>
        </p:nvSpPr>
        <p:spPr>
          <a:xfrm>
            <a:off x="2844799" y="5303289"/>
            <a:ext cx="1168402" cy="42125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Staja başlama evraklarını hazırladınız mı?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46" name="Dikdörtgen 45"/>
          <p:cNvSpPr/>
          <p:nvPr/>
        </p:nvSpPr>
        <p:spPr>
          <a:xfrm>
            <a:off x="3186906" y="4977744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4202112" y="5402065"/>
            <a:ext cx="1024487" cy="36841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Stajyer Yükümlülükleri Formu (2 Adet)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0" name="Dikdörtgen 49"/>
          <p:cNvSpPr/>
          <p:nvPr/>
        </p:nvSpPr>
        <p:spPr>
          <a:xfrm>
            <a:off x="4202112" y="5055459"/>
            <a:ext cx="1024487" cy="2688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Nüfus Cüzdanı Fotokopisi (1 Adet)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1" name="Dikdörtgen 50"/>
          <p:cNvSpPr/>
          <p:nvPr/>
        </p:nvSpPr>
        <p:spPr>
          <a:xfrm>
            <a:off x="4202112" y="4722097"/>
            <a:ext cx="1024487" cy="255647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 Başvuru Formu 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(3 Nüsha)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2" name="Dikdörtgen 51"/>
          <p:cNvSpPr/>
          <p:nvPr/>
        </p:nvSpPr>
        <p:spPr>
          <a:xfrm>
            <a:off x="4202112" y="5854340"/>
            <a:ext cx="1024487" cy="27713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err="1" smtClean="0">
                <a:solidFill>
                  <a:schemeClr val="tx1"/>
                </a:solidFill>
              </a:rPr>
              <a:t>Müstehaklık</a:t>
            </a:r>
            <a:r>
              <a:rPr lang="tr-TR" sz="800" b="1" dirty="0" smtClean="0">
                <a:solidFill>
                  <a:schemeClr val="tx1"/>
                </a:solidFill>
              </a:rPr>
              <a:t> Belgesi (1 Adet)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3" name="Düz Ok Bağlayıcısı 52"/>
          <p:cNvCxnSpPr>
            <a:stCxn id="42" idx="3"/>
            <a:endCxn id="51" idx="1"/>
          </p:cNvCxnSpPr>
          <p:nvPr/>
        </p:nvCxnSpPr>
        <p:spPr>
          <a:xfrm flipV="1">
            <a:off x="4013201" y="4849921"/>
            <a:ext cx="188911" cy="6639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Düz Ok Bağlayıcısı 54"/>
          <p:cNvCxnSpPr>
            <a:stCxn id="42" idx="3"/>
            <a:endCxn id="50" idx="1"/>
          </p:cNvCxnSpPr>
          <p:nvPr/>
        </p:nvCxnSpPr>
        <p:spPr>
          <a:xfrm flipV="1">
            <a:off x="4013201" y="5189905"/>
            <a:ext cx="188911" cy="3240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Düz Ok Bağlayıcısı 56"/>
          <p:cNvCxnSpPr>
            <a:stCxn id="42" idx="3"/>
            <a:endCxn id="49" idx="1"/>
          </p:cNvCxnSpPr>
          <p:nvPr/>
        </p:nvCxnSpPr>
        <p:spPr>
          <a:xfrm>
            <a:off x="4013201" y="5513918"/>
            <a:ext cx="188911" cy="723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Düz Ok Bağlayıcısı 57"/>
          <p:cNvCxnSpPr>
            <a:stCxn id="42" idx="3"/>
            <a:endCxn id="52" idx="1"/>
          </p:cNvCxnSpPr>
          <p:nvPr/>
        </p:nvCxnSpPr>
        <p:spPr>
          <a:xfrm>
            <a:off x="4013201" y="5513918"/>
            <a:ext cx="188911" cy="4789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Düz Ok Bağlayıcısı 65"/>
          <p:cNvCxnSpPr>
            <a:stCxn id="51" idx="3"/>
            <a:endCxn id="73" idx="1"/>
          </p:cNvCxnSpPr>
          <p:nvPr/>
        </p:nvCxnSpPr>
        <p:spPr>
          <a:xfrm flipV="1">
            <a:off x="5226599" y="4703121"/>
            <a:ext cx="231773" cy="146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Düz Ok Bağlayıcısı 67"/>
          <p:cNvCxnSpPr>
            <a:stCxn id="50" idx="3"/>
            <a:endCxn id="72" idx="1"/>
          </p:cNvCxnSpPr>
          <p:nvPr/>
        </p:nvCxnSpPr>
        <p:spPr>
          <a:xfrm>
            <a:off x="5226599" y="5189905"/>
            <a:ext cx="231773" cy="1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Düz Ok Bağlayıcısı 68"/>
          <p:cNvCxnSpPr>
            <a:stCxn id="49" idx="3"/>
            <a:endCxn id="71" idx="1"/>
          </p:cNvCxnSpPr>
          <p:nvPr/>
        </p:nvCxnSpPr>
        <p:spPr>
          <a:xfrm>
            <a:off x="5226599" y="5586274"/>
            <a:ext cx="231773" cy="205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Düz Ok Bağlayıcısı 69"/>
          <p:cNvCxnSpPr>
            <a:stCxn id="52" idx="3"/>
            <a:endCxn id="77" idx="1"/>
          </p:cNvCxnSpPr>
          <p:nvPr/>
        </p:nvCxnSpPr>
        <p:spPr>
          <a:xfrm>
            <a:off x="5226599" y="5992906"/>
            <a:ext cx="231773" cy="1396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Dikdörtgen 70"/>
          <p:cNvSpPr/>
          <p:nvPr/>
        </p:nvSpPr>
        <p:spPr>
          <a:xfrm>
            <a:off x="5458372" y="5397845"/>
            <a:ext cx="1304378" cy="41796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600" b="1" dirty="0" smtClean="0">
                <a:solidFill>
                  <a:schemeClr val="tx1"/>
                </a:solidFill>
              </a:rPr>
              <a:t>Öğrenci tarafından imzalanmalıdır. </a:t>
            </a:r>
          </a:p>
          <a:p>
            <a:r>
              <a:rPr lang="tr-TR" sz="600" b="1" dirty="0" smtClean="0">
                <a:solidFill>
                  <a:schemeClr val="tx1"/>
                </a:solidFill>
              </a:rPr>
              <a:t>1 nüsha Fakülte Mali İşler Birimi’ne</a:t>
            </a:r>
          </a:p>
          <a:p>
            <a:r>
              <a:rPr lang="tr-TR" sz="600" b="1" dirty="0" smtClean="0">
                <a:solidFill>
                  <a:schemeClr val="tx1"/>
                </a:solidFill>
              </a:rPr>
              <a:t>1 nüsha öğrencide kalacak</a:t>
            </a:r>
          </a:p>
        </p:txBody>
      </p:sp>
      <p:sp>
        <p:nvSpPr>
          <p:cNvPr id="72" name="Dikdörtgen 71"/>
          <p:cNvSpPr/>
          <p:nvPr/>
        </p:nvSpPr>
        <p:spPr>
          <a:xfrm>
            <a:off x="5458372" y="5057595"/>
            <a:ext cx="1304378" cy="266755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700" b="1" dirty="0" smtClean="0">
                <a:solidFill>
                  <a:schemeClr val="tx1"/>
                </a:solidFill>
              </a:rPr>
              <a:t>Fakülte Mali İşler Birimi’ne</a:t>
            </a:r>
            <a:endParaRPr lang="tr-TR" sz="700" b="1" dirty="0">
              <a:solidFill>
                <a:schemeClr val="tx1"/>
              </a:solidFill>
            </a:endParaRPr>
          </a:p>
        </p:txBody>
      </p:sp>
      <p:sp>
        <p:nvSpPr>
          <p:cNvPr id="73" name="Dikdörtgen 72"/>
          <p:cNvSpPr/>
          <p:nvPr/>
        </p:nvSpPr>
        <p:spPr>
          <a:xfrm>
            <a:off x="5458372" y="4423209"/>
            <a:ext cx="1304378" cy="55982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600" b="1" dirty="0" smtClean="0">
                <a:solidFill>
                  <a:schemeClr val="tx1"/>
                </a:solidFill>
              </a:rPr>
              <a:t>İmzalı ve kaşeli olmak üzere; </a:t>
            </a:r>
          </a:p>
          <a:p>
            <a:r>
              <a:rPr lang="tr-TR" sz="600" b="1" dirty="0" smtClean="0">
                <a:solidFill>
                  <a:schemeClr val="tx1"/>
                </a:solidFill>
              </a:rPr>
              <a:t>1’i Fakülte Mali İşler Birimi’ne</a:t>
            </a:r>
          </a:p>
          <a:p>
            <a:r>
              <a:rPr lang="tr-TR" sz="600" b="1" dirty="0" smtClean="0">
                <a:solidFill>
                  <a:schemeClr val="tx1"/>
                </a:solidFill>
              </a:rPr>
              <a:t>1’i Staj yapılacak kuruma</a:t>
            </a:r>
          </a:p>
          <a:p>
            <a:r>
              <a:rPr lang="tr-TR" sz="600" b="1" dirty="0" smtClean="0">
                <a:solidFill>
                  <a:schemeClr val="tx1"/>
                </a:solidFill>
              </a:rPr>
              <a:t>1’i öğrencide kalacak</a:t>
            </a:r>
            <a:endParaRPr lang="tr-TR" sz="600" b="1" dirty="0">
              <a:solidFill>
                <a:schemeClr val="tx1"/>
              </a:solidFill>
            </a:endParaRPr>
          </a:p>
        </p:txBody>
      </p:sp>
      <p:sp>
        <p:nvSpPr>
          <p:cNvPr id="77" name="Dikdörtgen 76"/>
          <p:cNvSpPr/>
          <p:nvPr/>
        </p:nvSpPr>
        <p:spPr>
          <a:xfrm>
            <a:off x="5458372" y="5888099"/>
            <a:ext cx="1304378" cy="48888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700" b="1" dirty="0" smtClean="0">
                <a:solidFill>
                  <a:schemeClr val="tx1"/>
                </a:solidFill>
              </a:rPr>
              <a:t>E-Devlet üzerinden;</a:t>
            </a:r>
          </a:p>
          <a:p>
            <a:r>
              <a:rPr lang="tr-TR" sz="700" b="1" dirty="0" smtClean="0">
                <a:solidFill>
                  <a:schemeClr val="tx1"/>
                </a:solidFill>
              </a:rPr>
              <a:t>SPAS(Sağlık Provizyon Aktivasyon Sistemi) ekranından </a:t>
            </a:r>
            <a:r>
              <a:rPr lang="tr-TR" sz="700" b="1" u="sng" dirty="0" err="1" smtClean="0">
                <a:solidFill>
                  <a:schemeClr val="tx1"/>
                </a:solidFill>
              </a:rPr>
              <a:t>barkodlu</a:t>
            </a:r>
            <a:r>
              <a:rPr lang="tr-TR" sz="700" b="1" u="sng" dirty="0" smtClean="0">
                <a:solidFill>
                  <a:schemeClr val="tx1"/>
                </a:solidFill>
              </a:rPr>
              <a:t> belge</a:t>
            </a:r>
            <a:endParaRPr lang="tr-TR" sz="700" b="1" u="sng" dirty="0">
              <a:solidFill>
                <a:schemeClr val="tx1"/>
              </a:solidFill>
            </a:endParaRPr>
          </a:p>
        </p:txBody>
      </p:sp>
      <p:cxnSp>
        <p:nvCxnSpPr>
          <p:cNvPr id="83" name="Düz Ok Bağlayıcısı 82"/>
          <p:cNvCxnSpPr>
            <a:stCxn id="40" idx="3"/>
            <a:endCxn id="42" idx="1"/>
          </p:cNvCxnSpPr>
          <p:nvPr/>
        </p:nvCxnSpPr>
        <p:spPr>
          <a:xfrm flipV="1">
            <a:off x="2215271" y="5513918"/>
            <a:ext cx="629528" cy="2172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Düz Ok Bağlayıcısı 85"/>
          <p:cNvCxnSpPr>
            <a:stCxn id="42" idx="2"/>
            <a:endCxn id="88" idx="0"/>
          </p:cNvCxnSpPr>
          <p:nvPr/>
        </p:nvCxnSpPr>
        <p:spPr>
          <a:xfrm flipH="1">
            <a:off x="3426012" y="5724547"/>
            <a:ext cx="2988" cy="6287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8" name="Dikdörtgen 87"/>
          <p:cNvSpPr/>
          <p:nvPr/>
        </p:nvSpPr>
        <p:spPr>
          <a:xfrm>
            <a:off x="2913768" y="6353317"/>
            <a:ext cx="1024487" cy="27713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Staja başlayacak mısınız?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90" name="Dikdörtgen 89"/>
          <p:cNvSpPr/>
          <p:nvPr/>
        </p:nvSpPr>
        <p:spPr>
          <a:xfrm>
            <a:off x="3183917" y="5938345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91" name="Dikdörtgen 90"/>
          <p:cNvSpPr/>
          <p:nvPr/>
        </p:nvSpPr>
        <p:spPr>
          <a:xfrm>
            <a:off x="455225" y="6382008"/>
            <a:ext cx="1760046" cy="86809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Eğer staj yapmaktan vazgeçtiyseniz </a:t>
            </a:r>
            <a:r>
              <a:rPr lang="tr-TR" sz="800" b="1" u="sng" dirty="0" smtClean="0">
                <a:solidFill>
                  <a:schemeClr val="tx1"/>
                </a:solidFill>
              </a:rPr>
              <a:t>aynı gün içerisinde ivedilikle </a:t>
            </a:r>
            <a:r>
              <a:rPr lang="tr-TR" sz="800" b="1" dirty="0" smtClean="0">
                <a:solidFill>
                  <a:schemeClr val="tx1"/>
                </a:solidFill>
              </a:rPr>
              <a:t>Fakülte </a:t>
            </a:r>
            <a:r>
              <a:rPr lang="tr-TR" sz="800" b="1" dirty="0" err="1" smtClean="0">
                <a:solidFill>
                  <a:schemeClr val="tx1"/>
                </a:solidFill>
              </a:rPr>
              <a:t>Dekanlığı’na</a:t>
            </a:r>
            <a:r>
              <a:rPr lang="tr-TR" sz="800" b="1" dirty="0" smtClean="0">
                <a:solidFill>
                  <a:schemeClr val="tx1"/>
                </a:solidFill>
              </a:rPr>
              <a:t> dilekçe ile bildirmelisiniz.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94" name="Düz Ok Bağlayıcısı 93"/>
          <p:cNvCxnSpPr>
            <a:stCxn id="88" idx="1"/>
            <a:endCxn id="91" idx="3"/>
          </p:cNvCxnSpPr>
          <p:nvPr/>
        </p:nvCxnSpPr>
        <p:spPr>
          <a:xfrm flipH="1">
            <a:off x="2215271" y="6491883"/>
            <a:ext cx="698497" cy="3241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7" name="Dikdörtgen 96"/>
          <p:cNvSpPr/>
          <p:nvPr/>
        </p:nvSpPr>
        <p:spPr>
          <a:xfrm>
            <a:off x="2360611" y="6591516"/>
            <a:ext cx="484188" cy="1249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98" name="Düz Ok Bağlayıcısı 97"/>
          <p:cNvCxnSpPr>
            <a:stCxn id="88" idx="2"/>
            <a:endCxn id="34" idx="0"/>
          </p:cNvCxnSpPr>
          <p:nvPr/>
        </p:nvCxnSpPr>
        <p:spPr>
          <a:xfrm>
            <a:off x="3426012" y="6630448"/>
            <a:ext cx="2988" cy="7709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1" name="Dikdörtgen 100"/>
          <p:cNvSpPr/>
          <p:nvPr/>
        </p:nvSpPr>
        <p:spPr>
          <a:xfrm>
            <a:off x="3183917" y="6911711"/>
            <a:ext cx="484188" cy="1656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03" name="Düz Ok Bağlayıcısı 102"/>
          <p:cNvCxnSpPr>
            <a:stCxn id="34" idx="3"/>
            <a:endCxn id="104" idx="1"/>
          </p:cNvCxnSpPr>
          <p:nvPr/>
        </p:nvCxnSpPr>
        <p:spPr>
          <a:xfrm flipV="1">
            <a:off x="4309023" y="7728552"/>
            <a:ext cx="693681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4" name="Dikdörtgen 103"/>
          <p:cNvSpPr/>
          <p:nvPr/>
        </p:nvSpPr>
        <p:spPr>
          <a:xfrm>
            <a:off x="5002704" y="7273197"/>
            <a:ext cx="1760046" cy="91070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err="1" smtClean="0">
                <a:solidFill>
                  <a:schemeClr val="tx1"/>
                </a:solidFill>
              </a:rPr>
              <a:t>Pauntajın</a:t>
            </a:r>
            <a:r>
              <a:rPr lang="tr-TR" sz="800" b="1" dirty="0" smtClean="0">
                <a:solidFill>
                  <a:schemeClr val="tx1"/>
                </a:solidFill>
              </a:rPr>
              <a:t> Fakültemize teslimi </a:t>
            </a:r>
            <a:r>
              <a:rPr lang="tr-TR" sz="800" b="1" u="sng" dirty="0" smtClean="0">
                <a:solidFill>
                  <a:schemeClr val="tx1"/>
                </a:solidFill>
              </a:rPr>
              <a:t>HER AYIN SON GÜNÜ YAPILMALIDIR.</a:t>
            </a:r>
          </a:p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31.07.2026/31.08.2026</a:t>
            </a:r>
          </a:p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31 Temmuzda staja başlamış olsanız bile, Temmuz ayının puantajını doldurmalı ve Fakültemize teslim etmelisiniz.</a:t>
            </a:r>
            <a:endParaRPr lang="tr-TR" sz="800" b="1" u="sng" dirty="0">
              <a:solidFill>
                <a:schemeClr val="tx1"/>
              </a:solidFill>
            </a:endParaRPr>
          </a:p>
        </p:txBody>
      </p:sp>
      <p:sp>
        <p:nvSpPr>
          <p:cNvPr id="105" name="Dikdörtgen 104"/>
          <p:cNvSpPr/>
          <p:nvPr/>
        </p:nvSpPr>
        <p:spPr>
          <a:xfrm>
            <a:off x="5002704" y="8481600"/>
            <a:ext cx="1760046" cy="146084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Puantaj; </a:t>
            </a:r>
          </a:p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Her ay için ayrı doldurulmalıdır.</a:t>
            </a:r>
          </a:p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İlgili aya ait puantaj staj yapılan kurumdaki yetkililer tarafından imzalanmalı ve kaşelenmelidir.</a:t>
            </a:r>
          </a:p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Akabinde </a:t>
            </a:r>
            <a:r>
              <a:rPr lang="tr-TR" sz="800" b="1" dirty="0" smtClean="0">
                <a:solidFill>
                  <a:schemeClr val="tx1"/>
                </a:solidFill>
              </a:rPr>
              <a:t> 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iibfstaj@akdeniz.edu.tr</a:t>
            </a:r>
            <a:r>
              <a:rPr lang="tr-TR" sz="800" b="1" u="sng" dirty="0" smtClean="0">
                <a:solidFill>
                  <a:schemeClr val="tx1"/>
                </a:solidFill>
              </a:rPr>
              <a:t> adresine gönderilmeli ve mailin ulaşıp ulaşmadığı tarafınızca takip edilmelidir. Belgelerin aslı daha sonra fakültemize elden teslim edilmelidir.</a:t>
            </a:r>
            <a:endParaRPr lang="tr-TR" sz="800" b="1" u="sng" dirty="0">
              <a:solidFill>
                <a:schemeClr val="tx1"/>
              </a:solidFill>
            </a:endParaRPr>
          </a:p>
        </p:txBody>
      </p:sp>
      <p:cxnSp>
        <p:nvCxnSpPr>
          <p:cNvPr id="110" name="Düz Ok Bağlayıcısı 109"/>
          <p:cNvCxnSpPr>
            <a:stCxn id="104" idx="2"/>
            <a:endCxn id="105" idx="0"/>
          </p:cNvCxnSpPr>
          <p:nvPr/>
        </p:nvCxnSpPr>
        <p:spPr>
          <a:xfrm>
            <a:off x="5882727" y="8183906"/>
            <a:ext cx="0" cy="2976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Düz Ok Bağlayıcısı 112"/>
          <p:cNvCxnSpPr>
            <a:stCxn id="34" idx="2"/>
            <a:endCxn id="116" idx="0"/>
          </p:cNvCxnSpPr>
          <p:nvPr/>
        </p:nvCxnSpPr>
        <p:spPr>
          <a:xfrm>
            <a:off x="3429000" y="8055664"/>
            <a:ext cx="0" cy="2770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6" name="Dikdörtgen 115"/>
          <p:cNvSpPr/>
          <p:nvPr/>
        </p:nvSpPr>
        <p:spPr>
          <a:xfrm>
            <a:off x="2548977" y="8332753"/>
            <a:ext cx="1760046" cy="25316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Staj bitti mi?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121" name="Dikdörtgen 120"/>
          <p:cNvSpPr/>
          <p:nvPr/>
        </p:nvSpPr>
        <p:spPr>
          <a:xfrm>
            <a:off x="2548977" y="8857700"/>
            <a:ext cx="1760046" cy="154756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Sigorta çıkış bildirgesinin düzenlenmesi için ay sonu beklenmeden stajın bittiği gün PUANTAJ CETVELİ istenilen şekilde hazırlanarak Fakültemize elden teslim edilmelidir veya 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iibfstaj@akdeniz.edu.tr</a:t>
            </a:r>
            <a:r>
              <a:rPr lang="tr-TR" sz="800" b="1" dirty="0" smtClean="0">
                <a:solidFill>
                  <a:schemeClr val="tx1"/>
                </a:solidFill>
              </a:rPr>
              <a:t> adresine gönderilmelidir. </a:t>
            </a:r>
          </a:p>
          <a:p>
            <a:pPr algn="ctr"/>
            <a:endParaRPr lang="tr-TR" sz="800" b="1" dirty="0" smtClean="0">
              <a:solidFill>
                <a:schemeClr val="tx1"/>
              </a:solidFill>
            </a:endParaRPr>
          </a:p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Ayrıca stajın bittiği bilgisinin Fakültemize bildirilmesi de gerekmektedir.</a:t>
            </a:r>
            <a:endParaRPr lang="tr-TR" sz="800" b="1" u="sng" dirty="0">
              <a:solidFill>
                <a:schemeClr val="tx1"/>
              </a:solidFill>
            </a:endParaRPr>
          </a:p>
        </p:txBody>
      </p:sp>
      <p:cxnSp>
        <p:nvCxnSpPr>
          <p:cNvPr id="122" name="Düz Ok Bağlayıcısı 121"/>
          <p:cNvCxnSpPr>
            <a:stCxn id="116" idx="2"/>
            <a:endCxn id="121" idx="0"/>
          </p:cNvCxnSpPr>
          <p:nvPr/>
        </p:nvCxnSpPr>
        <p:spPr>
          <a:xfrm>
            <a:off x="3429000" y="8585913"/>
            <a:ext cx="0" cy="2717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0" name="Dikdörtgen 129"/>
          <p:cNvSpPr/>
          <p:nvPr/>
        </p:nvSpPr>
        <p:spPr>
          <a:xfrm>
            <a:off x="2549086" y="10659152"/>
            <a:ext cx="1760046" cy="25316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Sigorta giriş ve çıkış belgelerini E-Devlet üzerinden takip edebilirsiniz.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31" name="Düz Ok Bağlayıcısı 130"/>
          <p:cNvCxnSpPr>
            <a:stCxn id="121" idx="2"/>
            <a:endCxn id="130" idx="0"/>
          </p:cNvCxnSpPr>
          <p:nvPr/>
        </p:nvCxnSpPr>
        <p:spPr>
          <a:xfrm>
            <a:off x="3429000" y="10405269"/>
            <a:ext cx="109" cy="2538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4" name="Dikdörtgen 133"/>
          <p:cNvSpPr/>
          <p:nvPr/>
        </p:nvSpPr>
        <p:spPr>
          <a:xfrm>
            <a:off x="5002704" y="10207343"/>
            <a:ext cx="1760046" cy="55537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u="sng" dirty="0" smtClean="0">
                <a:solidFill>
                  <a:schemeClr val="tx1"/>
                </a:solidFill>
              </a:rPr>
              <a:t>PUANTAJ CETVELİ süresi içinde ulaştırılmadığı taktirde stajınız işleme alınmayacaktır</a:t>
            </a:r>
            <a:r>
              <a:rPr lang="tr-TR" sz="800" b="1" dirty="0" smtClean="0">
                <a:solidFill>
                  <a:schemeClr val="tx1"/>
                </a:solidFill>
              </a:rPr>
              <a:t>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35" name="Düz Ok Bağlayıcısı 134"/>
          <p:cNvCxnSpPr>
            <a:stCxn id="130" idx="2"/>
            <a:endCxn id="80" idx="0"/>
          </p:cNvCxnSpPr>
          <p:nvPr/>
        </p:nvCxnSpPr>
        <p:spPr>
          <a:xfrm flipH="1">
            <a:off x="3426011" y="10912312"/>
            <a:ext cx="3098" cy="4458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Düz Ok Bağlayıcısı 139"/>
          <p:cNvCxnSpPr>
            <a:stCxn id="105" idx="2"/>
            <a:endCxn id="134" idx="0"/>
          </p:cNvCxnSpPr>
          <p:nvPr/>
        </p:nvCxnSpPr>
        <p:spPr>
          <a:xfrm>
            <a:off x="5882727" y="9942444"/>
            <a:ext cx="0" cy="2648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378</Words>
  <Application>Microsoft Office PowerPoint</Application>
  <PresentationFormat>Geniş ekran</PresentationFormat>
  <Paragraphs>53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21</cp:revision>
  <dcterms:created xsi:type="dcterms:W3CDTF">2026-05-31T11:43:02Z</dcterms:created>
  <dcterms:modified xsi:type="dcterms:W3CDTF">2026-06-01T13:15:12Z</dcterms:modified>
</cp:coreProperties>
</file>