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67" autoAdjust="0"/>
    <p:restoredTop sz="94660"/>
  </p:normalViewPr>
  <p:slideViewPr>
    <p:cSldViewPr snapToGrid="0">
      <p:cViewPr>
        <p:scale>
          <a:sx n="100" d="100"/>
          <a:sy n="100" d="100"/>
        </p:scale>
        <p:origin x="1623" y="-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C9E0-91AB-4F39-A0D4-5AE35C58285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28D97-6033-4E0F-92CA-D00D733BE9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7191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C9E0-91AB-4F39-A0D4-5AE35C58285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28D97-6033-4E0F-92CA-D00D733BE9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3464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C9E0-91AB-4F39-A0D4-5AE35C58285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28D97-6033-4E0F-92CA-D00D733BE9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9144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C9E0-91AB-4F39-A0D4-5AE35C58285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28D97-6033-4E0F-92CA-D00D733BE9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6380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C9E0-91AB-4F39-A0D4-5AE35C58285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28D97-6033-4E0F-92CA-D00D733BE9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8351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C9E0-91AB-4F39-A0D4-5AE35C58285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28D97-6033-4E0F-92CA-D00D733BE9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6399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C9E0-91AB-4F39-A0D4-5AE35C58285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28D97-6033-4E0F-92CA-D00D733BE9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1160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C9E0-91AB-4F39-A0D4-5AE35C58285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28D97-6033-4E0F-92CA-D00D733BE9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9609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C9E0-91AB-4F39-A0D4-5AE35C58285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28D97-6033-4E0F-92CA-D00D733BE9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0209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C9E0-91AB-4F39-A0D4-5AE35C58285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28D97-6033-4E0F-92CA-D00D733BE9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7415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C9E0-91AB-4F39-A0D4-5AE35C58285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28D97-6033-4E0F-92CA-D00D733BE9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205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8C9E0-91AB-4F39-A0D4-5AE35C58285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28D97-6033-4E0F-92CA-D00D733BE9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4866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098675" y="420512"/>
            <a:ext cx="2660650" cy="735188"/>
          </a:xfrm>
        </p:spPr>
        <p:txBody>
          <a:bodyPr>
            <a:noAutofit/>
          </a:bodyPr>
          <a:lstStyle/>
          <a:p>
            <a:r>
              <a:rPr lang="tr-TR" sz="1200" b="1" dirty="0" smtClean="0">
                <a:latin typeface="+mn-lt"/>
              </a:rPr>
              <a:t>AKDENİZ ÜNİVERSİTESİ</a:t>
            </a:r>
            <a:br>
              <a:rPr lang="tr-TR" sz="1200" b="1" dirty="0" smtClean="0">
                <a:latin typeface="+mn-lt"/>
              </a:rPr>
            </a:br>
            <a:r>
              <a:rPr lang="tr-TR" sz="1200" b="1" dirty="0" smtClean="0">
                <a:latin typeface="+mn-lt"/>
              </a:rPr>
              <a:t>İKTİSADİ VE İDARİ BİLİMLER FAKÜLTESİ</a:t>
            </a:r>
            <a:br>
              <a:rPr lang="tr-TR" sz="1200" b="1" dirty="0" smtClean="0">
                <a:latin typeface="+mn-lt"/>
              </a:rPr>
            </a:br>
            <a:r>
              <a:rPr lang="tr-TR" sz="1200" b="1" dirty="0" smtClean="0">
                <a:latin typeface="+mn-lt"/>
              </a:rPr>
              <a:t>Gecikmeli Ders Kaydı İşlemleri</a:t>
            </a:r>
            <a:br>
              <a:rPr lang="tr-TR" sz="1200" b="1" dirty="0" smtClean="0">
                <a:latin typeface="+mn-lt"/>
              </a:rPr>
            </a:br>
            <a:r>
              <a:rPr lang="tr-TR" sz="1200" b="1" dirty="0" smtClean="0">
                <a:latin typeface="+mn-lt"/>
              </a:rPr>
              <a:t>İş Akış Şeması</a:t>
            </a:r>
            <a:endParaRPr lang="tr-TR" sz="1200" b="1" dirty="0">
              <a:latin typeface="+mn-lt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36220" y="11193780"/>
            <a:ext cx="941070" cy="515620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350" y="199672"/>
            <a:ext cx="1080000" cy="1080000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3650" y="199672"/>
            <a:ext cx="1080000" cy="1080000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1594350" y="1546904"/>
            <a:ext cx="3673475" cy="808990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Öğrenci Gecikmeli Ders Kayıtlarının Başlaması</a:t>
            </a:r>
            <a:endParaRPr lang="tr-TR" sz="800" b="1" dirty="0">
              <a:solidFill>
                <a:schemeClr val="tx1"/>
              </a:solidFill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1177290" y="3011555"/>
            <a:ext cx="4503420" cy="830092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Öğrenci fakülte/bölüm web sayfasında yer alan öğrenci formları kısmından Gecikmeli Ders Kaydı formunu temin eder. Daha sonra form doldurulur ve bağlı olduğu bölümün Bölüm Başkanlığına teslim eder.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10" name="Düz Ok Bağlayıcısı 9"/>
          <p:cNvCxnSpPr>
            <a:stCxn id="6" idx="4"/>
            <a:endCxn id="8" idx="0"/>
          </p:cNvCxnSpPr>
          <p:nvPr/>
        </p:nvCxnSpPr>
        <p:spPr>
          <a:xfrm flipH="1">
            <a:off x="3429000" y="2355894"/>
            <a:ext cx="2088" cy="65566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4" name="Dikdörtgen 23"/>
          <p:cNvSpPr/>
          <p:nvPr/>
        </p:nvSpPr>
        <p:spPr>
          <a:xfrm>
            <a:off x="1177290" y="4231095"/>
            <a:ext cx="4503420" cy="686775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Bölüm Başkanlığı İlgili</a:t>
            </a:r>
          </a:p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 öğrencinin danışmanın görüşünü alır ve dekanlığa bildirir.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26" name="Düz Ok Bağlayıcısı 25"/>
          <p:cNvCxnSpPr>
            <a:endCxn id="24" idx="0"/>
          </p:cNvCxnSpPr>
          <p:nvPr/>
        </p:nvCxnSpPr>
        <p:spPr>
          <a:xfrm>
            <a:off x="3429000" y="3820545"/>
            <a:ext cx="0" cy="41055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1" name="Dikdörtgen 30"/>
          <p:cNvSpPr/>
          <p:nvPr/>
        </p:nvSpPr>
        <p:spPr>
          <a:xfrm>
            <a:off x="1177290" y="5328420"/>
            <a:ext cx="4503420" cy="686775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Fakülte</a:t>
            </a:r>
          </a:p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Yönetim Kurulu Kararına Göre;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32" name="Düz Ok Bağlayıcısı 31"/>
          <p:cNvCxnSpPr/>
          <p:nvPr/>
        </p:nvCxnSpPr>
        <p:spPr>
          <a:xfrm>
            <a:off x="3436620" y="4917870"/>
            <a:ext cx="0" cy="41055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Düz Ok Bağlayıcısı 32"/>
          <p:cNvCxnSpPr/>
          <p:nvPr/>
        </p:nvCxnSpPr>
        <p:spPr>
          <a:xfrm>
            <a:off x="3429000" y="6015195"/>
            <a:ext cx="0" cy="47736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4" name="Elmas 33"/>
          <p:cNvSpPr/>
          <p:nvPr/>
        </p:nvSpPr>
        <p:spPr>
          <a:xfrm>
            <a:off x="2689200" y="6492557"/>
            <a:ext cx="1479600" cy="1072800"/>
          </a:xfrm>
          <a:prstGeom prst="diamond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Sonuç olumlu mu?</a:t>
            </a:r>
            <a:endParaRPr lang="tr-TR" sz="800" b="1" dirty="0">
              <a:solidFill>
                <a:schemeClr val="tx1"/>
              </a:solidFill>
            </a:endParaRPr>
          </a:p>
        </p:txBody>
      </p:sp>
      <p:sp>
        <p:nvSpPr>
          <p:cNvPr id="35" name="Dikdörtgen 34"/>
          <p:cNvSpPr/>
          <p:nvPr/>
        </p:nvSpPr>
        <p:spPr>
          <a:xfrm>
            <a:off x="394463" y="7681817"/>
            <a:ext cx="2891400" cy="396365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Öğrenci İşleri personeli tarafından öğrencinin ders kaydı tamamlanır.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39" name="Düz Ok Bağlayıcısı 38"/>
          <p:cNvCxnSpPr>
            <a:stCxn id="35" idx="2"/>
          </p:cNvCxnSpPr>
          <p:nvPr/>
        </p:nvCxnSpPr>
        <p:spPr>
          <a:xfrm>
            <a:off x="1840163" y="8078182"/>
            <a:ext cx="1596457" cy="109732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1" name="Oval 40"/>
          <p:cNvSpPr/>
          <p:nvPr/>
        </p:nvSpPr>
        <p:spPr>
          <a:xfrm>
            <a:off x="1770935" y="9175507"/>
            <a:ext cx="3331369" cy="392356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Öğrenci Gecikmeli Ders Kayıt İşlemlerinin</a:t>
            </a:r>
          </a:p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Tamamlanması</a:t>
            </a:r>
            <a:endParaRPr lang="tr-TR" sz="800" b="1" dirty="0" smtClean="0">
              <a:solidFill>
                <a:schemeClr val="tx1"/>
              </a:solidFill>
            </a:endParaRPr>
          </a:p>
        </p:txBody>
      </p:sp>
      <p:sp>
        <p:nvSpPr>
          <p:cNvPr id="19" name="Dikdörtgen 18"/>
          <p:cNvSpPr/>
          <p:nvPr/>
        </p:nvSpPr>
        <p:spPr>
          <a:xfrm>
            <a:off x="1840163" y="6890812"/>
            <a:ext cx="381000" cy="1129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Evet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9" name="Dirsek Bağlayıcısı 8"/>
          <p:cNvCxnSpPr>
            <a:stCxn id="34" idx="1"/>
            <a:endCxn id="35" idx="0"/>
          </p:cNvCxnSpPr>
          <p:nvPr/>
        </p:nvCxnSpPr>
        <p:spPr>
          <a:xfrm rot="10800000" flipV="1">
            <a:off x="1840164" y="7028957"/>
            <a:ext cx="849037" cy="652860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5" name="Dikdörtgen 24"/>
          <p:cNvSpPr/>
          <p:nvPr/>
        </p:nvSpPr>
        <p:spPr>
          <a:xfrm>
            <a:off x="3747526" y="7681817"/>
            <a:ext cx="2891400" cy="396365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Öğrenciye bildirilir.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27" name="Dirsek Bağlayıcısı 26"/>
          <p:cNvCxnSpPr>
            <a:stCxn id="34" idx="3"/>
            <a:endCxn id="25" idx="0"/>
          </p:cNvCxnSpPr>
          <p:nvPr/>
        </p:nvCxnSpPr>
        <p:spPr>
          <a:xfrm>
            <a:off x="4168800" y="7028957"/>
            <a:ext cx="1024426" cy="652860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0" name="Dikdörtgen 29"/>
          <p:cNvSpPr/>
          <p:nvPr/>
        </p:nvSpPr>
        <p:spPr>
          <a:xfrm>
            <a:off x="4759325" y="6890811"/>
            <a:ext cx="433901" cy="7991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Hayır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36" name="Düz Ok Bağlayıcısı 35"/>
          <p:cNvCxnSpPr>
            <a:stCxn id="25" idx="2"/>
            <a:endCxn id="41" idx="0"/>
          </p:cNvCxnSpPr>
          <p:nvPr/>
        </p:nvCxnSpPr>
        <p:spPr>
          <a:xfrm flipH="1">
            <a:off x="3436620" y="8078182"/>
            <a:ext cx="1756606" cy="109732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6191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</TotalTime>
  <Words>93</Words>
  <Application>Microsoft Office PowerPoint</Application>
  <PresentationFormat>Geniş ekran</PresentationFormat>
  <Paragraphs>14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AKDENİZ ÜNİVERSİTESİ İKTİSADİ VE İDARİ BİLİMLER FAKÜLTESİ Gecikmeli Ders Kaydı İşlemleri İş Akış Şeması</vt:lpstr>
    </vt:vector>
  </TitlesOfParts>
  <Company>NouS/TncTR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AKDENİZ ÜNİVERSİTESİ İKTİSADİ VE İDARİ BİLİMLER FAKÜLTESİ Gecikmeli Ders Kaydı İşlemleri İş Akış Şeması</dc:title>
  <dc:creator>oem</dc:creator>
  <cp:lastModifiedBy>Berat Demir</cp:lastModifiedBy>
  <cp:revision>6</cp:revision>
  <dcterms:created xsi:type="dcterms:W3CDTF">2026-05-31T11:45:20Z</dcterms:created>
  <dcterms:modified xsi:type="dcterms:W3CDTF">2026-05-31T16:03:10Z</dcterms:modified>
</cp:coreProperties>
</file>