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6858000" cy="12192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67" autoAdjust="0"/>
    <p:restoredTop sz="94660"/>
  </p:normalViewPr>
  <p:slideViewPr>
    <p:cSldViewPr snapToGrid="0">
      <p:cViewPr>
        <p:scale>
          <a:sx n="100" d="100"/>
          <a:sy n="100" d="100"/>
        </p:scale>
        <p:origin x="257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995312"/>
            <a:ext cx="5829300" cy="4244622"/>
          </a:xfrm>
        </p:spPr>
        <p:txBody>
          <a:bodyPr anchor="b"/>
          <a:lstStyle>
            <a:lvl1pPr algn="ctr">
              <a:defRPr sz="4500"/>
            </a:lvl1pPr>
          </a:lstStyle>
          <a:p>
            <a:r>
              <a:rPr lang="tr-TR" smtClean="0"/>
              <a:t>Asıl başlık stili için tıklatın</a:t>
            </a:r>
            <a:endParaRPr lang="en-US" dirty="0"/>
          </a:p>
        </p:txBody>
      </p:sp>
      <p:sp>
        <p:nvSpPr>
          <p:cNvPr id="3" name="Subtitle 2"/>
          <p:cNvSpPr>
            <a:spLocks noGrp="1"/>
          </p:cNvSpPr>
          <p:nvPr>
            <p:ph type="subTitle" idx="1"/>
          </p:nvPr>
        </p:nvSpPr>
        <p:spPr>
          <a:xfrm>
            <a:off x="857250" y="6403623"/>
            <a:ext cx="5143500" cy="294357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5988C9E0-91AB-4F39-A0D4-5AE35C582859}" type="datetimeFigureOut">
              <a:rPr lang="tr-TR" smtClean="0"/>
              <a:t>31.05.2026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C028D97-6033-4E0F-92CA-D00D733BE99E}" type="slidenum">
              <a:rPr lang="tr-TR" smtClean="0"/>
              <a:t>‹#›</a:t>
            </a:fld>
            <a:endParaRPr lang="tr-TR"/>
          </a:p>
        </p:txBody>
      </p:sp>
    </p:spTree>
    <p:extLst>
      <p:ext uri="{BB962C8B-B14F-4D97-AF65-F5344CB8AC3E}">
        <p14:creationId xmlns:p14="http://schemas.microsoft.com/office/powerpoint/2010/main" val="36071912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988C9E0-91AB-4F39-A0D4-5AE35C582859}" type="datetimeFigureOut">
              <a:rPr lang="tr-TR" smtClean="0"/>
              <a:t>31.05.2026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C028D97-6033-4E0F-92CA-D00D733BE99E}" type="slidenum">
              <a:rPr lang="tr-TR" smtClean="0"/>
              <a:t>‹#›</a:t>
            </a:fld>
            <a:endParaRPr lang="tr-TR"/>
          </a:p>
        </p:txBody>
      </p:sp>
    </p:spTree>
    <p:extLst>
      <p:ext uri="{BB962C8B-B14F-4D97-AF65-F5344CB8AC3E}">
        <p14:creationId xmlns:p14="http://schemas.microsoft.com/office/powerpoint/2010/main" val="21434647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649111"/>
            <a:ext cx="1478756" cy="10332156"/>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71488" y="649111"/>
            <a:ext cx="4350544" cy="10332156"/>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988C9E0-91AB-4F39-A0D4-5AE35C582859}" type="datetimeFigureOut">
              <a:rPr lang="tr-TR" smtClean="0"/>
              <a:t>31.05.2026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C028D97-6033-4E0F-92CA-D00D733BE99E}" type="slidenum">
              <a:rPr lang="tr-TR" smtClean="0"/>
              <a:t>‹#›</a:t>
            </a:fld>
            <a:endParaRPr lang="tr-TR"/>
          </a:p>
        </p:txBody>
      </p:sp>
    </p:spTree>
    <p:extLst>
      <p:ext uri="{BB962C8B-B14F-4D97-AF65-F5344CB8AC3E}">
        <p14:creationId xmlns:p14="http://schemas.microsoft.com/office/powerpoint/2010/main" val="25391445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988C9E0-91AB-4F39-A0D4-5AE35C582859}" type="datetimeFigureOut">
              <a:rPr lang="tr-TR" smtClean="0"/>
              <a:t>31.05.2026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C028D97-6033-4E0F-92CA-D00D733BE99E}" type="slidenum">
              <a:rPr lang="tr-TR" smtClean="0"/>
              <a:t>‹#›</a:t>
            </a:fld>
            <a:endParaRPr lang="tr-TR"/>
          </a:p>
        </p:txBody>
      </p:sp>
    </p:spTree>
    <p:extLst>
      <p:ext uri="{BB962C8B-B14F-4D97-AF65-F5344CB8AC3E}">
        <p14:creationId xmlns:p14="http://schemas.microsoft.com/office/powerpoint/2010/main" val="14263803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467916" y="3039537"/>
            <a:ext cx="5915025" cy="5071532"/>
          </a:xfrm>
        </p:spPr>
        <p:txBody>
          <a:bodyPr anchor="b"/>
          <a:lstStyle>
            <a:lvl1pPr>
              <a:defRPr sz="4500"/>
            </a:lvl1pPr>
          </a:lstStyle>
          <a:p>
            <a:r>
              <a:rPr lang="tr-TR" smtClean="0"/>
              <a:t>Asıl başlık stili için tıklatın</a:t>
            </a:r>
            <a:endParaRPr lang="en-US" dirty="0"/>
          </a:p>
        </p:txBody>
      </p:sp>
      <p:sp>
        <p:nvSpPr>
          <p:cNvPr id="3" name="Text Placeholder 2"/>
          <p:cNvSpPr>
            <a:spLocks noGrp="1"/>
          </p:cNvSpPr>
          <p:nvPr>
            <p:ph type="body" idx="1"/>
          </p:nvPr>
        </p:nvSpPr>
        <p:spPr>
          <a:xfrm>
            <a:off x="467916" y="8159048"/>
            <a:ext cx="5915025" cy="266699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5988C9E0-91AB-4F39-A0D4-5AE35C582859}" type="datetimeFigureOut">
              <a:rPr lang="tr-TR" smtClean="0"/>
              <a:t>31.05.2026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C028D97-6033-4E0F-92CA-D00D733BE99E}" type="slidenum">
              <a:rPr lang="tr-TR" smtClean="0"/>
              <a:t>‹#›</a:t>
            </a:fld>
            <a:endParaRPr lang="tr-TR"/>
          </a:p>
        </p:txBody>
      </p:sp>
    </p:spTree>
    <p:extLst>
      <p:ext uri="{BB962C8B-B14F-4D97-AF65-F5344CB8AC3E}">
        <p14:creationId xmlns:p14="http://schemas.microsoft.com/office/powerpoint/2010/main" val="11083514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471488" y="3245556"/>
            <a:ext cx="2914650" cy="77357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3471863" y="3245556"/>
            <a:ext cx="2914650" cy="77357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5988C9E0-91AB-4F39-A0D4-5AE35C582859}" type="datetimeFigureOut">
              <a:rPr lang="tr-TR" smtClean="0"/>
              <a:t>31.05.2026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C028D97-6033-4E0F-92CA-D00D733BE99E}" type="slidenum">
              <a:rPr lang="tr-TR" smtClean="0"/>
              <a:t>‹#›</a:t>
            </a:fld>
            <a:endParaRPr lang="tr-TR"/>
          </a:p>
        </p:txBody>
      </p:sp>
    </p:spTree>
    <p:extLst>
      <p:ext uri="{BB962C8B-B14F-4D97-AF65-F5344CB8AC3E}">
        <p14:creationId xmlns:p14="http://schemas.microsoft.com/office/powerpoint/2010/main" val="29763997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72381" y="649114"/>
            <a:ext cx="5915025" cy="2356556"/>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472381" y="2988734"/>
            <a:ext cx="2901255"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472381" y="4453467"/>
            <a:ext cx="2901255" cy="655037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3471863" y="2988734"/>
            <a:ext cx="2915543"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3471863" y="4453467"/>
            <a:ext cx="2915543" cy="655037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988C9E0-91AB-4F39-A0D4-5AE35C582859}" type="datetimeFigureOut">
              <a:rPr lang="tr-TR" smtClean="0"/>
              <a:t>31.05.2026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C028D97-6033-4E0F-92CA-D00D733BE99E}" type="slidenum">
              <a:rPr lang="tr-TR" smtClean="0"/>
              <a:t>‹#›</a:t>
            </a:fld>
            <a:endParaRPr lang="tr-TR"/>
          </a:p>
        </p:txBody>
      </p:sp>
    </p:spTree>
    <p:extLst>
      <p:ext uri="{BB962C8B-B14F-4D97-AF65-F5344CB8AC3E}">
        <p14:creationId xmlns:p14="http://schemas.microsoft.com/office/powerpoint/2010/main" val="2611160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5988C9E0-91AB-4F39-A0D4-5AE35C582859}" type="datetimeFigureOut">
              <a:rPr lang="tr-TR" smtClean="0"/>
              <a:t>31.05.2026</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C028D97-6033-4E0F-92CA-D00D733BE99E}" type="slidenum">
              <a:rPr lang="tr-TR" smtClean="0"/>
              <a:t>‹#›</a:t>
            </a:fld>
            <a:endParaRPr lang="tr-TR"/>
          </a:p>
        </p:txBody>
      </p:sp>
    </p:spTree>
    <p:extLst>
      <p:ext uri="{BB962C8B-B14F-4D97-AF65-F5344CB8AC3E}">
        <p14:creationId xmlns:p14="http://schemas.microsoft.com/office/powerpoint/2010/main" val="9996096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88C9E0-91AB-4F39-A0D4-5AE35C582859}" type="datetimeFigureOut">
              <a:rPr lang="tr-TR" smtClean="0"/>
              <a:t>31.05.2026</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C028D97-6033-4E0F-92CA-D00D733BE99E}" type="slidenum">
              <a:rPr lang="tr-TR" smtClean="0"/>
              <a:t>‹#›</a:t>
            </a:fld>
            <a:endParaRPr lang="tr-TR"/>
          </a:p>
        </p:txBody>
      </p:sp>
    </p:spTree>
    <p:extLst>
      <p:ext uri="{BB962C8B-B14F-4D97-AF65-F5344CB8AC3E}">
        <p14:creationId xmlns:p14="http://schemas.microsoft.com/office/powerpoint/2010/main" val="24402094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tr-TR" smtClean="0"/>
              <a:t>Asıl başlık stili için tıklatın</a:t>
            </a:r>
            <a:endParaRPr lang="en-US" dirty="0"/>
          </a:p>
        </p:txBody>
      </p:sp>
      <p:sp>
        <p:nvSpPr>
          <p:cNvPr id="3" name="Content Placeholder 2"/>
          <p:cNvSpPr>
            <a:spLocks noGrp="1"/>
          </p:cNvSpPr>
          <p:nvPr>
            <p:ph idx="1"/>
          </p:nvPr>
        </p:nvSpPr>
        <p:spPr>
          <a:xfrm>
            <a:off x="2915543" y="1755425"/>
            <a:ext cx="3471863" cy="8664222"/>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5988C9E0-91AB-4F39-A0D4-5AE35C582859}" type="datetimeFigureOut">
              <a:rPr lang="tr-TR" smtClean="0"/>
              <a:t>31.05.2026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C028D97-6033-4E0F-92CA-D00D733BE99E}" type="slidenum">
              <a:rPr lang="tr-TR" smtClean="0"/>
              <a:t>‹#›</a:t>
            </a:fld>
            <a:endParaRPr lang="tr-TR"/>
          </a:p>
        </p:txBody>
      </p:sp>
    </p:spTree>
    <p:extLst>
      <p:ext uri="{BB962C8B-B14F-4D97-AF65-F5344CB8AC3E}">
        <p14:creationId xmlns:p14="http://schemas.microsoft.com/office/powerpoint/2010/main" val="41374153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915543" y="1755425"/>
            <a:ext cx="3471863" cy="8664222"/>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5988C9E0-91AB-4F39-A0D4-5AE35C582859}" type="datetimeFigureOut">
              <a:rPr lang="tr-TR" smtClean="0"/>
              <a:t>31.05.2026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C028D97-6033-4E0F-92CA-D00D733BE99E}" type="slidenum">
              <a:rPr lang="tr-TR" smtClean="0"/>
              <a:t>‹#›</a:t>
            </a:fld>
            <a:endParaRPr lang="tr-TR"/>
          </a:p>
        </p:txBody>
      </p:sp>
    </p:spTree>
    <p:extLst>
      <p:ext uri="{BB962C8B-B14F-4D97-AF65-F5344CB8AC3E}">
        <p14:creationId xmlns:p14="http://schemas.microsoft.com/office/powerpoint/2010/main" val="40672055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649114"/>
            <a:ext cx="5915025" cy="2356556"/>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471488" y="11300181"/>
            <a:ext cx="1543050" cy="649111"/>
          </a:xfrm>
          <a:prstGeom prst="rect">
            <a:avLst/>
          </a:prstGeom>
        </p:spPr>
        <p:txBody>
          <a:bodyPr vert="horz" lIns="91440" tIns="45720" rIns="91440" bIns="45720" rtlCol="0" anchor="ctr"/>
          <a:lstStyle>
            <a:lvl1pPr algn="l">
              <a:defRPr sz="900">
                <a:solidFill>
                  <a:schemeClr val="tx1">
                    <a:tint val="75000"/>
                  </a:schemeClr>
                </a:solidFill>
              </a:defRPr>
            </a:lvl1pPr>
          </a:lstStyle>
          <a:p>
            <a:fld id="{5988C9E0-91AB-4F39-A0D4-5AE35C582859}" type="datetimeFigureOut">
              <a:rPr lang="tr-TR" smtClean="0"/>
              <a:t>31.05.2026</a:t>
            </a:fld>
            <a:endParaRPr lang="tr-TR"/>
          </a:p>
        </p:txBody>
      </p:sp>
      <p:sp>
        <p:nvSpPr>
          <p:cNvPr id="5" name="Footer Placeholder 4"/>
          <p:cNvSpPr>
            <a:spLocks noGrp="1"/>
          </p:cNvSpPr>
          <p:nvPr>
            <p:ph type="ftr" sz="quarter" idx="3"/>
          </p:nvPr>
        </p:nvSpPr>
        <p:spPr>
          <a:xfrm>
            <a:off x="2271713" y="11300181"/>
            <a:ext cx="2314575" cy="649111"/>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43463" y="11300181"/>
            <a:ext cx="1543050" cy="649111"/>
          </a:xfrm>
          <a:prstGeom prst="rect">
            <a:avLst/>
          </a:prstGeom>
        </p:spPr>
        <p:txBody>
          <a:bodyPr vert="horz" lIns="91440" tIns="45720" rIns="91440" bIns="45720" rtlCol="0" anchor="ctr"/>
          <a:lstStyle>
            <a:lvl1pPr algn="r">
              <a:defRPr sz="900">
                <a:solidFill>
                  <a:schemeClr val="tx1">
                    <a:tint val="75000"/>
                  </a:schemeClr>
                </a:solidFill>
              </a:defRPr>
            </a:lvl1pPr>
          </a:lstStyle>
          <a:p>
            <a:fld id="{3C028D97-6033-4E0F-92CA-D00D733BE99E}" type="slidenum">
              <a:rPr lang="tr-TR" smtClean="0"/>
              <a:t>‹#›</a:t>
            </a:fld>
            <a:endParaRPr lang="tr-TR"/>
          </a:p>
        </p:txBody>
      </p:sp>
    </p:spTree>
    <p:extLst>
      <p:ext uri="{BB962C8B-B14F-4D97-AF65-F5344CB8AC3E}">
        <p14:creationId xmlns:p14="http://schemas.microsoft.com/office/powerpoint/2010/main" val="41548666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2098675" y="420512"/>
            <a:ext cx="2660650" cy="735188"/>
          </a:xfrm>
        </p:spPr>
        <p:txBody>
          <a:bodyPr>
            <a:noAutofit/>
          </a:bodyPr>
          <a:lstStyle/>
          <a:p>
            <a:r>
              <a:rPr lang="tr-TR" sz="1200" b="1" dirty="0" smtClean="0">
                <a:latin typeface="+mn-lt"/>
              </a:rPr>
              <a:t>AKDENİZ ÜNİVERSİTESİ</a:t>
            </a:r>
            <a:br>
              <a:rPr lang="tr-TR" sz="1200" b="1" dirty="0" smtClean="0">
                <a:latin typeface="+mn-lt"/>
              </a:rPr>
            </a:br>
            <a:r>
              <a:rPr lang="tr-TR" sz="1200" b="1" dirty="0" smtClean="0">
                <a:latin typeface="+mn-lt"/>
              </a:rPr>
              <a:t>İKTİSADİ VE İDARİ BİLİMLER FAKÜLTESİ</a:t>
            </a:r>
            <a:br>
              <a:rPr lang="tr-TR" sz="1200" b="1" dirty="0" smtClean="0">
                <a:latin typeface="+mn-lt"/>
              </a:rPr>
            </a:br>
            <a:r>
              <a:rPr lang="tr-TR" sz="1200" b="1" dirty="0" smtClean="0">
                <a:latin typeface="+mn-lt"/>
              </a:rPr>
              <a:t>Personel İzin  İşlemleri</a:t>
            </a:r>
            <a:br>
              <a:rPr lang="tr-TR" sz="1200" b="1" dirty="0" smtClean="0">
                <a:latin typeface="+mn-lt"/>
              </a:rPr>
            </a:br>
            <a:r>
              <a:rPr lang="tr-TR" sz="1200" b="1" dirty="0" smtClean="0">
                <a:latin typeface="+mn-lt"/>
              </a:rPr>
              <a:t>İş Akış Şeması</a:t>
            </a:r>
            <a:endParaRPr lang="tr-TR" sz="1200" b="1" dirty="0">
              <a:latin typeface="+mn-lt"/>
            </a:endParaRPr>
          </a:p>
        </p:txBody>
      </p:sp>
      <p:pic>
        <p:nvPicPr>
          <p:cNvPr id="5" name="Resi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14350" y="199672"/>
            <a:ext cx="1080000" cy="1080000"/>
          </a:xfrm>
          <a:prstGeom prst="rect">
            <a:avLst/>
          </a:prstGeom>
        </p:spPr>
      </p:pic>
      <p:pic>
        <p:nvPicPr>
          <p:cNvPr id="7" name="Resim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63650" y="199672"/>
            <a:ext cx="1080000" cy="1080000"/>
          </a:xfrm>
          <a:prstGeom prst="rect">
            <a:avLst/>
          </a:prstGeom>
        </p:spPr>
      </p:pic>
      <p:sp>
        <p:nvSpPr>
          <p:cNvPr id="6" name="Oval 5"/>
          <p:cNvSpPr/>
          <p:nvPr/>
        </p:nvSpPr>
        <p:spPr>
          <a:xfrm>
            <a:off x="1594351" y="1712447"/>
            <a:ext cx="3669300" cy="731985"/>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800" b="1" dirty="0" smtClean="0">
                <a:solidFill>
                  <a:schemeClr val="tx1"/>
                </a:solidFill>
              </a:rPr>
              <a:t>Personel İzin İşlemleri Sürecinin Başlaması</a:t>
            </a:r>
            <a:endParaRPr lang="tr-TR" sz="800" b="1" dirty="0">
              <a:solidFill>
                <a:schemeClr val="tx1"/>
              </a:solidFill>
            </a:endParaRPr>
          </a:p>
        </p:txBody>
      </p:sp>
      <p:sp>
        <p:nvSpPr>
          <p:cNvPr id="8" name="Dikdörtgen 7"/>
          <p:cNvSpPr/>
          <p:nvPr/>
        </p:nvSpPr>
        <p:spPr>
          <a:xfrm>
            <a:off x="1593090" y="3429778"/>
            <a:ext cx="3669300" cy="830092"/>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800" b="1" dirty="0" smtClean="0">
                <a:solidFill>
                  <a:schemeClr val="tx1"/>
                </a:solidFill>
              </a:rPr>
              <a:t>Ücretsiz izin kullanmak isteyen memurlara, 657 SDMK’ </a:t>
            </a:r>
            <a:r>
              <a:rPr lang="tr-TR" sz="800" b="1" dirty="0" err="1" smtClean="0">
                <a:solidFill>
                  <a:schemeClr val="tx1"/>
                </a:solidFill>
              </a:rPr>
              <a:t>nun</a:t>
            </a:r>
            <a:r>
              <a:rPr lang="tr-TR" sz="800" b="1" dirty="0" smtClean="0">
                <a:solidFill>
                  <a:schemeClr val="tx1"/>
                </a:solidFill>
              </a:rPr>
              <a:t> 108. maddesinde</a:t>
            </a:r>
          </a:p>
          <a:p>
            <a:pPr algn="ctr"/>
            <a:r>
              <a:rPr lang="tr-TR" sz="800" b="1" dirty="0" smtClean="0">
                <a:solidFill>
                  <a:schemeClr val="tx1"/>
                </a:solidFill>
              </a:rPr>
              <a:t>Belirtilen hallerde ve süreler kadar izin kullandırılır.</a:t>
            </a:r>
            <a:endParaRPr lang="tr-TR" sz="800" b="1" dirty="0">
              <a:solidFill>
                <a:schemeClr val="tx1"/>
              </a:solidFill>
            </a:endParaRPr>
          </a:p>
        </p:txBody>
      </p:sp>
      <p:cxnSp>
        <p:nvCxnSpPr>
          <p:cNvPr id="10" name="Düz Ok Bağlayıcısı 9"/>
          <p:cNvCxnSpPr>
            <a:stCxn id="6" idx="4"/>
            <a:endCxn id="8" idx="0"/>
          </p:cNvCxnSpPr>
          <p:nvPr/>
        </p:nvCxnSpPr>
        <p:spPr>
          <a:xfrm flipH="1">
            <a:off x="3427740" y="2444432"/>
            <a:ext cx="1261" cy="98534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24" name="Dikdörtgen 23"/>
          <p:cNvSpPr/>
          <p:nvPr/>
        </p:nvSpPr>
        <p:spPr>
          <a:xfrm>
            <a:off x="1593090" y="4656297"/>
            <a:ext cx="3669300" cy="686775"/>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800" b="1" dirty="0" smtClean="0">
                <a:solidFill>
                  <a:schemeClr val="tx1"/>
                </a:solidFill>
              </a:rPr>
              <a:t>Akademik Personel, talep dilekçesini hazırlar ve Bölüm Başkanlığı’na</a:t>
            </a:r>
          </a:p>
          <a:p>
            <a:pPr algn="ctr"/>
            <a:r>
              <a:rPr lang="tr-TR" sz="800" b="1" dirty="0">
                <a:solidFill>
                  <a:schemeClr val="tx1"/>
                </a:solidFill>
              </a:rPr>
              <a:t>g</a:t>
            </a:r>
            <a:r>
              <a:rPr lang="tr-TR" sz="800" b="1" dirty="0" smtClean="0">
                <a:solidFill>
                  <a:schemeClr val="tx1"/>
                </a:solidFill>
              </a:rPr>
              <a:t>önderir. Bölüm görüşünü bildirerek, talebi Dekanlığa iletir.</a:t>
            </a:r>
          </a:p>
        </p:txBody>
      </p:sp>
      <p:cxnSp>
        <p:nvCxnSpPr>
          <p:cNvPr id="26" name="Düz Ok Bağlayıcısı 25"/>
          <p:cNvCxnSpPr>
            <a:stCxn id="8" idx="2"/>
            <a:endCxn id="24" idx="0"/>
          </p:cNvCxnSpPr>
          <p:nvPr/>
        </p:nvCxnSpPr>
        <p:spPr>
          <a:xfrm>
            <a:off x="3427740" y="4259870"/>
            <a:ext cx="0" cy="39642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31" name="Dikdörtgen 30"/>
          <p:cNvSpPr/>
          <p:nvPr/>
        </p:nvSpPr>
        <p:spPr>
          <a:xfrm>
            <a:off x="1593090" y="5739500"/>
            <a:ext cx="3669300" cy="686775"/>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800" b="1" dirty="0" smtClean="0">
                <a:solidFill>
                  <a:schemeClr val="tx1"/>
                </a:solidFill>
              </a:rPr>
              <a:t>İdari Personel talebini Fakülte Sekreteri’ne iletir. Fakülte sekreteri görüşünü</a:t>
            </a:r>
          </a:p>
          <a:p>
            <a:pPr algn="ctr"/>
            <a:r>
              <a:rPr lang="tr-TR" sz="800" b="1" dirty="0">
                <a:solidFill>
                  <a:schemeClr val="tx1"/>
                </a:solidFill>
              </a:rPr>
              <a:t>b</a:t>
            </a:r>
            <a:r>
              <a:rPr lang="tr-TR" sz="800" b="1" dirty="0" smtClean="0">
                <a:solidFill>
                  <a:schemeClr val="tx1"/>
                </a:solidFill>
              </a:rPr>
              <a:t>ildirerek, talebi Dekanlığa iletir.</a:t>
            </a:r>
            <a:endParaRPr lang="tr-TR" sz="800" b="1" dirty="0">
              <a:solidFill>
                <a:schemeClr val="tx1"/>
              </a:solidFill>
            </a:endParaRPr>
          </a:p>
        </p:txBody>
      </p:sp>
      <p:cxnSp>
        <p:nvCxnSpPr>
          <p:cNvPr id="32" name="Düz Ok Bağlayıcısı 31"/>
          <p:cNvCxnSpPr>
            <a:stCxn id="24" idx="2"/>
            <a:endCxn id="31" idx="0"/>
          </p:cNvCxnSpPr>
          <p:nvPr/>
        </p:nvCxnSpPr>
        <p:spPr>
          <a:xfrm>
            <a:off x="3427740" y="5343072"/>
            <a:ext cx="0" cy="396428"/>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43" name="Dikdörtgen 42"/>
          <p:cNvSpPr/>
          <p:nvPr/>
        </p:nvSpPr>
        <p:spPr>
          <a:xfrm>
            <a:off x="1593090" y="6822703"/>
            <a:ext cx="3669300" cy="686775"/>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800" b="1" dirty="0" smtClean="0">
                <a:solidFill>
                  <a:schemeClr val="tx1"/>
                </a:solidFill>
              </a:rPr>
              <a:t>Ücretsiz izin dilekçesi E-BYS üzerinden Rektör onayı için Personel Daire Başkanlığı’na gönderilir. Rektörlükten gelen onay İdari </a:t>
            </a:r>
            <a:r>
              <a:rPr lang="tr-TR" sz="800" b="1" dirty="0">
                <a:solidFill>
                  <a:schemeClr val="tx1"/>
                </a:solidFill>
              </a:rPr>
              <a:t>M</a:t>
            </a:r>
            <a:r>
              <a:rPr lang="tr-TR" sz="800" b="1" dirty="0" smtClean="0">
                <a:solidFill>
                  <a:schemeClr val="tx1"/>
                </a:solidFill>
              </a:rPr>
              <a:t>ali </a:t>
            </a:r>
            <a:r>
              <a:rPr lang="tr-TR" sz="800" b="1" dirty="0">
                <a:solidFill>
                  <a:schemeClr val="tx1"/>
                </a:solidFill>
              </a:rPr>
              <a:t>İ</a:t>
            </a:r>
            <a:r>
              <a:rPr lang="tr-TR" sz="800" b="1" dirty="0" smtClean="0">
                <a:solidFill>
                  <a:schemeClr val="tx1"/>
                </a:solidFill>
              </a:rPr>
              <a:t>şler personeline ve ilgili öğretim elemanına iletilmek üzere Bölüm Başkanlığı’na iletilir. </a:t>
            </a:r>
            <a:endParaRPr lang="tr-TR" sz="800" b="1" dirty="0">
              <a:solidFill>
                <a:schemeClr val="tx1"/>
              </a:solidFill>
            </a:endParaRPr>
          </a:p>
        </p:txBody>
      </p:sp>
      <p:cxnSp>
        <p:nvCxnSpPr>
          <p:cNvPr id="45" name="Düz Ok Bağlayıcısı 44"/>
          <p:cNvCxnSpPr>
            <a:endCxn id="43" idx="0"/>
          </p:cNvCxnSpPr>
          <p:nvPr/>
        </p:nvCxnSpPr>
        <p:spPr>
          <a:xfrm flipH="1">
            <a:off x="3427740" y="6441437"/>
            <a:ext cx="420" cy="38126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46" name="Düz Ok Bağlayıcısı 45"/>
          <p:cNvCxnSpPr>
            <a:stCxn id="43" idx="2"/>
            <a:endCxn id="91" idx="0"/>
          </p:cNvCxnSpPr>
          <p:nvPr/>
        </p:nvCxnSpPr>
        <p:spPr>
          <a:xfrm>
            <a:off x="3427740" y="7509478"/>
            <a:ext cx="0" cy="875475"/>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91" name="Dikdörtgen 90"/>
          <p:cNvSpPr/>
          <p:nvPr/>
        </p:nvSpPr>
        <p:spPr>
          <a:xfrm>
            <a:off x="1593090" y="8384953"/>
            <a:ext cx="3669300" cy="686775"/>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800" b="1" dirty="0" smtClean="0">
                <a:solidFill>
                  <a:schemeClr val="tx1"/>
                </a:solidFill>
              </a:rPr>
              <a:t>Yıllık izin/mazeret izni kullanmak isteyen memurlara, 657 SDMK’ </a:t>
            </a:r>
            <a:r>
              <a:rPr lang="tr-TR" sz="800" b="1" dirty="0" err="1" smtClean="0">
                <a:solidFill>
                  <a:schemeClr val="tx1"/>
                </a:solidFill>
              </a:rPr>
              <a:t>nun</a:t>
            </a:r>
            <a:r>
              <a:rPr lang="tr-TR" sz="800" b="1" dirty="0" smtClean="0">
                <a:solidFill>
                  <a:schemeClr val="tx1"/>
                </a:solidFill>
              </a:rPr>
              <a:t> 102. , 103. , ve 104. maddelerde belirtilen şekilde ve süreler kadar izin kullandırılır.</a:t>
            </a:r>
            <a:endParaRPr lang="tr-TR" sz="800" b="1" dirty="0">
              <a:solidFill>
                <a:schemeClr val="tx1"/>
              </a:solidFill>
            </a:endParaRPr>
          </a:p>
        </p:txBody>
      </p:sp>
      <p:sp>
        <p:nvSpPr>
          <p:cNvPr id="94" name="Dikdörtgen 93"/>
          <p:cNvSpPr/>
          <p:nvPr/>
        </p:nvSpPr>
        <p:spPr>
          <a:xfrm>
            <a:off x="1593090" y="9301509"/>
            <a:ext cx="3669300" cy="686775"/>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800" b="1" dirty="0" smtClean="0">
                <a:solidFill>
                  <a:schemeClr val="tx1"/>
                </a:solidFill>
              </a:rPr>
              <a:t>İzin kullanmak isteyen Akademik ve/veya İdari Personel, izine ayrılacağı tarihten en az bir hafta önce izin talebinde bulunmalıdır.</a:t>
            </a:r>
            <a:endParaRPr lang="tr-TR" sz="800" b="1" dirty="0">
              <a:solidFill>
                <a:schemeClr val="tx1"/>
              </a:solidFill>
            </a:endParaRPr>
          </a:p>
        </p:txBody>
      </p:sp>
      <p:sp>
        <p:nvSpPr>
          <p:cNvPr id="95" name="Dikdörtgen 94"/>
          <p:cNvSpPr/>
          <p:nvPr/>
        </p:nvSpPr>
        <p:spPr>
          <a:xfrm>
            <a:off x="1593090" y="10218065"/>
            <a:ext cx="3669300" cy="780135"/>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800" b="1" dirty="0" smtClean="0">
                <a:solidFill>
                  <a:schemeClr val="tx1"/>
                </a:solidFill>
              </a:rPr>
              <a:t>Akademik/İdari Personel E-BYS üzerinden doldurduğu İzin Talep Formunu, kontrol için Personel İşleri sorumlusuna gönderir. Akademik Personelin kontrolden geçen talebi Bölüm Başkanlığı üzerinden, İdari Personelin kontrolden geçen talebi, Fakülte Sekreteri üzerinden Dekan onayına gönderilir. Dekan onayından sonra</a:t>
            </a:r>
          </a:p>
          <a:p>
            <a:pPr algn="ctr"/>
            <a:r>
              <a:rPr lang="tr-TR" sz="800" b="1" dirty="0" smtClean="0">
                <a:solidFill>
                  <a:schemeClr val="tx1"/>
                </a:solidFill>
              </a:rPr>
              <a:t>E-BYS üzerinden ilgiliye gider ve Personel Bilgi Sistemi programına Akademik/İdari personelin izni otomatik işlenir.</a:t>
            </a:r>
            <a:endParaRPr lang="tr-TR" sz="800" b="1" dirty="0">
              <a:solidFill>
                <a:schemeClr val="tx1"/>
              </a:solidFill>
            </a:endParaRPr>
          </a:p>
        </p:txBody>
      </p:sp>
      <p:sp>
        <p:nvSpPr>
          <p:cNvPr id="96" name="Dikdörtgen 95"/>
          <p:cNvSpPr/>
          <p:nvPr/>
        </p:nvSpPr>
        <p:spPr>
          <a:xfrm>
            <a:off x="1593090" y="11227981"/>
            <a:ext cx="3669300" cy="686775"/>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800" b="1" dirty="0" smtClean="0">
                <a:solidFill>
                  <a:schemeClr val="tx1"/>
                </a:solidFill>
              </a:rPr>
              <a:t>Personel İşleri Sorumlusu Akademik/İdari Personelin izin dönüşü göreve başlama yazısının çıktısını özlük dosyasına ekler.</a:t>
            </a:r>
            <a:endParaRPr lang="tr-TR" sz="800" b="1" dirty="0">
              <a:solidFill>
                <a:schemeClr val="tx1"/>
              </a:solidFill>
            </a:endParaRPr>
          </a:p>
        </p:txBody>
      </p:sp>
      <p:sp>
        <p:nvSpPr>
          <p:cNvPr id="99" name="Dikdörtgen 98"/>
          <p:cNvSpPr/>
          <p:nvPr/>
        </p:nvSpPr>
        <p:spPr>
          <a:xfrm>
            <a:off x="3135260" y="7809884"/>
            <a:ext cx="584960" cy="19204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800" b="1" dirty="0" smtClean="0">
                <a:solidFill>
                  <a:schemeClr val="tx1"/>
                </a:solidFill>
              </a:rPr>
              <a:t>Yıllık İzin</a:t>
            </a:r>
            <a:endParaRPr lang="tr-TR" sz="800" b="1" dirty="0">
              <a:solidFill>
                <a:schemeClr val="tx1"/>
              </a:solidFill>
            </a:endParaRPr>
          </a:p>
        </p:txBody>
      </p:sp>
      <p:sp>
        <p:nvSpPr>
          <p:cNvPr id="100" name="Dikdörtgen 99"/>
          <p:cNvSpPr/>
          <p:nvPr/>
        </p:nvSpPr>
        <p:spPr>
          <a:xfrm>
            <a:off x="3061795" y="2809135"/>
            <a:ext cx="731890" cy="19204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800" b="1" dirty="0" smtClean="0">
                <a:solidFill>
                  <a:schemeClr val="tx1"/>
                </a:solidFill>
              </a:rPr>
              <a:t>Ücretsiz İzin</a:t>
            </a:r>
            <a:endParaRPr lang="tr-TR" sz="800" b="1" dirty="0">
              <a:solidFill>
                <a:schemeClr val="tx1"/>
              </a:solidFill>
            </a:endParaRPr>
          </a:p>
        </p:txBody>
      </p:sp>
      <p:cxnSp>
        <p:nvCxnSpPr>
          <p:cNvPr id="102" name="Düz Ok Bağlayıcısı 101"/>
          <p:cNvCxnSpPr>
            <a:endCxn id="94" idx="0"/>
          </p:cNvCxnSpPr>
          <p:nvPr/>
        </p:nvCxnSpPr>
        <p:spPr>
          <a:xfrm>
            <a:off x="3427740" y="9069795"/>
            <a:ext cx="0" cy="23171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04" name="Düz Ok Bağlayıcısı 103"/>
          <p:cNvCxnSpPr>
            <a:endCxn id="95" idx="0"/>
          </p:cNvCxnSpPr>
          <p:nvPr/>
        </p:nvCxnSpPr>
        <p:spPr>
          <a:xfrm flipH="1">
            <a:off x="3427740" y="9989304"/>
            <a:ext cx="420" cy="228761"/>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06" name="Düz Ok Bağlayıcısı 105"/>
          <p:cNvCxnSpPr/>
          <p:nvPr/>
        </p:nvCxnSpPr>
        <p:spPr>
          <a:xfrm flipH="1">
            <a:off x="3427740" y="10998200"/>
            <a:ext cx="420" cy="228761"/>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616191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466090" y="1308878"/>
            <a:ext cx="3669300" cy="970772"/>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800" b="1" dirty="0" smtClean="0">
                <a:solidFill>
                  <a:schemeClr val="tx1"/>
                </a:solidFill>
              </a:rPr>
              <a:t>Hastalık izni kullanacak memurlara 657 Sayılı Devlet Memurları Kanunu’nun</a:t>
            </a:r>
          </a:p>
          <a:p>
            <a:pPr algn="ctr"/>
            <a:r>
              <a:rPr lang="tr-TR" sz="800" b="1" dirty="0" smtClean="0">
                <a:solidFill>
                  <a:schemeClr val="tx1"/>
                </a:solidFill>
              </a:rPr>
              <a:t>105. Maddesi ve Devlet Memurlarına Verilecek Hastalık Raporları İle Hastalık Ve Refakat İznine İlişkin Usul Ve Esaslar Hakkında Yönetmelik’te belirtilen hallerde ve süreler kadar izin kullandırılır.</a:t>
            </a:r>
            <a:endParaRPr lang="tr-TR" sz="800" b="1" dirty="0">
              <a:solidFill>
                <a:schemeClr val="tx1"/>
              </a:solidFill>
            </a:endParaRPr>
          </a:p>
        </p:txBody>
      </p:sp>
      <p:sp>
        <p:nvSpPr>
          <p:cNvPr id="5" name="Dikdörtgen 4"/>
          <p:cNvSpPr/>
          <p:nvPr/>
        </p:nvSpPr>
        <p:spPr>
          <a:xfrm>
            <a:off x="1466090" y="2632363"/>
            <a:ext cx="3669300" cy="830092"/>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800" b="1" dirty="0" smtClean="0">
                <a:solidFill>
                  <a:schemeClr val="tx1"/>
                </a:solidFill>
              </a:rPr>
              <a:t>Personel hastalığını belgeleyen Resmi Sağlık Kurumu’ndan alınmış Sağlık Raporu’nu Personel İşleri Birimi’ne teslim eder.</a:t>
            </a:r>
            <a:endParaRPr lang="tr-TR" sz="800" b="1" dirty="0">
              <a:solidFill>
                <a:schemeClr val="tx1"/>
              </a:solidFill>
            </a:endParaRPr>
          </a:p>
        </p:txBody>
      </p:sp>
      <p:sp>
        <p:nvSpPr>
          <p:cNvPr id="6" name="Dikdörtgen 5"/>
          <p:cNvSpPr/>
          <p:nvPr/>
        </p:nvSpPr>
        <p:spPr>
          <a:xfrm>
            <a:off x="1466090" y="3955848"/>
            <a:ext cx="3669300" cy="830092"/>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800" b="1" dirty="0" smtClean="0">
                <a:solidFill>
                  <a:schemeClr val="tx1"/>
                </a:solidFill>
              </a:rPr>
              <a:t>Personel İşleri Sorumlusu tarafından E-BYS üzerinde yer alan Rapor Talep Formu düzenlenir. Form Fakülte Sekreteri ve Dekanın onayına sunulur. Dekan tarafından imzalanan olurun bir örneği Personel Daire Başkanlığı’na gönderilir.</a:t>
            </a:r>
            <a:endParaRPr lang="tr-TR" sz="800" b="1" dirty="0">
              <a:solidFill>
                <a:schemeClr val="tx1"/>
              </a:solidFill>
            </a:endParaRPr>
          </a:p>
        </p:txBody>
      </p:sp>
      <p:sp>
        <p:nvSpPr>
          <p:cNvPr id="7" name="Dikdörtgen 6"/>
          <p:cNvSpPr/>
          <p:nvPr/>
        </p:nvSpPr>
        <p:spPr>
          <a:xfrm>
            <a:off x="2427235" y="501650"/>
            <a:ext cx="1747010" cy="40830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800" b="1" dirty="0" smtClean="0">
                <a:solidFill>
                  <a:schemeClr val="tx1"/>
                </a:solidFill>
              </a:rPr>
              <a:t>Hastalık İzni;</a:t>
            </a:r>
            <a:endParaRPr lang="tr-TR" sz="800" b="1" dirty="0">
              <a:solidFill>
                <a:schemeClr val="tx1"/>
              </a:solidFill>
            </a:endParaRPr>
          </a:p>
        </p:txBody>
      </p:sp>
      <p:cxnSp>
        <p:nvCxnSpPr>
          <p:cNvPr id="8" name="Düz Ok Bağlayıcısı 7"/>
          <p:cNvCxnSpPr>
            <a:endCxn id="4" idx="0"/>
          </p:cNvCxnSpPr>
          <p:nvPr/>
        </p:nvCxnSpPr>
        <p:spPr>
          <a:xfrm>
            <a:off x="3300740" y="952500"/>
            <a:ext cx="0" cy="356378"/>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1" name="Düz Ok Bağlayıcısı 10"/>
          <p:cNvCxnSpPr>
            <a:stCxn id="4" idx="2"/>
            <a:endCxn id="5" idx="0"/>
          </p:cNvCxnSpPr>
          <p:nvPr/>
        </p:nvCxnSpPr>
        <p:spPr>
          <a:xfrm>
            <a:off x="3300740" y="2279650"/>
            <a:ext cx="0" cy="352713"/>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4" name="Düz Ok Bağlayıcısı 13"/>
          <p:cNvCxnSpPr/>
          <p:nvPr/>
        </p:nvCxnSpPr>
        <p:spPr>
          <a:xfrm>
            <a:off x="3310920" y="3462455"/>
            <a:ext cx="0" cy="493393"/>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7" name="Oval 16"/>
          <p:cNvSpPr/>
          <p:nvPr/>
        </p:nvSpPr>
        <p:spPr>
          <a:xfrm>
            <a:off x="1466090" y="5149595"/>
            <a:ext cx="3669300" cy="584455"/>
          </a:xfrm>
          <a:prstGeom prst="ellipse">
            <a:avLst/>
          </a:prstGeom>
          <a:ln>
            <a:solidFill>
              <a:srgbClr val="FFC000"/>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tr-TR" sz="800" b="1" dirty="0">
                <a:solidFill>
                  <a:schemeClr val="tx1"/>
                </a:solidFill>
              </a:rPr>
              <a:t>Personel İzin İşlemleri </a:t>
            </a:r>
            <a:r>
              <a:rPr lang="tr-TR" sz="800" b="1" dirty="0" smtClean="0">
                <a:solidFill>
                  <a:schemeClr val="tx1"/>
                </a:solidFill>
              </a:rPr>
              <a:t>Sürecinin Tamamlanması</a:t>
            </a:r>
            <a:endParaRPr lang="tr-TR" sz="800" b="1" dirty="0">
              <a:solidFill>
                <a:schemeClr val="tx1"/>
              </a:solidFill>
            </a:endParaRPr>
          </a:p>
        </p:txBody>
      </p:sp>
      <p:cxnSp>
        <p:nvCxnSpPr>
          <p:cNvPr id="18" name="Düz Ok Bağlayıcısı 17"/>
          <p:cNvCxnSpPr/>
          <p:nvPr/>
        </p:nvCxnSpPr>
        <p:spPr>
          <a:xfrm>
            <a:off x="3310920" y="4785940"/>
            <a:ext cx="0" cy="352713"/>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10748263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143</TotalTime>
  <Words>309</Words>
  <Application>Microsoft Office PowerPoint</Application>
  <PresentationFormat>Geniş ekran</PresentationFormat>
  <Paragraphs>22</Paragraphs>
  <Slides>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vt:i4>
      </vt:variant>
    </vt:vector>
  </HeadingPairs>
  <TitlesOfParts>
    <vt:vector size="6" baseType="lpstr">
      <vt:lpstr>Arial</vt:lpstr>
      <vt:lpstr>Calibri</vt:lpstr>
      <vt:lpstr>Calibri Light</vt:lpstr>
      <vt:lpstr>Office Teması</vt:lpstr>
      <vt:lpstr>AKDENİZ ÜNİVERSİTESİ İKTİSADİ VE İDARİ BİLİMLER FAKÜLTESİ Personel İzin  İşlemleri İş Akış Şeması</vt:lpstr>
      <vt:lpstr>PowerPoint Sunusu</vt:lpstr>
    </vt:vector>
  </TitlesOfParts>
  <Company>NouS/TncTR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AKDENİZ ÜNİVERSİTESİ İKTİSADİ VE İDARİ BİLİMLER FAKÜLTESİ Gecikmeli Ders Kaydı İşlemleri İş Akış Şeması</dc:title>
  <dc:creator>oem</dc:creator>
  <cp:lastModifiedBy>oem</cp:lastModifiedBy>
  <cp:revision>15</cp:revision>
  <dcterms:created xsi:type="dcterms:W3CDTF">2026-05-31T11:45:20Z</dcterms:created>
  <dcterms:modified xsi:type="dcterms:W3CDTF">2026-05-31T14:08:29Z</dcterms:modified>
</cp:coreProperties>
</file>