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131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504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80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41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80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73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35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688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58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320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019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283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762B3-CDCB-4AC7-8027-F84823976339}" type="datetimeFigureOut">
              <a:rPr lang="tr-TR" smtClean="0"/>
              <a:t>31.05.2026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E1A1E-B739-4899-9442-FA6B544C98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01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ersonel.akdeniz.edu.tr/tr/formlar-4366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 descr="C:\Users\berat\Downloads\akdeniz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75" y="396875"/>
            <a:ext cx="1079500" cy="10795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Dikdörtgen 5"/>
          <p:cNvSpPr/>
          <p:nvPr/>
        </p:nvSpPr>
        <p:spPr>
          <a:xfrm>
            <a:off x="1714500" y="521126"/>
            <a:ext cx="3429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tr-TR" sz="1200" b="1" dirty="0"/>
              <a:t>AKDENİZ ÜNİVERSİTESİ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/>
              <a:t>İKTİSADİ ve İDARİ BİLİMLER FAKÜLTESİ </a:t>
            </a:r>
          </a:p>
          <a:p>
            <a:pPr algn="ctr">
              <a:lnSpc>
                <a:spcPct val="100000"/>
              </a:lnSpc>
            </a:pPr>
            <a:r>
              <a:rPr lang="tr-TR" sz="1200" b="1" dirty="0" smtClean="0"/>
              <a:t>Personel Görev Süresi Uzatma İşlemleri</a:t>
            </a:r>
            <a:endParaRPr lang="tr-TR" sz="1200" b="1" dirty="0"/>
          </a:p>
          <a:p>
            <a:pPr algn="ctr">
              <a:lnSpc>
                <a:spcPct val="100000"/>
              </a:lnSpc>
            </a:pPr>
            <a:r>
              <a:rPr lang="tr-TR" sz="1200" b="1" dirty="0"/>
              <a:t>İş Akış Şeması</a:t>
            </a:r>
          </a:p>
        </p:txBody>
      </p:sp>
      <p:sp>
        <p:nvSpPr>
          <p:cNvPr id="7" name="Oval 6"/>
          <p:cNvSpPr/>
          <p:nvPr/>
        </p:nvSpPr>
        <p:spPr>
          <a:xfrm>
            <a:off x="1885548" y="1672325"/>
            <a:ext cx="3324225" cy="609814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Personel Görev Süresi Uzatma İşlemlerinin Başlatılması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4" name="Dikdörtgen 53"/>
          <p:cNvSpPr/>
          <p:nvPr/>
        </p:nvSpPr>
        <p:spPr>
          <a:xfrm>
            <a:off x="1640379" y="2540051"/>
            <a:ext cx="3813736" cy="427939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Personel İşleri Birimi, görev süresinin dolmasına 1 ay kalan personelleri, ilgili bölümlere bildirerek görüşlerini ve ilgili evrakları talep eder.</a:t>
            </a:r>
            <a:endParaRPr lang="tr-TR" sz="800" b="1" dirty="0">
              <a:solidFill>
                <a:schemeClr val="tx1"/>
              </a:solidFill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1639963" y="4055459"/>
            <a:ext cx="3813736" cy="38319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Anabilim Dalı Başkanı, görüşünü Bölüm Başkanı’na yazılı olarak iletir.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67" name="Düz Ok Bağlayıcısı 66"/>
          <p:cNvCxnSpPr/>
          <p:nvPr/>
        </p:nvCxnSpPr>
        <p:spPr>
          <a:xfrm flipH="1">
            <a:off x="3547247" y="2292350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1654878" y="7811481"/>
            <a:ext cx="3779187" cy="482889"/>
          </a:xfrm>
          <a:prstGeom prst="ellipse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>
                <a:solidFill>
                  <a:schemeClr val="tx1"/>
                </a:solidFill>
              </a:rPr>
              <a:t>Personel Görev Süresi Uzatma İşlemlerinin </a:t>
            </a:r>
            <a:r>
              <a:rPr lang="tr-TR" sz="800" b="1" dirty="0" smtClean="0">
                <a:solidFill>
                  <a:schemeClr val="tx1"/>
                </a:solidFill>
              </a:rPr>
              <a:t>Tamamlanması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17" name="Düz Ok Bağlayıcısı 16"/>
          <p:cNvCxnSpPr/>
          <p:nvPr/>
        </p:nvCxnSpPr>
        <p:spPr>
          <a:xfrm flipH="1">
            <a:off x="3546831" y="2974476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Dikdörtgen 17"/>
          <p:cNvSpPr/>
          <p:nvPr/>
        </p:nvSpPr>
        <p:spPr>
          <a:xfrm>
            <a:off x="1639963" y="3211405"/>
            <a:ext cx="3813736" cy="591913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Görev süresi sona erecek olan personel, Anabilim Dalı Başkanlığı’na görev süresinin uzatılması </a:t>
            </a:r>
            <a:r>
              <a:rPr lang="tr-TR" sz="800" b="1" dirty="0" err="1" smtClean="0">
                <a:solidFill>
                  <a:schemeClr val="tx1"/>
                </a:solidFill>
              </a:rPr>
              <a:t>talkebine</a:t>
            </a:r>
            <a:r>
              <a:rPr lang="tr-TR" sz="800" b="1" dirty="0" smtClean="0">
                <a:solidFill>
                  <a:schemeClr val="tx1"/>
                </a:solidFill>
              </a:rPr>
              <a:t> ilişkin dilekçe yazarak, ekine Faaliyet Raporunu(</a:t>
            </a:r>
            <a:r>
              <a:rPr lang="tr-TR" sz="800" b="1" dirty="0" smtClean="0">
                <a:solidFill>
                  <a:schemeClr val="tx1"/>
                </a:solidFill>
                <a:hlinkClick r:id="rId3"/>
              </a:rPr>
              <a:t>https://personel.akdeniz.edu.tr/tr/formlar-4366</a:t>
            </a:r>
            <a:r>
              <a:rPr lang="tr-TR" sz="800" b="1" dirty="0" smtClean="0">
                <a:solidFill>
                  <a:schemeClr val="tx1"/>
                </a:solidFill>
              </a:rPr>
              <a:t>) ve AVES çıktısını ekler ve Anabilim Dalı Başkanlığı’na gönderir.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19" name="Düz Ok Bağlayıcısı 18"/>
          <p:cNvCxnSpPr/>
          <p:nvPr/>
        </p:nvCxnSpPr>
        <p:spPr>
          <a:xfrm flipH="1">
            <a:off x="3546415" y="3809804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Düz Ok Bağlayıcısı 19"/>
          <p:cNvCxnSpPr/>
          <p:nvPr/>
        </p:nvCxnSpPr>
        <p:spPr>
          <a:xfrm flipH="1">
            <a:off x="3546415" y="4438650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Dikdörtgen 20"/>
          <p:cNvSpPr/>
          <p:nvPr/>
        </p:nvSpPr>
        <p:spPr>
          <a:xfrm>
            <a:off x="1639963" y="4676140"/>
            <a:ext cx="3813736" cy="38319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Bölüm Başkanı, ilgili belgeleri Fakülte Yönetim Kurulu’nda görüşülmek üzere Dekanlığa gönderir.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22" name="Düz Ok Bağlayıcısı 21"/>
          <p:cNvCxnSpPr/>
          <p:nvPr/>
        </p:nvCxnSpPr>
        <p:spPr>
          <a:xfrm flipH="1">
            <a:off x="3545999" y="5059331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Dikdörtgen 22"/>
          <p:cNvSpPr/>
          <p:nvPr/>
        </p:nvSpPr>
        <p:spPr>
          <a:xfrm>
            <a:off x="1639131" y="5304878"/>
            <a:ext cx="3813736" cy="38319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Fakülte Yönetim Kurulu’nda görüşüldükten sonra, Yazı İşleri Bürosu toplantı sonucu çıkan görüş ve toplantı kararını Personel İşleri Bürosu’na bildirir. 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24" name="Düz Ok Bağlayıcısı 23"/>
          <p:cNvCxnSpPr/>
          <p:nvPr/>
        </p:nvCxnSpPr>
        <p:spPr>
          <a:xfrm flipH="1">
            <a:off x="3544472" y="5688069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Dikdörtgen 26"/>
          <p:cNvSpPr/>
          <p:nvPr/>
        </p:nvSpPr>
        <p:spPr>
          <a:xfrm>
            <a:off x="1639131" y="5933617"/>
            <a:ext cx="3813736" cy="38319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Personel İşleri Birimi, Yönetim Kurul Kararı ve ilgili evraklar ile birlikte Personel Daire Başkanlığı’na bildirir.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28" name="Düz Ok Bağlayıcısı 27"/>
          <p:cNvCxnSpPr/>
          <p:nvPr/>
        </p:nvCxnSpPr>
        <p:spPr>
          <a:xfrm flipH="1">
            <a:off x="3544472" y="6317666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Dikdörtgen 28"/>
          <p:cNvSpPr/>
          <p:nvPr/>
        </p:nvSpPr>
        <p:spPr>
          <a:xfrm>
            <a:off x="1639131" y="6560891"/>
            <a:ext cx="3813736" cy="38319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Rektör onayından gelen kararnamenin bir örneği, ilgili Bölüm Başkanlığı’na ve öğretim elemanına gönderilir.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30" name="Düz Ok Bağlayıcısı 29"/>
          <p:cNvCxnSpPr/>
          <p:nvPr/>
        </p:nvCxnSpPr>
        <p:spPr>
          <a:xfrm flipH="1">
            <a:off x="3544472" y="6950746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" name="Dikdörtgen 30"/>
          <p:cNvSpPr/>
          <p:nvPr/>
        </p:nvSpPr>
        <p:spPr>
          <a:xfrm>
            <a:off x="1639131" y="7186186"/>
            <a:ext cx="3813736" cy="383191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800" b="1" dirty="0" smtClean="0">
                <a:solidFill>
                  <a:schemeClr val="tx1"/>
                </a:solidFill>
              </a:rPr>
              <a:t>Tüm evrakların bir örneği, ilgilinin özlük dosyasına takılır. </a:t>
            </a:r>
            <a:endParaRPr lang="tr-TR" sz="800" b="1" dirty="0">
              <a:solidFill>
                <a:schemeClr val="tx1"/>
              </a:solidFill>
            </a:endParaRPr>
          </a:p>
        </p:txBody>
      </p:sp>
      <p:cxnSp>
        <p:nvCxnSpPr>
          <p:cNvPr id="32" name="Düz Ok Bağlayıcısı 31"/>
          <p:cNvCxnSpPr/>
          <p:nvPr/>
        </p:nvCxnSpPr>
        <p:spPr>
          <a:xfrm flipH="1">
            <a:off x="3544472" y="7573991"/>
            <a:ext cx="416" cy="237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170</Words>
  <Application>Microsoft Office PowerPoint</Application>
  <PresentationFormat>Geniş ekran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Berat Demir</dc:creator>
  <cp:lastModifiedBy>Berat Demir</cp:lastModifiedBy>
  <cp:revision>12</cp:revision>
  <dcterms:created xsi:type="dcterms:W3CDTF">2026-05-31T11:43:02Z</dcterms:created>
  <dcterms:modified xsi:type="dcterms:W3CDTF">2026-05-31T13:46:57Z</dcterms:modified>
</cp:coreProperties>
</file>