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71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Yurtiçi/Yurtdışı Görevlendirme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782481"/>
            <a:ext cx="3324225" cy="499658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Akademik Personelin </a:t>
            </a:r>
            <a:r>
              <a:rPr lang="tr-TR" sz="800" b="1" dirty="0" smtClean="0">
                <a:solidFill>
                  <a:schemeClr val="tx1"/>
                </a:solidFill>
              </a:rPr>
              <a:t>Yurtiçi/Yurtdışı </a:t>
            </a:r>
            <a:r>
              <a:rPr lang="tr-TR" sz="800" b="1" dirty="0">
                <a:solidFill>
                  <a:schemeClr val="tx1"/>
                </a:solidFill>
              </a:rPr>
              <a:t>Görevlendirme </a:t>
            </a:r>
            <a:r>
              <a:rPr lang="tr-TR" sz="800" b="1" dirty="0" smtClean="0">
                <a:solidFill>
                  <a:schemeClr val="tx1"/>
                </a:solidFill>
              </a:rPr>
              <a:t>Sürecinin Başlaması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8" name="Dirsek Bağlayıcısı 17"/>
          <p:cNvCxnSpPr>
            <a:stCxn id="61" idx="2"/>
            <a:endCxn id="70" idx="3"/>
          </p:cNvCxnSpPr>
          <p:nvPr/>
        </p:nvCxnSpPr>
        <p:spPr>
          <a:xfrm rot="5400000">
            <a:off x="4928243" y="7707811"/>
            <a:ext cx="393890" cy="114246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Dikdörtgen 53"/>
          <p:cNvSpPr/>
          <p:nvPr/>
        </p:nvSpPr>
        <p:spPr>
          <a:xfrm>
            <a:off x="2090955" y="2592555"/>
            <a:ext cx="2908751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Akademik Personel, 15 gün önceden görevlendirme talebini Bölüme bildirir ve dilekçe/ekleri hazırlar. Bölüm Başkanı, talebi Dekanlığa gönderir.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4758231" y="4135662"/>
            <a:ext cx="1876376" cy="109790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Görevlendirme süresi bir haftaya kadar ise Dekanın onayı yeterlidir. Olumlu veya olumsuz görüş ilgili öğretim elemanına E-BYS üzerinden bildirilir. Görevlendirmeye ilişkin bilgiler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3545330" y="3303202"/>
            <a:ext cx="2330" cy="2933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Düz Ok Bağlayıcısı 59"/>
          <p:cNvCxnSpPr/>
          <p:nvPr/>
        </p:nvCxnSpPr>
        <p:spPr>
          <a:xfrm flipH="1">
            <a:off x="5696417" y="5233563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Dikdörtgen 60"/>
          <p:cNvSpPr/>
          <p:nvPr/>
        </p:nvSpPr>
        <p:spPr>
          <a:xfrm>
            <a:off x="4758231" y="6964248"/>
            <a:ext cx="1876376" cy="111784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Görevlendirme süresi 15 günü aşıyorsa, Dekanın değerlendirmesi sonrasında konu, Fakülte Yönetim Kurulu’nda görüşülü</a:t>
            </a:r>
            <a:r>
              <a:rPr lang="tr-TR" sz="800" b="1" dirty="0" smtClean="0">
                <a:solidFill>
                  <a:schemeClr val="tx1"/>
                </a:solidFill>
              </a:rPr>
              <a:t>r. Görevlendirme talebi ve ekleri Rektörlük onayı için Personel Daire Başkanlığı’na gönderilir. Onay geldikten sonra ilgili öğretim elemanına bildirilir. Görevlendirmeye ilişkin bilgiler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9" name="Düz Ok Bağlayıcısı 68"/>
          <p:cNvCxnSpPr/>
          <p:nvPr/>
        </p:nvCxnSpPr>
        <p:spPr>
          <a:xfrm flipH="1">
            <a:off x="5687359" y="6711170"/>
            <a:ext cx="2478" cy="2502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Elmas 70"/>
          <p:cNvSpPr/>
          <p:nvPr/>
        </p:nvSpPr>
        <p:spPr>
          <a:xfrm>
            <a:off x="2503606" y="3601390"/>
            <a:ext cx="2083448" cy="814148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Görevlendirmede Ödeme Yapılacak mı?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73" name="Dirsek Bağlayıcısı 72"/>
          <p:cNvCxnSpPr>
            <a:endCxn id="56" idx="0"/>
          </p:cNvCxnSpPr>
          <p:nvPr/>
        </p:nvCxnSpPr>
        <p:spPr>
          <a:xfrm>
            <a:off x="4587054" y="4010229"/>
            <a:ext cx="1109365" cy="12543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Dikdörtgen 74"/>
          <p:cNvSpPr/>
          <p:nvPr/>
        </p:nvSpPr>
        <p:spPr>
          <a:xfrm>
            <a:off x="5377705" y="3846747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6" name="Dikdörtgen 75"/>
          <p:cNvSpPr/>
          <p:nvPr/>
        </p:nvSpPr>
        <p:spPr>
          <a:xfrm>
            <a:off x="4758231" y="5507949"/>
            <a:ext cx="1876376" cy="120322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Görevlendirme süresi 8 gün ile 15 gün arasında ise Dekan değerlendirmesi sonrasında Rektör onayı için E-BYS üzerinden üst yazı ve ekleriyle birlikte Personel Daire Başkanlığı’na gönderilir. Onay geldikten sonra ilgili öğretim elemanına bildirilir. Görevlendirmeye ilişkin bilgiler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8" name="Dirsek Bağlayıcısı 77"/>
          <p:cNvCxnSpPr>
            <a:endCxn id="70" idx="1"/>
          </p:cNvCxnSpPr>
          <p:nvPr/>
        </p:nvCxnSpPr>
        <p:spPr>
          <a:xfrm rot="16200000" flipH="1">
            <a:off x="1392579" y="7465928"/>
            <a:ext cx="1204800" cy="81531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Dikdörtgen 31"/>
          <p:cNvSpPr/>
          <p:nvPr/>
        </p:nvSpPr>
        <p:spPr>
          <a:xfrm>
            <a:off x="114044" y="4476129"/>
            <a:ext cx="2902748" cy="90073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Gün sayısına bakılmaksızın görevlendirme talebi Fakülte Yönetim Kurulu’nda görüşülür. Karar olumlu ise görevlendirme oluru ve ekleri E-BYS üzerinden dağıtım yerleri seçilerek kontrol için Personel Daire Başkanlığı’na gönderilir. Kontrolden gelen olur, Dekan tarafından imzalanır ve ardından Rektör onayı için tekrar Personel Daire Başkanlığı’na iletilir.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6" name="Düz Ok Bağlayıcısı 25"/>
          <p:cNvCxnSpPr/>
          <p:nvPr/>
        </p:nvCxnSpPr>
        <p:spPr>
          <a:xfrm>
            <a:off x="3545331" y="2290516"/>
            <a:ext cx="2329" cy="2923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Dirsek Bağlayıcısı 42"/>
          <p:cNvCxnSpPr>
            <a:stCxn id="71" idx="1"/>
            <a:endCxn id="32" idx="0"/>
          </p:cNvCxnSpPr>
          <p:nvPr/>
        </p:nvCxnSpPr>
        <p:spPr>
          <a:xfrm rot="10800000" flipV="1">
            <a:off x="1565418" y="4008463"/>
            <a:ext cx="938188" cy="467665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Dikdörtgen 50"/>
          <p:cNvSpPr/>
          <p:nvPr/>
        </p:nvSpPr>
        <p:spPr>
          <a:xfrm>
            <a:off x="1439455" y="3846747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3" name="Düz Ok Bağlayıcısı 52"/>
          <p:cNvCxnSpPr/>
          <p:nvPr/>
        </p:nvCxnSpPr>
        <p:spPr>
          <a:xfrm flipH="1">
            <a:off x="1565418" y="5370756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Dikdörtgen 54"/>
          <p:cNvSpPr/>
          <p:nvPr/>
        </p:nvSpPr>
        <p:spPr>
          <a:xfrm>
            <a:off x="114044" y="5650053"/>
            <a:ext cx="2902748" cy="90073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AB, TÜBİTAK ve DPT projeleri kapsamındaki akademik personel görevlendirme talepleri Dekanlık tarafından değerlendirilir. Görevlendirme oluru düzenlenmez; ilgili evrakların bir örneği Rektör onayı için üst yazı ile E-BYS üzerinden Personel Daire Başkanlığı’na gönderilir. Onay sonrası ilgili öğretim elemanına bildirilir ve görevlendirme bilgileri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7" name="Düz Ok Bağlayıcısı 56"/>
          <p:cNvCxnSpPr/>
          <p:nvPr/>
        </p:nvCxnSpPr>
        <p:spPr>
          <a:xfrm flipH="1">
            <a:off x="1574940" y="6546408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Dikdörtgen 61"/>
          <p:cNvSpPr/>
          <p:nvPr/>
        </p:nvSpPr>
        <p:spPr>
          <a:xfrm>
            <a:off x="114044" y="6815991"/>
            <a:ext cx="2902748" cy="455195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Ödeme Emri Belgesi ve eklerinde düzeltme yapılmasına ilişkin eksiklikler olması durumunda mutemede iade edilir.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3" name="Düz Ok Bağlayıcısı 62"/>
          <p:cNvCxnSpPr/>
          <p:nvPr/>
        </p:nvCxnSpPr>
        <p:spPr>
          <a:xfrm flipH="1">
            <a:off x="3471148" y="8703584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2283952" y="8984022"/>
            <a:ext cx="2388689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Akademik Personelin Yurtiçi/Yurtdışı Görevlendirme Sürecinin </a:t>
            </a:r>
            <a:r>
              <a:rPr lang="tr-TR" sz="800" b="1" dirty="0" smtClean="0">
                <a:solidFill>
                  <a:schemeClr val="tx1"/>
                </a:solidFill>
              </a:rPr>
              <a:t>Tamamlanması</a:t>
            </a:r>
            <a:endParaRPr lang="tr-TR" sz="800" b="1" dirty="0">
              <a:solidFill>
                <a:schemeClr val="tx1"/>
              </a:solidFill>
            </a:endParaRPr>
          </a:p>
          <a:p>
            <a:pPr algn="ctr"/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2402638" y="8248389"/>
            <a:ext cx="2151319" cy="455195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Tüm görevlendirme evraklarının bir örneği ilgilinin özlük dosyasına takılır.</a:t>
            </a:r>
          </a:p>
          <a:p>
            <a:pPr algn="ctr"/>
            <a:endParaRPr lang="tr-TR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291</Words>
  <Application>Microsoft Office PowerPoint</Application>
  <PresentationFormat>Geniş ekran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12</cp:revision>
  <dcterms:created xsi:type="dcterms:W3CDTF">2026-05-31T11:43:02Z</dcterms:created>
  <dcterms:modified xsi:type="dcterms:W3CDTF">2026-05-31T15:26:38Z</dcterms:modified>
</cp:coreProperties>
</file>