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7559675" cy="10691813"/>
  <p:notesSz cx="6761163" cy="9882188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020"/>
    <a:srgbClr val="2332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588A00-95CC-49AE-B739-7CEAC9BCCA6A}" v="1" dt="2024-06-13T09:06:28.0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0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9026-547A-4172-8028-158B4DBB5242}" type="datetimeFigureOut">
              <a:rPr lang="tr-TR" smtClean="0"/>
              <a:t>14.06.2024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C77B-818E-4E8D-A6B8-7A56EB074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2748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9026-547A-4172-8028-158B4DBB5242}" type="datetimeFigureOut">
              <a:rPr lang="tr-TR" smtClean="0"/>
              <a:t>14.06.2024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C77B-818E-4E8D-A6B8-7A56EB074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2064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9026-547A-4172-8028-158B4DBB5242}" type="datetimeFigureOut">
              <a:rPr lang="tr-TR" smtClean="0"/>
              <a:t>14.06.2024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C77B-818E-4E8D-A6B8-7A56EB074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5749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9026-547A-4172-8028-158B4DBB5242}" type="datetimeFigureOut">
              <a:rPr lang="tr-TR" smtClean="0"/>
              <a:t>14.06.2024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C77B-818E-4E8D-A6B8-7A56EB074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0776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9026-547A-4172-8028-158B4DBB5242}" type="datetimeFigureOut">
              <a:rPr lang="tr-TR" smtClean="0"/>
              <a:t>14.06.2024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C77B-818E-4E8D-A6B8-7A56EB074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2374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9026-547A-4172-8028-158B4DBB5242}" type="datetimeFigureOut">
              <a:rPr lang="tr-TR" smtClean="0"/>
              <a:t>14.06.2024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C77B-818E-4E8D-A6B8-7A56EB074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944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9026-547A-4172-8028-158B4DBB5242}" type="datetimeFigureOut">
              <a:rPr lang="tr-TR" smtClean="0"/>
              <a:t>14.06.2024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C77B-818E-4E8D-A6B8-7A56EB074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9904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9026-547A-4172-8028-158B4DBB5242}" type="datetimeFigureOut">
              <a:rPr lang="tr-TR" smtClean="0"/>
              <a:t>14.06.2024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C77B-818E-4E8D-A6B8-7A56EB074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8458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9026-547A-4172-8028-158B4DBB5242}" type="datetimeFigureOut">
              <a:rPr lang="tr-TR" smtClean="0"/>
              <a:t>14.06.2024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C77B-818E-4E8D-A6B8-7A56EB074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3758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9026-547A-4172-8028-158B4DBB5242}" type="datetimeFigureOut">
              <a:rPr lang="tr-TR" smtClean="0"/>
              <a:t>14.06.2024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C77B-818E-4E8D-A6B8-7A56EB074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5942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9026-547A-4172-8028-158B4DBB5242}" type="datetimeFigureOut">
              <a:rPr lang="tr-TR" smtClean="0"/>
              <a:t>14.06.2024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C77B-818E-4E8D-A6B8-7A56EB074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0590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B9026-547A-4172-8028-158B4DBB5242}" type="datetimeFigureOut">
              <a:rPr lang="tr-TR" smtClean="0"/>
              <a:t>14.06.2024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9C77B-818E-4E8D-A6B8-7A56EB074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4785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60679" cy="10690393"/>
          </a:xfrm>
          <a:prstGeom prst="rect">
            <a:avLst/>
          </a:prstGeom>
        </p:spPr>
      </p:pic>
      <p:sp>
        <p:nvSpPr>
          <p:cNvPr id="6" name="Metin kutusu 5"/>
          <p:cNvSpPr txBox="1"/>
          <p:nvPr/>
        </p:nvSpPr>
        <p:spPr>
          <a:xfrm>
            <a:off x="1028701" y="2315433"/>
            <a:ext cx="5435600" cy="810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600" dirty="0">
                <a:latin typeface="BrooklynSamuelsFive-Medium" panose="02000603040000020004" pitchFamily="50" charset="-94"/>
              </a:rPr>
              <a:t>TEŞEKKÜR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6573" y="1222921"/>
            <a:ext cx="1152146" cy="115214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858" y="1222921"/>
            <a:ext cx="1152146" cy="1152146"/>
          </a:xfrm>
          <a:prstGeom prst="rect">
            <a:avLst/>
          </a:prstGeom>
        </p:spPr>
      </p:pic>
      <p:sp>
        <p:nvSpPr>
          <p:cNvPr id="13" name="Dikdörtgen 12"/>
          <p:cNvSpPr/>
          <p:nvPr/>
        </p:nvSpPr>
        <p:spPr>
          <a:xfrm>
            <a:off x="2259555" y="3457423"/>
            <a:ext cx="269400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200" dirty="0">
                <a:solidFill>
                  <a:srgbClr val="ED7020"/>
                </a:solidFill>
                <a:latin typeface="BrooklynSamuelsFive-Light" panose="02000503040000020004" pitchFamily="50" charset="-94"/>
              </a:rPr>
              <a:t>Sayın; </a:t>
            </a:r>
            <a:r>
              <a:rPr lang="tr-TR" sz="2200" dirty="0">
                <a:solidFill>
                  <a:srgbClr val="ED7020"/>
                </a:solidFill>
                <a:latin typeface="BrooklynSamuelsFive-Bold" panose="02000506040000020004" pitchFamily="50" charset="-94"/>
              </a:rPr>
              <a:t>Alperen CİHAN </a:t>
            </a:r>
          </a:p>
        </p:txBody>
      </p:sp>
      <p:sp>
        <p:nvSpPr>
          <p:cNvPr id="14" name="Dikdörtgen 13"/>
          <p:cNvSpPr/>
          <p:nvPr/>
        </p:nvSpPr>
        <p:spPr>
          <a:xfrm>
            <a:off x="1028701" y="4013804"/>
            <a:ext cx="5435601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1200" dirty="0">
                <a:latin typeface="BrooklynSamuelsFive-Light" panose="02000503040000020004" pitchFamily="50" charset="-94"/>
              </a:rPr>
              <a:t>Akdeniz Üniversitesi Spor Bilimleri Fakültesi'nde Yürütülen</a:t>
            </a:r>
          </a:p>
          <a:p>
            <a:pPr algn="ctr"/>
            <a:endParaRPr lang="tr-TR" sz="1200" dirty="0">
              <a:latin typeface="BrooklynSamuelsFive-Light" panose="02000503040000020004" pitchFamily="50" charset="-94"/>
            </a:endParaRPr>
          </a:p>
          <a:p>
            <a:pPr algn="ctr"/>
            <a:r>
              <a:rPr lang="tr-TR" sz="1300" dirty="0">
                <a:solidFill>
                  <a:srgbClr val="233269"/>
                </a:solidFill>
                <a:latin typeface="BrooklynSamuelsFive-Medium" panose="02000603040000020004" pitchFamily="50" charset="-94"/>
              </a:rPr>
              <a:t>“Akdeniz Üniversitesi İdari Personellerine, Sağlık İçin </a:t>
            </a:r>
            <a:r>
              <a:rPr lang="tr-TR" sz="1300">
                <a:solidFill>
                  <a:srgbClr val="233269"/>
                </a:solidFill>
                <a:latin typeface="BrooklynSamuelsFive-Medium" panose="02000603040000020004" pitchFamily="50" charset="-94"/>
              </a:rPr>
              <a:t>Spor Projesi’’</a:t>
            </a:r>
            <a:endParaRPr lang="tr-TR" sz="1300" dirty="0">
              <a:solidFill>
                <a:srgbClr val="233269"/>
              </a:solidFill>
              <a:latin typeface="BrooklynSamuelsFive-Medium" panose="02000603040000020004" pitchFamily="50" charset="-94"/>
            </a:endParaRPr>
          </a:p>
          <a:p>
            <a:pPr algn="ctr"/>
            <a:r>
              <a:rPr lang="tr-TR" sz="1300" dirty="0">
                <a:solidFill>
                  <a:srgbClr val="233269"/>
                </a:solidFill>
                <a:latin typeface="BrooklynSamuelsFive-Medium" panose="02000603040000020004" pitchFamily="50" charset="-94"/>
              </a:rPr>
              <a:t>      “Aktif Yaşa, Verimli Çalış!” / “İdari Kadroda Sağlıklı Adımlar!”</a:t>
            </a:r>
          </a:p>
          <a:p>
            <a:pPr algn="ctr"/>
            <a:endParaRPr lang="tr-TR" sz="1200" dirty="0">
              <a:latin typeface="BrooklynSamuelsFive-Light" panose="02000503040000020004" pitchFamily="50" charset="-94"/>
            </a:endParaRPr>
          </a:p>
          <a:p>
            <a:pPr algn="ctr"/>
            <a:r>
              <a:rPr lang="tr-TR" sz="1200" dirty="0">
                <a:latin typeface="BrooklynSamuelsFive-Light" panose="02000503040000020004" pitchFamily="50" charset="-94"/>
              </a:rPr>
              <a:t>Konulu Toplumsal Duyarlılık ve Katkı Projesinde,</a:t>
            </a:r>
          </a:p>
          <a:p>
            <a:pPr algn="ctr"/>
            <a:r>
              <a:rPr lang="tr-TR" sz="1200" dirty="0">
                <a:latin typeface="BrooklynSamuelsFive-Light" panose="02000503040000020004" pitchFamily="50" charset="-94"/>
              </a:rPr>
              <a:t>Toplumsal Sorumluluk Bilinciyle Etkin Görev Almış; Söz Konusu</a:t>
            </a:r>
          </a:p>
          <a:p>
            <a:pPr algn="ctr"/>
            <a:r>
              <a:rPr lang="tr-TR" sz="1200" dirty="0">
                <a:latin typeface="BrooklynSamuelsFive-Light" panose="02000503040000020004" pitchFamily="50" charset="-94"/>
              </a:rPr>
              <a:t>İhtiyaç Grubunun </a:t>
            </a:r>
            <a:r>
              <a:rPr lang="tr-TR" sz="1200" dirty="0">
                <a:latin typeface="BrooklynSamuelsFive-Medium" panose="02000603040000020004" pitchFamily="50" charset="-94"/>
              </a:rPr>
              <a:t>“Bilinç Düzeyinin” </a:t>
            </a:r>
            <a:r>
              <a:rPr lang="tr-TR" sz="1200" dirty="0">
                <a:latin typeface="BrooklynSamuelsFive-Light" panose="02000503040000020004" pitchFamily="50" charset="-94"/>
              </a:rPr>
              <a:t>ve </a:t>
            </a:r>
            <a:r>
              <a:rPr lang="tr-TR" sz="1200" dirty="0">
                <a:latin typeface="BrooklynSamuelsFive-Medium" panose="02000603040000020004" pitchFamily="50" charset="-94"/>
              </a:rPr>
              <a:t>“Yaşam Kalitesinin” </a:t>
            </a:r>
            <a:r>
              <a:rPr lang="tr-TR" sz="1200" dirty="0">
                <a:latin typeface="BrooklynSamuelsFive-Light" panose="02000503040000020004" pitchFamily="50" charset="-94"/>
              </a:rPr>
              <a:t>Yükselmesine</a:t>
            </a:r>
          </a:p>
          <a:p>
            <a:pPr algn="ctr"/>
            <a:r>
              <a:rPr lang="tr-TR" sz="1200" dirty="0">
                <a:latin typeface="BrooklynSamuelsFive-Light" panose="02000503040000020004" pitchFamily="50" charset="-94"/>
              </a:rPr>
              <a:t>Önemli Katkılarda Bulunmuş, Fark Yaratmıştır.</a:t>
            </a:r>
          </a:p>
          <a:p>
            <a:pPr algn="ctr"/>
            <a:endParaRPr lang="tr-TR" sz="1200" dirty="0">
              <a:latin typeface="BrooklynSamuelsFive-Light" panose="02000503040000020004" pitchFamily="50" charset="-94"/>
            </a:endParaRPr>
          </a:p>
          <a:p>
            <a:pPr algn="ctr"/>
            <a:r>
              <a:rPr lang="tr-TR" sz="1200" dirty="0">
                <a:latin typeface="BrooklynSamuelsFive-Light" panose="02000503040000020004" pitchFamily="50" charset="-94"/>
              </a:rPr>
              <a:t>Teşekkür Eder, Toplumsal Katkılarınızın Devamını Dileriz…</a:t>
            </a:r>
            <a:endParaRPr lang="tr-TR" sz="1200" dirty="0">
              <a:latin typeface="BrooklynSamuelsFive-Bold" panose="02000506040000020004" pitchFamily="50" charset="-94"/>
            </a:endParaRPr>
          </a:p>
        </p:txBody>
      </p:sp>
      <p:sp>
        <p:nvSpPr>
          <p:cNvPr id="16" name="Dikdörtgen 15"/>
          <p:cNvSpPr/>
          <p:nvPr/>
        </p:nvSpPr>
        <p:spPr>
          <a:xfrm>
            <a:off x="1028701" y="6265684"/>
            <a:ext cx="5435601" cy="2262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233269"/>
                </a:solidFill>
                <a:latin typeface="BrooklynSamuelsFive-Medium" panose="02000603040000020004" pitchFamily="50" charset="-94"/>
              </a:rPr>
              <a:t>Certificate of Appreciation</a:t>
            </a:r>
          </a:p>
          <a:p>
            <a:pPr algn="ctr"/>
            <a:r>
              <a:rPr lang="en-US" sz="1200" dirty="0">
                <a:latin typeface="BrooklynSamuelsFive-Light" panose="02000503040000020004" pitchFamily="50" charset="-94"/>
              </a:rPr>
              <a:t>Presented to</a:t>
            </a:r>
          </a:p>
          <a:p>
            <a:pPr algn="ctr"/>
            <a:r>
              <a:rPr lang="en-US" sz="1200" dirty="0">
                <a:latin typeface="BrooklynSamuelsFive-Light" panose="02000503040000020004" pitchFamily="50" charset="-94"/>
              </a:rPr>
              <a:t> </a:t>
            </a:r>
            <a:r>
              <a:rPr lang="tr-TR" sz="1500" dirty="0">
                <a:solidFill>
                  <a:srgbClr val="ED7020"/>
                </a:solidFill>
                <a:latin typeface="BrooklynSamuelsFive-Bold" panose="02000506040000020004" pitchFamily="50" charset="-94"/>
              </a:rPr>
              <a:t>Alperen CİHAN </a:t>
            </a:r>
            <a:endParaRPr lang="en-US" sz="1500" dirty="0">
              <a:solidFill>
                <a:srgbClr val="ED7020"/>
              </a:solidFill>
              <a:latin typeface="BrooklynSamuelsFive-Bold" panose="02000506040000020004" pitchFamily="50" charset="-94"/>
            </a:endParaRPr>
          </a:p>
          <a:p>
            <a:pPr algn="ctr"/>
            <a:r>
              <a:rPr lang="en-US" sz="1200" dirty="0">
                <a:latin typeface="BrooklynSamuelsFive-Light" panose="02000503040000020004" pitchFamily="50" charset="-94"/>
              </a:rPr>
              <a:t>In recognition of his outstanding performance throughout the civic involvement project named</a:t>
            </a:r>
            <a:endParaRPr lang="tr-TR" sz="1200" dirty="0">
              <a:latin typeface="BrooklynSamuelsFive-Light" panose="02000503040000020004" pitchFamily="50" charset="-94"/>
            </a:endParaRPr>
          </a:p>
          <a:p>
            <a:pPr algn="ctr"/>
            <a:endParaRPr lang="tr-TR" sz="1200" dirty="0">
              <a:latin typeface="BrooklynSamuelsFive-Light" panose="02000503040000020004" pitchFamily="50" charset="-94"/>
            </a:endParaRPr>
          </a:p>
          <a:p>
            <a:pPr algn="ctr"/>
            <a:r>
              <a:rPr lang="tr-TR" sz="1200" dirty="0">
                <a:solidFill>
                  <a:srgbClr val="233269"/>
                </a:solidFill>
                <a:latin typeface="BrooklynSamuelsFive-Bold" panose="02000506040000020004" pitchFamily="50" charset="-94"/>
              </a:rPr>
              <a:t>“</a:t>
            </a:r>
            <a:r>
              <a:rPr lang="en-US" sz="1200" dirty="0">
                <a:solidFill>
                  <a:srgbClr val="233269"/>
                </a:solidFill>
                <a:latin typeface="BrooklynSamuelsFive-Bold" panose="02000506040000020004" pitchFamily="50" charset="-94"/>
              </a:rPr>
              <a:t>Sports for Health Project for Akdeniz University Administrative Staff </a:t>
            </a:r>
            <a:r>
              <a:rPr lang="tr-TR" sz="1200" dirty="0">
                <a:solidFill>
                  <a:srgbClr val="233269"/>
                </a:solidFill>
                <a:latin typeface="BrooklynSamuelsFive-Bold" panose="02000506040000020004" pitchFamily="50" charset="-94"/>
              </a:rPr>
              <a:t>’’</a:t>
            </a:r>
          </a:p>
          <a:p>
            <a:pPr algn="ctr"/>
            <a:r>
              <a:rPr lang="tr-TR" sz="1200" dirty="0">
                <a:solidFill>
                  <a:srgbClr val="233269"/>
                </a:solidFill>
                <a:latin typeface="BrooklynSamuelsFive-Bold" panose="02000506040000020004" pitchFamily="50" charset="-94"/>
              </a:rPr>
              <a:t>      “</a:t>
            </a:r>
            <a:r>
              <a:rPr lang="en-US" sz="1200" dirty="0">
                <a:solidFill>
                  <a:srgbClr val="233269"/>
                </a:solidFill>
                <a:latin typeface="BrooklynSamuelsFive-Bold" panose="02000506040000020004" pitchFamily="50" charset="-94"/>
              </a:rPr>
              <a:t>Live Actively, Work Efficiently!” / “Health Steps in Administrative Staff</a:t>
            </a:r>
            <a:r>
              <a:rPr lang="tr-TR" sz="1200" dirty="0">
                <a:solidFill>
                  <a:srgbClr val="233269"/>
                </a:solidFill>
                <a:latin typeface="BrooklynSamuelsFive-Bold" panose="02000506040000020004" pitchFamily="50" charset="-94"/>
              </a:rPr>
              <a:t>!”</a:t>
            </a:r>
          </a:p>
          <a:p>
            <a:pPr algn="ctr"/>
            <a:endParaRPr lang="en-US" sz="1200" dirty="0">
              <a:latin typeface="BrooklynSamuelsFive-Bold" panose="02000506040000020004" pitchFamily="50" charset="-94"/>
            </a:endParaRPr>
          </a:p>
          <a:p>
            <a:pPr algn="ctr"/>
            <a:r>
              <a:rPr lang="en-US" sz="1200" dirty="0">
                <a:latin typeface="BrooklynSamuelsFive-Light" panose="02000503040000020004" pitchFamily="50" charset="-94"/>
              </a:rPr>
              <a:t>conducted in Faculty of Sport Sciences at Akdeniz University.</a:t>
            </a:r>
          </a:p>
          <a:p>
            <a:pPr algn="ctr"/>
            <a:r>
              <a:rPr lang="en-US" sz="1200" dirty="0">
                <a:latin typeface="BrooklynSamuelsFive-Light" panose="02000503040000020004" pitchFamily="50" charset="-94"/>
              </a:rPr>
              <a:t>Thank you for helping to raise awareness and enhance the quality of life!</a:t>
            </a:r>
            <a:endParaRPr lang="tr-TR" sz="1200" dirty="0">
              <a:latin typeface="BrooklynSamuelsFive-Light" panose="02000503040000020004" pitchFamily="50" charset="-94"/>
            </a:endParaRPr>
          </a:p>
        </p:txBody>
      </p:sp>
      <p:sp>
        <p:nvSpPr>
          <p:cNvPr id="18" name="Dikdörtgen 17"/>
          <p:cNvSpPr/>
          <p:nvPr/>
        </p:nvSpPr>
        <p:spPr>
          <a:xfrm>
            <a:off x="3684432" y="9153622"/>
            <a:ext cx="2352829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BrooklynSamuelsFive-Bold" panose="02000506040000020004" pitchFamily="50" charset="-94"/>
              </a:rPr>
              <a:t>Prof. Dr. </a:t>
            </a:r>
            <a:r>
              <a:rPr lang="tr-TR" sz="1200" dirty="0">
                <a:latin typeface="BrooklynSamuelsFive-Bold" panose="02000506040000020004" pitchFamily="50" charset="-94"/>
              </a:rPr>
              <a:t>Abdurrahman AKTOP</a:t>
            </a:r>
          </a:p>
          <a:p>
            <a:pPr algn="ctr"/>
            <a:r>
              <a:rPr lang="en-US" sz="1100" dirty="0">
                <a:latin typeface="BrooklynSamuelsFive-Light" panose="02000503040000020004" pitchFamily="50" charset="-94"/>
              </a:rPr>
              <a:t>Dean of Faculty of Sport Sciences	</a:t>
            </a:r>
            <a:r>
              <a:rPr lang="en-US" dirty="0">
                <a:solidFill>
                  <a:srgbClr val="233269"/>
                </a:solidFill>
                <a:latin typeface="BrooklynSamuelsFive-Medium" panose="02000603040000020004" pitchFamily="50" charset="-94"/>
              </a:rPr>
              <a:t>	</a:t>
            </a:r>
            <a:endParaRPr lang="tr-TR" sz="1200" dirty="0">
              <a:latin typeface="BrooklynSamuelsFive-Bold" panose="02000506040000020004" pitchFamily="50" charset="-94"/>
            </a:endParaRPr>
          </a:p>
        </p:txBody>
      </p:sp>
      <p:sp>
        <p:nvSpPr>
          <p:cNvPr id="19" name="Dikdörtgen 18"/>
          <p:cNvSpPr/>
          <p:nvPr/>
        </p:nvSpPr>
        <p:spPr>
          <a:xfrm>
            <a:off x="1125331" y="9153622"/>
            <a:ext cx="2352829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1200" dirty="0">
                <a:latin typeface="BrooklynSamuelsFive-Bold" panose="02000506040000020004" pitchFamily="50" charset="-94"/>
              </a:rPr>
              <a:t> Doç. Dr. Emel ÇETİN</a:t>
            </a:r>
          </a:p>
          <a:p>
            <a:pPr algn="ctr"/>
            <a:r>
              <a:rPr lang="tr-TR" sz="1100" dirty="0">
                <a:latin typeface="BrooklynSamuelsFive-Light" panose="02000503040000020004" pitchFamily="50" charset="-94"/>
              </a:rPr>
              <a:t>            Faculty Coordinator</a:t>
            </a:r>
            <a:r>
              <a:rPr lang="en-US" sz="1100" dirty="0">
                <a:latin typeface="BrooklynSamuelsFive-Light" panose="02000503040000020004" pitchFamily="50" charset="-94"/>
              </a:rPr>
              <a:t>	</a:t>
            </a:r>
            <a:r>
              <a:rPr lang="en-US" dirty="0">
                <a:solidFill>
                  <a:srgbClr val="233269"/>
                </a:solidFill>
                <a:latin typeface="BrooklynSamuelsFive-Medium" panose="02000603040000020004" pitchFamily="50" charset="-94"/>
              </a:rPr>
              <a:t>	</a:t>
            </a:r>
            <a:endParaRPr lang="tr-TR" sz="1200" dirty="0">
              <a:latin typeface="BrooklynSamuelsFive-Bold" panose="02000506040000020004" pitchFamily="50" charset="-94"/>
            </a:endParaRPr>
          </a:p>
        </p:txBody>
      </p:sp>
      <p:pic>
        <p:nvPicPr>
          <p:cNvPr id="20" name="Resim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1746" y="8745604"/>
            <a:ext cx="2889510" cy="24384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1746" y="3266377"/>
            <a:ext cx="2889510" cy="24384"/>
          </a:xfrm>
          <a:prstGeom prst="rect">
            <a:avLst/>
          </a:prstGeom>
        </p:spPr>
      </p:pic>
      <p:grpSp>
        <p:nvGrpSpPr>
          <p:cNvPr id="2" name="Grup 1"/>
          <p:cNvGrpSpPr/>
          <p:nvPr/>
        </p:nvGrpSpPr>
        <p:grpSpPr>
          <a:xfrm>
            <a:off x="5904199" y="8864736"/>
            <a:ext cx="1321976" cy="1747244"/>
            <a:chOff x="5904199" y="8864736"/>
            <a:chExt cx="1321976" cy="1747244"/>
          </a:xfrm>
        </p:grpSpPr>
        <p:pic>
          <p:nvPicPr>
            <p:cNvPr id="15" name="Resim 14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04199" y="8864736"/>
              <a:ext cx="1321976" cy="1747244"/>
            </a:xfrm>
            <a:prstGeom prst="rect">
              <a:avLst/>
            </a:prstGeom>
          </p:spPr>
        </p:pic>
        <p:sp>
          <p:nvSpPr>
            <p:cNvPr id="17" name="Metin kutusu 16"/>
            <p:cNvSpPr txBox="1"/>
            <p:nvPr/>
          </p:nvSpPr>
          <p:spPr>
            <a:xfrm>
              <a:off x="6329707" y="8949778"/>
              <a:ext cx="47095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800" dirty="0">
                  <a:solidFill>
                    <a:srgbClr val="464446"/>
                  </a:solidFill>
                  <a:latin typeface="BrooklynSamuelsFour-Bold" panose="02000506040000020004" pitchFamily="50" charset="-94"/>
                  <a:cs typeface="Arial" panose="020B0604020202020204" pitchFamily="34" charset="0"/>
                </a:rPr>
                <a:t>2024</a:t>
              </a:r>
            </a:p>
          </p:txBody>
        </p:sp>
        <p:sp>
          <p:nvSpPr>
            <p:cNvPr id="21" name="Metin kutusu 20"/>
            <p:cNvSpPr txBox="1"/>
            <p:nvPr/>
          </p:nvSpPr>
          <p:spPr>
            <a:xfrm>
              <a:off x="5958098" y="9394221"/>
              <a:ext cx="1214175" cy="3920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200"/>
                </a:lnSpc>
              </a:pPr>
              <a:r>
                <a:rPr lang="tr-TR" sz="900" b="1" dirty="0">
                  <a:solidFill>
                    <a:srgbClr val="464446"/>
                  </a:solidFill>
                  <a:latin typeface="BrooklynSamuelsFive-Bold" panose="02000506040000020004" pitchFamily="50" charset="-94"/>
                  <a:cs typeface="Arial" panose="020B0604020202020204" pitchFamily="34" charset="0"/>
                </a:rPr>
                <a:t>THE BEST PROJECT </a:t>
              </a:r>
            </a:p>
            <a:p>
              <a:pPr algn="ctr">
                <a:lnSpc>
                  <a:spcPts val="1200"/>
                </a:lnSpc>
              </a:pPr>
              <a:r>
                <a:rPr lang="tr-TR" sz="900" b="1" dirty="0">
                  <a:solidFill>
                    <a:srgbClr val="464446"/>
                  </a:solidFill>
                  <a:latin typeface="BrooklynSamuelsFive-Bold" panose="02000506040000020004" pitchFamily="50" charset="-94"/>
                  <a:cs typeface="Arial" panose="020B0604020202020204" pitchFamily="34" charset="0"/>
                </a:rPr>
                <a:t>OF THE YEAR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62741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60679" cy="10690393"/>
          </a:xfrm>
          <a:prstGeom prst="rect">
            <a:avLst/>
          </a:prstGeom>
        </p:spPr>
      </p:pic>
      <p:sp>
        <p:nvSpPr>
          <p:cNvPr id="6" name="Metin kutusu 5"/>
          <p:cNvSpPr txBox="1"/>
          <p:nvPr/>
        </p:nvSpPr>
        <p:spPr>
          <a:xfrm>
            <a:off x="1028701" y="2315433"/>
            <a:ext cx="5435600" cy="810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Medium" panose="02000603040000020004" pitchFamily="50" charset="-94"/>
                <a:ea typeface="+mn-ea"/>
                <a:cs typeface="+mn-cs"/>
              </a:rPr>
              <a:t>TEŞEKKÜR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6573" y="1222921"/>
            <a:ext cx="1152146" cy="115214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858" y="1222921"/>
            <a:ext cx="1152146" cy="1152146"/>
          </a:xfrm>
          <a:prstGeom prst="rect">
            <a:avLst/>
          </a:prstGeom>
        </p:spPr>
      </p:pic>
      <p:sp>
        <p:nvSpPr>
          <p:cNvPr id="13" name="Dikdörtgen 12"/>
          <p:cNvSpPr/>
          <p:nvPr/>
        </p:nvSpPr>
        <p:spPr>
          <a:xfrm>
            <a:off x="2259555" y="3457423"/>
            <a:ext cx="199080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200" b="0" i="0" u="none" strike="noStrike" kern="1200" cap="none" spc="0" normalizeH="0" baseline="0" noProof="0" dirty="0">
                <a:ln>
                  <a:noFill/>
                </a:ln>
                <a:solidFill>
                  <a:srgbClr val="ED7020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Sayın; </a:t>
            </a:r>
            <a:r>
              <a:rPr lang="tr-TR" sz="2200" dirty="0">
                <a:solidFill>
                  <a:srgbClr val="ED7020"/>
                </a:solidFill>
                <a:latin typeface="BrooklynSamuelsFive-Bold" panose="02000506040000020004" pitchFamily="50" charset="-94"/>
              </a:rPr>
              <a:t>İsa ÇELİK</a:t>
            </a:r>
            <a:r>
              <a:rPr kumimoji="0" lang="tr-TR" sz="2200" b="0" i="0" u="none" strike="noStrike" kern="1200" cap="none" spc="0" normalizeH="0" baseline="0" noProof="0" dirty="0">
                <a:ln>
                  <a:noFill/>
                </a:ln>
                <a:solidFill>
                  <a:srgbClr val="ED7020"/>
                </a:solidFill>
                <a:effectLst/>
                <a:uLnTx/>
                <a:uFillTx/>
                <a:latin typeface="BrooklynSamuelsFive-Bold" panose="02000506040000020004" pitchFamily="50" charset="-94"/>
                <a:ea typeface="+mn-ea"/>
                <a:cs typeface="+mn-cs"/>
              </a:rPr>
              <a:t> </a:t>
            </a:r>
          </a:p>
        </p:txBody>
      </p:sp>
      <p:sp>
        <p:nvSpPr>
          <p:cNvPr id="14" name="Dikdörtgen 13"/>
          <p:cNvSpPr/>
          <p:nvPr/>
        </p:nvSpPr>
        <p:spPr>
          <a:xfrm>
            <a:off x="1028701" y="4013804"/>
            <a:ext cx="5435601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Akdeniz Üniversitesi Spor Bilimleri Fakültesi'nde Yürütülen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oklynSamuelsFive-Light" panose="02000503040000020004" pitchFamily="50" charset="-9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3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Medium" panose="02000603040000020004" pitchFamily="50" charset="-94"/>
                <a:ea typeface="+mn-ea"/>
                <a:cs typeface="+mn-cs"/>
              </a:rPr>
              <a:t>“Akdeniz Üniversitesi İdari Personellerine, Sağlık İçin </a:t>
            </a:r>
            <a:r>
              <a:rPr kumimoji="0" lang="tr-TR" sz="1300" b="0" i="0" u="none" strike="noStrike" kern="1200" cap="none" spc="0" normalizeH="0" baseline="0" noProof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Medium" panose="02000603040000020004" pitchFamily="50" charset="-94"/>
                <a:ea typeface="+mn-ea"/>
                <a:cs typeface="+mn-cs"/>
              </a:rPr>
              <a:t>Spor Projesi’’</a:t>
            </a:r>
            <a:endParaRPr kumimoji="0" lang="tr-TR" sz="1300" b="0" i="0" u="none" strike="noStrike" kern="1200" cap="none" spc="0" normalizeH="0" baseline="0" noProof="0" dirty="0">
              <a:ln>
                <a:noFill/>
              </a:ln>
              <a:solidFill>
                <a:srgbClr val="233269"/>
              </a:solidFill>
              <a:effectLst/>
              <a:uLnTx/>
              <a:uFillTx/>
              <a:latin typeface="BrooklynSamuelsFive-Medium" panose="02000603040000020004" pitchFamily="50" charset="-9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3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Medium" panose="02000603040000020004" pitchFamily="50" charset="-94"/>
                <a:ea typeface="+mn-ea"/>
                <a:cs typeface="+mn-cs"/>
              </a:rPr>
              <a:t>      “Aktif Yaşa, Verimli Çalış!” / “İdari Kadroda Sağlıklı Adımlar!”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oklynSamuelsFive-Light" panose="02000503040000020004" pitchFamily="50" charset="-9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Konulu Toplumsal Duyarlılık ve Katkı Projesinde,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Toplumsal Sorumluluk Bilinciyle Etkin Görev Almış; Söz Konusu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İhtiyaç Grubunun </a:t>
            </a: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Medium" panose="02000603040000020004" pitchFamily="50" charset="-94"/>
                <a:ea typeface="+mn-ea"/>
                <a:cs typeface="+mn-cs"/>
              </a:rPr>
              <a:t>“Bilinç Düzeyinin” </a:t>
            </a: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ve </a:t>
            </a: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Medium" panose="02000603040000020004" pitchFamily="50" charset="-94"/>
                <a:ea typeface="+mn-ea"/>
                <a:cs typeface="+mn-cs"/>
              </a:rPr>
              <a:t>“Yaşam Kalitesinin” </a:t>
            </a: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Yükselmesine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Önemli Katkılarda Bulunmuş, Fark Yaratmıştır.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oklynSamuelsFive-Light" panose="02000503040000020004" pitchFamily="50" charset="-9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Teşekkür Eder, Toplumsal Katkılarınızın Devamını Dileriz…</a:t>
            </a: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oklynSamuelsFive-Bold" panose="02000506040000020004" pitchFamily="50" charset="-94"/>
              <a:ea typeface="+mn-ea"/>
              <a:cs typeface="+mn-cs"/>
            </a:endParaRPr>
          </a:p>
        </p:txBody>
      </p:sp>
      <p:sp>
        <p:nvSpPr>
          <p:cNvPr id="16" name="Dikdörtgen 15"/>
          <p:cNvSpPr/>
          <p:nvPr/>
        </p:nvSpPr>
        <p:spPr>
          <a:xfrm>
            <a:off x="1028701" y="6265684"/>
            <a:ext cx="5435601" cy="2262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Medium" panose="02000603040000020004" pitchFamily="50" charset="-94"/>
                <a:ea typeface="+mn-ea"/>
                <a:cs typeface="+mn-cs"/>
              </a:rPr>
              <a:t>Certificate of Appreciation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Presented to</a:t>
            </a:r>
          </a:p>
          <a:p>
            <a:pPr lvl="0" algn="ctr"/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 </a:t>
            </a:r>
            <a:r>
              <a:rPr lang="tr-TR" sz="1500" dirty="0">
                <a:solidFill>
                  <a:srgbClr val="ED7020"/>
                </a:solidFill>
                <a:latin typeface="BrooklynSamuelsFive-Bold" panose="02000506040000020004" pitchFamily="50" charset="-94"/>
              </a:rPr>
              <a:t>İsa ÇELİK </a:t>
            </a: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rgbClr val="ED7020"/>
              </a:solidFill>
              <a:effectLst/>
              <a:uLnTx/>
              <a:uFillTx/>
              <a:latin typeface="BrooklynSamuelsFive-Bold" panose="02000506040000020004" pitchFamily="50" charset="-9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In recognition of his outstanding performance throughout the civic involvement project named</a:t>
            </a: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oklynSamuelsFive-Light" panose="02000503040000020004" pitchFamily="50" charset="-9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oklynSamuelsFive-Light" panose="02000503040000020004" pitchFamily="50" charset="-9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Bold" panose="02000506040000020004" pitchFamily="50" charset="-94"/>
                <a:ea typeface="+mn-ea"/>
                <a:cs typeface="+mn-cs"/>
              </a:rPr>
              <a:t>“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Bold" panose="02000506040000020004" pitchFamily="50" charset="-94"/>
                <a:ea typeface="+mn-ea"/>
                <a:cs typeface="+mn-cs"/>
              </a:rPr>
              <a:t>Sports for Health Project for Akdeniz University Administrative Staff </a:t>
            </a: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Bold" panose="02000506040000020004" pitchFamily="50" charset="-94"/>
                <a:ea typeface="+mn-ea"/>
                <a:cs typeface="+mn-cs"/>
              </a:rPr>
              <a:t>’’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Bold" panose="02000506040000020004" pitchFamily="50" charset="-94"/>
                <a:ea typeface="+mn-ea"/>
                <a:cs typeface="+mn-cs"/>
              </a:rPr>
              <a:t>      “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Bold" panose="02000506040000020004" pitchFamily="50" charset="-94"/>
                <a:ea typeface="+mn-ea"/>
                <a:cs typeface="+mn-cs"/>
              </a:rPr>
              <a:t>Live Actively, Work Efficiently!” / “Health Steps in Administrative Staff</a:t>
            </a: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Bold" panose="02000506040000020004" pitchFamily="50" charset="-94"/>
                <a:ea typeface="+mn-ea"/>
                <a:cs typeface="+mn-cs"/>
              </a:rPr>
              <a:t>!”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oklynSamuelsFive-Bold" panose="02000506040000020004" pitchFamily="50" charset="-9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conducted in Faculty of Sport Sciences at Akdeniz University.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Thank you for helping to raise awareness and enhance the quality of life!</a:t>
            </a: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oklynSamuelsFive-Light" panose="02000503040000020004" pitchFamily="50" charset="-94"/>
              <a:ea typeface="+mn-ea"/>
              <a:cs typeface="+mn-cs"/>
            </a:endParaRPr>
          </a:p>
        </p:txBody>
      </p:sp>
      <p:sp>
        <p:nvSpPr>
          <p:cNvPr id="18" name="Dikdörtgen 17"/>
          <p:cNvSpPr/>
          <p:nvPr/>
        </p:nvSpPr>
        <p:spPr>
          <a:xfrm>
            <a:off x="3684432" y="9153622"/>
            <a:ext cx="2352829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Bold" panose="02000506040000020004" pitchFamily="50" charset="-94"/>
                <a:ea typeface="+mn-ea"/>
                <a:cs typeface="+mn-cs"/>
              </a:rPr>
              <a:t>Prof. Dr. </a:t>
            </a: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Bold" panose="02000506040000020004" pitchFamily="50" charset="-94"/>
                <a:ea typeface="+mn-ea"/>
                <a:cs typeface="+mn-cs"/>
              </a:rPr>
              <a:t>Abdurrahman AKTOP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Dean of Faculty of Sport Sciences	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Medium" panose="02000603040000020004" pitchFamily="50" charset="-94"/>
                <a:ea typeface="+mn-ea"/>
                <a:cs typeface="+mn-cs"/>
              </a:rPr>
              <a:t>	</a:t>
            </a: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oklynSamuelsFive-Bold" panose="02000506040000020004" pitchFamily="50" charset="-94"/>
              <a:ea typeface="+mn-ea"/>
              <a:cs typeface="+mn-cs"/>
            </a:endParaRPr>
          </a:p>
        </p:txBody>
      </p:sp>
      <p:sp>
        <p:nvSpPr>
          <p:cNvPr id="19" name="Dikdörtgen 18"/>
          <p:cNvSpPr/>
          <p:nvPr/>
        </p:nvSpPr>
        <p:spPr>
          <a:xfrm>
            <a:off x="1125331" y="9153622"/>
            <a:ext cx="2352829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Bold" panose="02000506040000020004" pitchFamily="50" charset="-94"/>
                <a:ea typeface="+mn-ea"/>
                <a:cs typeface="+mn-cs"/>
              </a:rPr>
              <a:t> Doç. Dr. Emel ÇETİN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            Faculty Coordinator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	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Medium" panose="02000603040000020004" pitchFamily="50" charset="-94"/>
                <a:ea typeface="+mn-ea"/>
                <a:cs typeface="+mn-cs"/>
              </a:rPr>
              <a:t>	</a:t>
            </a: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oklynSamuelsFive-Bold" panose="02000506040000020004" pitchFamily="50" charset="-94"/>
              <a:ea typeface="+mn-ea"/>
              <a:cs typeface="+mn-cs"/>
            </a:endParaRPr>
          </a:p>
        </p:txBody>
      </p:sp>
      <p:pic>
        <p:nvPicPr>
          <p:cNvPr id="20" name="Resim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1746" y="8745604"/>
            <a:ext cx="2889510" cy="24384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1746" y="3266377"/>
            <a:ext cx="2889510" cy="24384"/>
          </a:xfrm>
          <a:prstGeom prst="rect">
            <a:avLst/>
          </a:prstGeom>
        </p:spPr>
      </p:pic>
      <p:grpSp>
        <p:nvGrpSpPr>
          <p:cNvPr id="2" name="Grup 1"/>
          <p:cNvGrpSpPr/>
          <p:nvPr/>
        </p:nvGrpSpPr>
        <p:grpSpPr>
          <a:xfrm>
            <a:off x="5904199" y="8864736"/>
            <a:ext cx="1321976" cy="1747244"/>
            <a:chOff x="5904199" y="8864736"/>
            <a:chExt cx="1321976" cy="1747244"/>
          </a:xfrm>
        </p:grpSpPr>
        <p:pic>
          <p:nvPicPr>
            <p:cNvPr id="15" name="Resim 14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04199" y="8864736"/>
              <a:ext cx="1321976" cy="1747244"/>
            </a:xfrm>
            <a:prstGeom prst="rect">
              <a:avLst/>
            </a:prstGeom>
          </p:spPr>
        </p:pic>
        <p:sp>
          <p:nvSpPr>
            <p:cNvPr id="17" name="Metin kutusu 16"/>
            <p:cNvSpPr txBox="1"/>
            <p:nvPr/>
          </p:nvSpPr>
          <p:spPr>
            <a:xfrm>
              <a:off x="6329707" y="8949778"/>
              <a:ext cx="47095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464446"/>
                  </a:solidFill>
                  <a:effectLst/>
                  <a:uLnTx/>
                  <a:uFillTx/>
                  <a:latin typeface="BrooklynSamuelsFour-Bold" panose="02000506040000020004" pitchFamily="50" charset="-94"/>
                  <a:ea typeface="+mn-ea"/>
                  <a:cs typeface="Arial" panose="020B0604020202020204" pitchFamily="34" charset="0"/>
                </a:rPr>
                <a:t>2024</a:t>
              </a:r>
            </a:p>
          </p:txBody>
        </p:sp>
        <p:sp>
          <p:nvSpPr>
            <p:cNvPr id="21" name="Metin kutusu 20"/>
            <p:cNvSpPr txBox="1"/>
            <p:nvPr/>
          </p:nvSpPr>
          <p:spPr>
            <a:xfrm>
              <a:off x="5958098" y="9394221"/>
              <a:ext cx="1214175" cy="3920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464446"/>
                  </a:solidFill>
                  <a:effectLst/>
                  <a:uLnTx/>
                  <a:uFillTx/>
                  <a:latin typeface="BrooklynSamuelsFive-Bold" panose="02000506040000020004" pitchFamily="50" charset="-94"/>
                  <a:ea typeface="+mn-ea"/>
                  <a:cs typeface="Arial" panose="020B0604020202020204" pitchFamily="34" charset="0"/>
                </a:rPr>
                <a:t>THE BEST PROJECT </a:t>
              </a:r>
            </a:p>
            <a:p>
              <a:pPr marL="0" marR="0" lvl="0" indent="0" algn="ctr" defTabSz="914400" rtl="0" eaLnBrk="1" fontAlgn="auto" latinLnBrk="0" hangingPunct="1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464446"/>
                  </a:solidFill>
                  <a:effectLst/>
                  <a:uLnTx/>
                  <a:uFillTx/>
                  <a:latin typeface="BrooklynSamuelsFive-Bold" panose="02000506040000020004" pitchFamily="50" charset="-94"/>
                  <a:ea typeface="+mn-ea"/>
                  <a:cs typeface="Arial" panose="020B0604020202020204" pitchFamily="34" charset="0"/>
                </a:rPr>
                <a:t>OF THE YEAR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11082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60679" cy="10690393"/>
          </a:xfrm>
          <a:prstGeom prst="rect">
            <a:avLst/>
          </a:prstGeom>
        </p:spPr>
      </p:pic>
      <p:sp>
        <p:nvSpPr>
          <p:cNvPr id="6" name="Metin kutusu 5"/>
          <p:cNvSpPr txBox="1"/>
          <p:nvPr/>
        </p:nvSpPr>
        <p:spPr>
          <a:xfrm>
            <a:off x="1028701" y="2315433"/>
            <a:ext cx="5435600" cy="810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Medium" panose="02000603040000020004" pitchFamily="50" charset="-94"/>
                <a:ea typeface="+mn-ea"/>
                <a:cs typeface="+mn-cs"/>
              </a:rPr>
              <a:t>TEŞEKKÜR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6573" y="1222921"/>
            <a:ext cx="1152146" cy="115214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858" y="1222921"/>
            <a:ext cx="1152146" cy="1152146"/>
          </a:xfrm>
          <a:prstGeom prst="rect">
            <a:avLst/>
          </a:prstGeom>
        </p:spPr>
      </p:pic>
      <p:sp>
        <p:nvSpPr>
          <p:cNvPr id="13" name="Dikdörtgen 12"/>
          <p:cNvSpPr/>
          <p:nvPr/>
        </p:nvSpPr>
        <p:spPr>
          <a:xfrm>
            <a:off x="2259555" y="3457423"/>
            <a:ext cx="251184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200" b="0" i="0" u="none" strike="noStrike" kern="1200" cap="none" spc="0" normalizeH="0" baseline="0" noProof="0" dirty="0">
                <a:ln>
                  <a:noFill/>
                </a:ln>
                <a:solidFill>
                  <a:srgbClr val="ED7020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Sayın; </a:t>
            </a:r>
            <a:r>
              <a:rPr kumimoji="0" lang="tr-TR" sz="2200" b="0" i="0" u="none" strike="noStrike" kern="1200" cap="none" spc="0" normalizeH="0" baseline="0" noProof="0" dirty="0">
                <a:ln>
                  <a:noFill/>
                </a:ln>
                <a:solidFill>
                  <a:srgbClr val="ED7020"/>
                </a:solidFill>
                <a:effectLst/>
                <a:uLnTx/>
                <a:uFillTx/>
                <a:latin typeface="BrooklynSamuelsFive-Bold" panose="02000506040000020004" pitchFamily="50" charset="-94"/>
                <a:ea typeface="+mn-ea"/>
                <a:cs typeface="+mn-cs"/>
              </a:rPr>
              <a:t>İsmet TURAN </a:t>
            </a:r>
          </a:p>
        </p:txBody>
      </p:sp>
      <p:sp>
        <p:nvSpPr>
          <p:cNvPr id="14" name="Dikdörtgen 13"/>
          <p:cNvSpPr/>
          <p:nvPr/>
        </p:nvSpPr>
        <p:spPr>
          <a:xfrm>
            <a:off x="1028701" y="4013804"/>
            <a:ext cx="5435601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Akdeniz Üniversitesi Spor Bilimleri Fakültesi'nde Yürütülen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oklynSamuelsFive-Light" panose="02000503040000020004" pitchFamily="50" charset="-9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3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Medium" panose="02000603040000020004" pitchFamily="50" charset="-94"/>
                <a:ea typeface="+mn-ea"/>
                <a:cs typeface="+mn-cs"/>
              </a:rPr>
              <a:t>“Akdeniz Üniversitesi İdari Personellerine, Sağlık İçin </a:t>
            </a:r>
            <a:r>
              <a:rPr kumimoji="0" lang="tr-TR" sz="1300" b="0" i="0" u="none" strike="noStrike" kern="1200" cap="none" spc="0" normalizeH="0" baseline="0" noProof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Medium" panose="02000603040000020004" pitchFamily="50" charset="-94"/>
                <a:ea typeface="+mn-ea"/>
                <a:cs typeface="+mn-cs"/>
              </a:rPr>
              <a:t>Spor Projesi’’</a:t>
            </a:r>
            <a:endParaRPr kumimoji="0" lang="tr-TR" sz="1300" b="0" i="0" u="none" strike="noStrike" kern="1200" cap="none" spc="0" normalizeH="0" baseline="0" noProof="0" dirty="0">
              <a:ln>
                <a:noFill/>
              </a:ln>
              <a:solidFill>
                <a:srgbClr val="233269"/>
              </a:solidFill>
              <a:effectLst/>
              <a:uLnTx/>
              <a:uFillTx/>
              <a:latin typeface="BrooklynSamuelsFive-Medium" panose="02000603040000020004" pitchFamily="50" charset="-9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3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Medium" panose="02000603040000020004" pitchFamily="50" charset="-94"/>
                <a:ea typeface="+mn-ea"/>
                <a:cs typeface="+mn-cs"/>
              </a:rPr>
              <a:t>      “Aktif Yaşa, Verimli Çalış!” / “İdari Kadroda Sağlıklı Adımlar!”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oklynSamuelsFive-Light" panose="02000503040000020004" pitchFamily="50" charset="-9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Konulu Toplumsal Duyarlılık ve Katkı Projesinde,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Toplumsal Sorumluluk Bilinciyle Etkin Görev Almış; Söz Konusu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İhtiyaç Grubunun </a:t>
            </a: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Medium" panose="02000603040000020004" pitchFamily="50" charset="-94"/>
                <a:ea typeface="+mn-ea"/>
                <a:cs typeface="+mn-cs"/>
              </a:rPr>
              <a:t>“Bilinç Düzeyinin” </a:t>
            </a: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ve </a:t>
            </a: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Medium" panose="02000603040000020004" pitchFamily="50" charset="-94"/>
                <a:ea typeface="+mn-ea"/>
                <a:cs typeface="+mn-cs"/>
              </a:rPr>
              <a:t>“Yaşam Kalitesinin” </a:t>
            </a: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Yükselmesine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Önemli Katkılarda Bulunmuş, Fark Yaratmıştır.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oklynSamuelsFive-Light" panose="02000503040000020004" pitchFamily="50" charset="-9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Teşekkür Eder, Toplumsal Katkılarınızın Devamını Dileriz…</a:t>
            </a: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oklynSamuelsFive-Bold" panose="02000506040000020004" pitchFamily="50" charset="-94"/>
              <a:ea typeface="+mn-ea"/>
              <a:cs typeface="+mn-cs"/>
            </a:endParaRPr>
          </a:p>
        </p:txBody>
      </p:sp>
      <p:sp>
        <p:nvSpPr>
          <p:cNvPr id="16" name="Dikdörtgen 15"/>
          <p:cNvSpPr/>
          <p:nvPr/>
        </p:nvSpPr>
        <p:spPr>
          <a:xfrm>
            <a:off x="1028701" y="6265684"/>
            <a:ext cx="5435601" cy="2262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Medium" panose="02000603040000020004" pitchFamily="50" charset="-94"/>
                <a:ea typeface="+mn-ea"/>
                <a:cs typeface="+mn-cs"/>
              </a:rPr>
              <a:t>Certificate of Appreciation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Presented to</a:t>
            </a:r>
          </a:p>
          <a:p>
            <a:pPr lvl="0" algn="ctr"/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 </a:t>
            </a:r>
            <a:r>
              <a:rPr lang="tr-TR" sz="1500" dirty="0">
                <a:solidFill>
                  <a:srgbClr val="ED7020"/>
                </a:solidFill>
                <a:latin typeface="BrooklynSamuelsFive-Bold" panose="02000506040000020004" pitchFamily="50" charset="-94"/>
              </a:rPr>
              <a:t>İsmet TURAN</a:t>
            </a:r>
            <a:r>
              <a:rPr kumimoji="0" lang="tr-TR" sz="1500" b="0" i="0" u="none" strike="noStrike" kern="1200" cap="none" spc="0" normalizeH="0" baseline="0" noProof="0" dirty="0">
                <a:ln>
                  <a:noFill/>
                </a:ln>
                <a:solidFill>
                  <a:srgbClr val="ED7020"/>
                </a:solidFill>
                <a:effectLst/>
                <a:uLnTx/>
                <a:uFillTx/>
                <a:latin typeface="BrooklynSamuelsFive-Bold" panose="02000506040000020004" pitchFamily="50" charset="-94"/>
                <a:ea typeface="+mn-ea"/>
                <a:cs typeface="+mn-cs"/>
              </a:rPr>
              <a:t> </a:t>
            </a: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rgbClr val="ED7020"/>
              </a:solidFill>
              <a:effectLst/>
              <a:uLnTx/>
              <a:uFillTx/>
              <a:latin typeface="BrooklynSamuelsFive-Bold" panose="02000506040000020004" pitchFamily="50" charset="-9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In recognition of his outstanding performance throughout the civic involvement project named</a:t>
            </a: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oklynSamuelsFive-Light" panose="02000503040000020004" pitchFamily="50" charset="-9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oklynSamuelsFive-Light" panose="02000503040000020004" pitchFamily="50" charset="-9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Bold" panose="02000506040000020004" pitchFamily="50" charset="-94"/>
                <a:ea typeface="+mn-ea"/>
                <a:cs typeface="+mn-cs"/>
              </a:rPr>
              <a:t>“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Bold" panose="02000506040000020004" pitchFamily="50" charset="-94"/>
                <a:ea typeface="+mn-ea"/>
                <a:cs typeface="+mn-cs"/>
              </a:rPr>
              <a:t>Sports for Health Project for Akdeniz University Administrative Staff </a:t>
            </a: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Bold" panose="02000506040000020004" pitchFamily="50" charset="-94"/>
                <a:ea typeface="+mn-ea"/>
                <a:cs typeface="+mn-cs"/>
              </a:rPr>
              <a:t>’’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Bold" panose="02000506040000020004" pitchFamily="50" charset="-94"/>
                <a:ea typeface="+mn-ea"/>
                <a:cs typeface="+mn-cs"/>
              </a:rPr>
              <a:t>      “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Bold" panose="02000506040000020004" pitchFamily="50" charset="-94"/>
                <a:ea typeface="+mn-ea"/>
                <a:cs typeface="+mn-cs"/>
              </a:rPr>
              <a:t>Live Actively, Work Efficiently!” / “Health Steps in Administrative Staff</a:t>
            </a: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Bold" panose="02000506040000020004" pitchFamily="50" charset="-94"/>
                <a:ea typeface="+mn-ea"/>
                <a:cs typeface="+mn-cs"/>
              </a:rPr>
              <a:t>!”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oklynSamuelsFive-Bold" panose="02000506040000020004" pitchFamily="50" charset="-9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conducted in Faculty of Sport Sciences at Akdeniz University.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Thank you for helping to raise awareness and enhance the quality of life!</a:t>
            </a: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oklynSamuelsFive-Light" panose="02000503040000020004" pitchFamily="50" charset="-94"/>
              <a:ea typeface="+mn-ea"/>
              <a:cs typeface="+mn-cs"/>
            </a:endParaRPr>
          </a:p>
        </p:txBody>
      </p:sp>
      <p:sp>
        <p:nvSpPr>
          <p:cNvPr id="18" name="Dikdörtgen 17"/>
          <p:cNvSpPr/>
          <p:nvPr/>
        </p:nvSpPr>
        <p:spPr>
          <a:xfrm>
            <a:off x="3684432" y="9153622"/>
            <a:ext cx="2352829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Bold" panose="02000506040000020004" pitchFamily="50" charset="-94"/>
                <a:ea typeface="+mn-ea"/>
                <a:cs typeface="+mn-cs"/>
              </a:rPr>
              <a:t>Prof. Dr. </a:t>
            </a: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Bold" panose="02000506040000020004" pitchFamily="50" charset="-94"/>
                <a:ea typeface="+mn-ea"/>
                <a:cs typeface="+mn-cs"/>
              </a:rPr>
              <a:t>Abdurrahman AKTOP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Dean of Faculty of Sport Sciences	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Medium" panose="02000603040000020004" pitchFamily="50" charset="-94"/>
                <a:ea typeface="+mn-ea"/>
                <a:cs typeface="+mn-cs"/>
              </a:rPr>
              <a:t>	</a:t>
            </a: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oklynSamuelsFive-Bold" panose="02000506040000020004" pitchFamily="50" charset="-94"/>
              <a:ea typeface="+mn-ea"/>
              <a:cs typeface="+mn-cs"/>
            </a:endParaRPr>
          </a:p>
        </p:txBody>
      </p:sp>
      <p:sp>
        <p:nvSpPr>
          <p:cNvPr id="19" name="Dikdörtgen 18"/>
          <p:cNvSpPr/>
          <p:nvPr/>
        </p:nvSpPr>
        <p:spPr>
          <a:xfrm>
            <a:off x="1125331" y="9153622"/>
            <a:ext cx="2352829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Bold" panose="02000506040000020004" pitchFamily="50" charset="-94"/>
                <a:ea typeface="+mn-ea"/>
                <a:cs typeface="+mn-cs"/>
              </a:rPr>
              <a:t> Doç. Dr. Emel ÇETİN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            Faculty Coordinator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	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Medium" panose="02000603040000020004" pitchFamily="50" charset="-94"/>
                <a:ea typeface="+mn-ea"/>
                <a:cs typeface="+mn-cs"/>
              </a:rPr>
              <a:t>	</a:t>
            </a: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oklynSamuelsFive-Bold" panose="02000506040000020004" pitchFamily="50" charset="-94"/>
              <a:ea typeface="+mn-ea"/>
              <a:cs typeface="+mn-cs"/>
            </a:endParaRPr>
          </a:p>
        </p:txBody>
      </p:sp>
      <p:pic>
        <p:nvPicPr>
          <p:cNvPr id="20" name="Resim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1746" y="8745604"/>
            <a:ext cx="2889510" cy="24384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1746" y="3266377"/>
            <a:ext cx="2889510" cy="24384"/>
          </a:xfrm>
          <a:prstGeom prst="rect">
            <a:avLst/>
          </a:prstGeom>
        </p:spPr>
      </p:pic>
      <p:grpSp>
        <p:nvGrpSpPr>
          <p:cNvPr id="2" name="Grup 1"/>
          <p:cNvGrpSpPr/>
          <p:nvPr/>
        </p:nvGrpSpPr>
        <p:grpSpPr>
          <a:xfrm>
            <a:off x="5904199" y="8864736"/>
            <a:ext cx="1321976" cy="1747244"/>
            <a:chOff x="5904199" y="8864736"/>
            <a:chExt cx="1321976" cy="1747244"/>
          </a:xfrm>
        </p:grpSpPr>
        <p:pic>
          <p:nvPicPr>
            <p:cNvPr id="15" name="Resim 14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04199" y="8864736"/>
              <a:ext cx="1321976" cy="1747244"/>
            </a:xfrm>
            <a:prstGeom prst="rect">
              <a:avLst/>
            </a:prstGeom>
          </p:spPr>
        </p:pic>
        <p:sp>
          <p:nvSpPr>
            <p:cNvPr id="17" name="Metin kutusu 16"/>
            <p:cNvSpPr txBox="1"/>
            <p:nvPr/>
          </p:nvSpPr>
          <p:spPr>
            <a:xfrm>
              <a:off x="6329707" y="8949778"/>
              <a:ext cx="47095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464446"/>
                  </a:solidFill>
                  <a:effectLst/>
                  <a:uLnTx/>
                  <a:uFillTx/>
                  <a:latin typeface="BrooklynSamuelsFour-Bold" panose="02000506040000020004" pitchFamily="50" charset="-94"/>
                  <a:ea typeface="+mn-ea"/>
                  <a:cs typeface="Arial" panose="020B0604020202020204" pitchFamily="34" charset="0"/>
                </a:rPr>
                <a:t>2024</a:t>
              </a:r>
            </a:p>
          </p:txBody>
        </p:sp>
        <p:sp>
          <p:nvSpPr>
            <p:cNvPr id="21" name="Metin kutusu 20"/>
            <p:cNvSpPr txBox="1"/>
            <p:nvPr/>
          </p:nvSpPr>
          <p:spPr>
            <a:xfrm>
              <a:off x="5958098" y="9394221"/>
              <a:ext cx="1214175" cy="3920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464446"/>
                  </a:solidFill>
                  <a:effectLst/>
                  <a:uLnTx/>
                  <a:uFillTx/>
                  <a:latin typeface="BrooklynSamuelsFive-Bold" panose="02000506040000020004" pitchFamily="50" charset="-94"/>
                  <a:ea typeface="+mn-ea"/>
                  <a:cs typeface="Arial" panose="020B0604020202020204" pitchFamily="34" charset="0"/>
                </a:rPr>
                <a:t>THE BEST PROJECT </a:t>
              </a:r>
            </a:p>
            <a:p>
              <a:pPr marL="0" marR="0" lvl="0" indent="0" algn="ctr" defTabSz="914400" rtl="0" eaLnBrk="1" fontAlgn="auto" latinLnBrk="0" hangingPunct="1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464446"/>
                  </a:solidFill>
                  <a:effectLst/>
                  <a:uLnTx/>
                  <a:uFillTx/>
                  <a:latin typeface="BrooklynSamuelsFive-Bold" panose="02000506040000020004" pitchFamily="50" charset="-94"/>
                  <a:ea typeface="+mn-ea"/>
                  <a:cs typeface="Arial" panose="020B0604020202020204" pitchFamily="34" charset="0"/>
                </a:rPr>
                <a:t>OF THE YEAR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2057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60679" cy="10690393"/>
          </a:xfrm>
          <a:prstGeom prst="rect">
            <a:avLst/>
          </a:prstGeom>
        </p:spPr>
      </p:pic>
      <p:sp>
        <p:nvSpPr>
          <p:cNvPr id="6" name="Metin kutusu 5"/>
          <p:cNvSpPr txBox="1"/>
          <p:nvPr/>
        </p:nvSpPr>
        <p:spPr>
          <a:xfrm>
            <a:off x="1028701" y="2315433"/>
            <a:ext cx="5435600" cy="810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Medium" panose="02000603040000020004" pitchFamily="50" charset="-94"/>
                <a:ea typeface="+mn-ea"/>
                <a:cs typeface="+mn-cs"/>
              </a:rPr>
              <a:t>TEŞEKKÜR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6573" y="1222921"/>
            <a:ext cx="1152146" cy="115214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858" y="1222921"/>
            <a:ext cx="1152146" cy="1152146"/>
          </a:xfrm>
          <a:prstGeom prst="rect">
            <a:avLst/>
          </a:prstGeom>
        </p:spPr>
      </p:pic>
      <p:sp>
        <p:nvSpPr>
          <p:cNvPr id="13" name="Dikdörtgen 12"/>
          <p:cNvSpPr/>
          <p:nvPr/>
        </p:nvSpPr>
        <p:spPr>
          <a:xfrm>
            <a:off x="2259555" y="3457423"/>
            <a:ext cx="357783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200" b="0" i="0" u="none" strike="noStrike" kern="1200" cap="none" spc="0" normalizeH="0" baseline="0" noProof="0" dirty="0">
                <a:ln>
                  <a:noFill/>
                </a:ln>
                <a:solidFill>
                  <a:srgbClr val="ED7020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Sayın; </a:t>
            </a:r>
            <a:r>
              <a:rPr kumimoji="0" lang="tr-TR" sz="2200" b="0" i="0" u="none" strike="noStrike" kern="1200" cap="none" spc="0" normalizeH="0" baseline="0" noProof="0" dirty="0">
                <a:ln>
                  <a:noFill/>
                </a:ln>
                <a:solidFill>
                  <a:srgbClr val="ED7020"/>
                </a:solidFill>
                <a:effectLst/>
                <a:uLnTx/>
                <a:uFillTx/>
                <a:latin typeface="BrooklynSamuelsFive-Bold" panose="02000506040000020004" pitchFamily="50" charset="-94"/>
                <a:ea typeface="+mn-ea"/>
                <a:cs typeface="+mn-cs"/>
              </a:rPr>
              <a:t>Muhammet Ali MERAL </a:t>
            </a:r>
          </a:p>
        </p:txBody>
      </p:sp>
      <p:sp>
        <p:nvSpPr>
          <p:cNvPr id="14" name="Dikdörtgen 13"/>
          <p:cNvSpPr/>
          <p:nvPr/>
        </p:nvSpPr>
        <p:spPr>
          <a:xfrm>
            <a:off x="1028701" y="4013804"/>
            <a:ext cx="5435601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Akdeniz Üniversitesi Spor Bilimleri Fakültesi'nde Yürütülen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oklynSamuelsFive-Light" panose="02000503040000020004" pitchFamily="50" charset="-9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3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Medium" panose="02000603040000020004" pitchFamily="50" charset="-94"/>
                <a:ea typeface="+mn-ea"/>
                <a:cs typeface="+mn-cs"/>
              </a:rPr>
              <a:t>“Akdeniz Üniversitesi İdari Personellerine, Sağlık İçin </a:t>
            </a:r>
            <a:r>
              <a:rPr kumimoji="0" lang="tr-TR" sz="1300" b="0" i="0" u="none" strike="noStrike" kern="1200" cap="none" spc="0" normalizeH="0" baseline="0" noProof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Medium" panose="02000603040000020004" pitchFamily="50" charset="-94"/>
                <a:ea typeface="+mn-ea"/>
                <a:cs typeface="+mn-cs"/>
              </a:rPr>
              <a:t>Spor Projesi’’</a:t>
            </a:r>
            <a:endParaRPr kumimoji="0" lang="tr-TR" sz="1300" b="0" i="0" u="none" strike="noStrike" kern="1200" cap="none" spc="0" normalizeH="0" baseline="0" noProof="0" dirty="0">
              <a:ln>
                <a:noFill/>
              </a:ln>
              <a:solidFill>
                <a:srgbClr val="233269"/>
              </a:solidFill>
              <a:effectLst/>
              <a:uLnTx/>
              <a:uFillTx/>
              <a:latin typeface="BrooklynSamuelsFive-Medium" panose="02000603040000020004" pitchFamily="50" charset="-9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3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Medium" panose="02000603040000020004" pitchFamily="50" charset="-94"/>
                <a:ea typeface="+mn-ea"/>
                <a:cs typeface="+mn-cs"/>
              </a:rPr>
              <a:t>      “Aktif Yaşa, Verimli Çalış!” / “İdari Kadroda Sağlıklı Adımlar!”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oklynSamuelsFive-Light" panose="02000503040000020004" pitchFamily="50" charset="-9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Konulu Toplumsal Duyarlılık ve Katkı Projesinde,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Toplumsal Sorumluluk Bilinciyle Etkin Görev Almış; Söz Konusu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İhtiyaç Grubunun </a:t>
            </a: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Medium" panose="02000603040000020004" pitchFamily="50" charset="-94"/>
                <a:ea typeface="+mn-ea"/>
                <a:cs typeface="+mn-cs"/>
              </a:rPr>
              <a:t>“Bilinç Düzeyinin” </a:t>
            </a: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ve </a:t>
            </a: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Medium" panose="02000603040000020004" pitchFamily="50" charset="-94"/>
                <a:ea typeface="+mn-ea"/>
                <a:cs typeface="+mn-cs"/>
              </a:rPr>
              <a:t>“Yaşam Kalitesinin” </a:t>
            </a: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Yükselmesine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Önemli Katkılarda Bulunmuş, Fark Yaratmıştır.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oklynSamuelsFive-Light" panose="02000503040000020004" pitchFamily="50" charset="-9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Teşekkür Eder, Toplumsal Katkılarınızın Devamını Dileriz…</a:t>
            </a: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oklynSamuelsFive-Bold" panose="02000506040000020004" pitchFamily="50" charset="-94"/>
              <a:ea typeface="+mn-ea"/>
              <a:cs typeface="+mn-cs"/>
            </a:endParaRPr>
          </a:p>
        </p:txBody>
      </p:sp>
      <p:sp>
        <p:nvSpPr>
          <p:cNvPr id="16" name="Dikdörtgen 15"/>
          <p:cNvSpPr/>
          <p:nvPr/>
        </p:nvSpPr>
        <p:spPr>
          <a:xfrm>
            <a:off x="1028701" y="6265684"/>
            <a:ext cx="5435601" cy="2262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Medium" panose="02000603040000020004" pitchFamily="50" charset="-94"/>
                <a:ea typeface="+mn-ea"/>
                <a:cs typeface="+mn-cs"/>
              </a:rPr>
              <a:t>Certificate of Appreciation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Presented to</a:t>
            </a:r>
          </a:p>
          <a:p>
            <a:pPr lvl="0" algn="ctr"/>
            <a:r>
              <a:rPr lang="tr-TR" sz="1500" dirty="0">
                <a:solidFill>
                  <a:srgbClr val="ED7020"/>
                </a:solidFill>
                <a:latin typeface="BrooklynSamuelsFive-Bold" panose="02000506040000020004" pitchFamily="50" charset="-94"/>
              </a:rPr>
              <a:t>Muhammet Ali MERAL</a:t>
            </a:r>
            <a:r>
              <a:rPr kumimoji="0" lang="en-US" sz="15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 </a:t>
            </a:r>
            <a:r>
              <a:rPr kumimoji="0" lang="tr-TR" sz="1500" i="0" u="none" strike="noStrike" kern="1200" cap="none" spc="0" normalizeH="0" baseline="0" noProof="0" dirty="0">
                <a:ln>
                  <a:noFill/>
                </a:ln>
                <a:solidFill>
                  <a:srgbClr val="ED7020"/>
                </a:solidFill>
                <a:effectLst/>
                <a:uLnTx/>
                <a:uFillTx/>
                <a:latin typeface="BrooklynSamuelsFive-Bold" panose="02000506040000020004" pitchFamily="50" charset="-94"/>
                <a:ea typeface="+mn-ea"/>
                <a:cs typeface="+mn-cs"/>
              </a:rPr>
              <a:t> </a:t>
            </a:r>
            <a:endParaRPr kumimoji="0" lang="en-US" sz="1500" i="0" u="none" strike="noStrike" kern="1200" cap="none" spc="0" normalizeH="0" baseline="0" noProof="0" dirty="0">
              <a:ln>
                <a:noFill/>
              </a:ln>
              <a:solidFill>
                <a:srgbClr val="ED7020"/>
              </a:solidFill>
              <a:effectLst/>
              <a:uLnTx/>
              <a:uFillTx/>
              <a:latin typeface="BrooklynSamuelsFive-Bold" panose="02000506040000020004" pitchFamily="50" charset="-9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In recognition of his outstanding performance throughout the civic involvement project named</a:t>
            </a: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oklynSamuelsFive-Light" panose="02000503040000020004" pitchFamily="50" charset="-9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oklynSamuelsFive-Light" panose="02000503040000020004" pitchFamily="50" charset="-9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Bold" panose="02000506040000020004" pitchFamily="50" charset="-94"/>
                <a:ea typeface="+mn-ea"/>
                <a:cs typeface="+mn-cs"/>
              </a:rPr>
              <a:t>“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Bold" panose="02000506040000020004" pitchFamily="50" charset="-94"/>
                <a:ea typeface="+mn-ea"/>
                <a:cs typeface="+mn-cs"/>
              </a:rPr>
              <a:t>Sports for Health Project for Akdeniz University Administrative Staff </a:t>
            </a: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Bold" panose="02000506040000020004" pitchFamily="50" charset="-94"/>
                <a:ea typeface="+mn-ea"/>
                <a:cs typeface="+mn-cs"/>
              </a:rPr>
              <a:t>’’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Bold" panose="02000506040000020004" pitchFamily="50" charset="-94"/>
                <a:ea typeface="+mn-ea"/>
                <a:cs typeface="+mn-cs"/>
              </a:rPr>
              <a:t>      “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Bold" panose="02000506040000020004" pitchFamily="50" charset="-94"/>
                <a:ea typeface="+mn-ea"/>
                <a:cs typeface="+mn-cs"/>
              </a:rPr>
              <a:t>Live Actively, Work Efficiently!” / “Health Steps in Administrative Staff</a:t>
            </a: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Bold" panose="02000506040000020004" pitchFamily="50" charset="-94"/>
                <a:ea typeface="+mn-ea"/>
                <a:cs typeface="+mn-cs"/>
              </a:rPr>
              <a:t>!”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oklynSamuelsFive-Bold" panose="02000506040000020004" pitchFamily="50" charset="-9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conducted in Faculty of Sport Sciences at Akdeniz University.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Thank you for helping to raise awareness and enhance the quality of life!</a:t>
            </a: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oklynSamuelsFive-Light" panose="02000503040000020004" pitchFamily="50" charset="-94"/>
              <a:ea typeface="+mn-ea"/>
              <a:cs typeface="+mn-cs"/>
            </a:endParaRPr>
          </a:p>
        </p:txBody>
      </p:sp>
      <p:sp>
        <p:nvSpPr>
          <p:cNvPr id="18" name="Dikdörtgen 17"/>
          <p:cNvSpPr/>
          <p:nvPr/>
        </p:nvSpPr>
        <p:spPr>
          <a:xfrm>
            <a:off x="3684432" y="9153622"/>
            <a:ext cx="2352829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Bold" panose="02000506040000020004" pitchFamily="50" charset="-94"/>
                <a:ea typeface="+mn-ea"/>
                <a:cs typeface="+mn-cs"/>
              </a:rPr>
              <a:t>Prof. Dr. </a:t>
            </a: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Bold" panose="02000506040000020004" pitchFamily="50" charset="-94"/>
                <a:ea typeface="+mn-ea"/>
                <a:cs typeface="+mn-cs"/>
              </a:rPr>
              <a:t>Abdurrahman AKTOP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Dean of Faculty of Sport Sciences	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Medium" panose="02000603040000020004" pitchFamily="50" charset="-94"/>
                <a:ea typeface="+mn-ea"/>
                <a:cs typeface="+mn-cs"/>
              </a:rPr>
              <a:t>	</a:t>
            </a: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oklynSamuelsFive-Bold" panose="02000506040000020004" pitchFamily="50" charset="-94"/>
              <a:ea typeface="+mn-ea"/>
              <a:cs typeface="+mn-cs"/>
            </a:endParaRPr>
          </a:p>
        </p:txBody>
      </p:sp>
      <p:sp>
        <p:nvSpPr>
          <p:cNvPr id="19" name="Dikdörtgen 18"/>
          <p:cNvSpPr/>
          <p:nvPr/>
        </p:nvSpPr>
        <p:spPr>
          <a:xfrm>
            <a:off x="1125331" y="9153622"/>
            <a:ext cx="2352829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Bold" panose="02000506040000020004" pitchFamily="50" charset="-94"/>
                <a:ea typeface="+mn-ea"/>
                <a:cs typeface="+mn-cs"/>
              </a:rPr>
              <a:t> Doç. Dr. Emel ÇETİN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            Faculty Coordinator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oklynSamuelsFive-Light" panose="02000503040000020004" pitchFamily="50" charset="-94"/>
                <a:ea typeface="+mn-ea"/>
                <a:cs typeface="+mn-cs"/>
              </a:rPr>
              <a:t>	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33269"/>
                </a:solidFill>
                <a:effectLst/>
                <a:uLnTx/>
                <a:uFillTx/>
                <a:latin typeface="BrooklynSamuelsFive-Medium" panose="02000603040000020004" pitchFamily="50" charset="-94"/>
                <a:ea typeface="+mn-ea"/>
                <a:cs typeface="+mn-cs"/>
              </a:rPr>
              <a:t>	</a:t>
            </a: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oklynSamuelsFive-Bold" panose="02000506040000020004" pitchFamily="50" charset="-94"/>
              <a:ea typeface="+mn-ea"/>
              <a:cs typeface="+mn-cs"/>
            </a:endParaRPr>
          </a:p>
        </p:txBody>
      </p:sp>
      <p:pic>
        <p:nvPicPr>
          <p:cNvPr id="20" name="Resim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1746" y="8745604"/>
            <a:ext cx="2889510" cy="24384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1746" y="3266377"/>
            <a:ext cx="2889510" cy="24384"/>
          </a:xfrm>
          <a:prstGeom prst="rect">
            <a:avLst/>
          </a:prstGeom>
        </p:spPr>
      </p:pic>
      <p:grpSp>
        <p:nvGrpSpPr>
          <p:cNvPr id="2" name="Grup 1"/>
          <p:cNvGrpSpPr/>
          <p:nvPr/>
        </p:nvGrpSpPr>
        <p:grpSpPr>
          <a:xfrm>
            <a:off x="5904199" y="8864736"/>
            <a:ext cx="1321976" cy="1747244"/>
            <a:chOff x="5904199" y="8864736"/>
            <a:chExt cx="1321976" cy="1747244"/>
          </a:xfrm>
        </p:grpSpPr>
        <p:pic>
          <p:nvPicPr>
            <p:cNvPr id="15" name="Resim 14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04199" y="8864736"/>
              <a:ext cx="1321976" cy="1747244"/>
            </a:xfrm>
            <a:prstGeom prst="rect">
              <a:avLst/>
            </a:prstGeom>
          </p:spPr>
        </p:pic>
        <p:sp>
          <p:nvSpPr>
            <p:cNvPr id="17" name="Metin kutusu 16"/>
            <p:cNvSpPr txBox="1"/>
            <p:nvPr/>
          </p:nvSpPr>
          <p:spPr>
            <a:xfrm>
              <a:off x="6329707" y="8949778"/>
              <a:ext cx="47095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464446"/>
                  </a:solidFill>
                  <a:effectLst/>
                  <a:uLnTx/>
                  <a:uFillTx/>
                  <a:latin typeface="BrooklynSamuelsFour-Bold" panose="02000506040000020004" pitchFamily="50" charset="-94"/>
                  <a:ea typeface="+mn-ea"/>
                  <a:cs typeface="Arial" panose="020B0604020202020204" pitchFamily="34" charset="0"/>
                </a:rPr>
                <a:t>2024</a:t>
              </a:r>
            </a:p>
          </p:txBody>
        </p:sp>
        <p:sp>
          <p:nvSpPr>
            <p:cNvPr id="21" name="Metin kutusu 20"/>
            <p:cNvSpPr txBox="1"/>
            <p:nvPr/>
          </p:nvSpPr>
          <p:spPr>
            <a:xfrm>
              <a:off x="5958098" y="9394221"/>
              <a:ext cx="1214175" cy="3920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464446"/>
                  </a:solidFill>
                  <a:effectLst/>
                  <a:uLnTx/>
                  <a:uFillTx/>
                  <a:latin typeface="BrooklynSamuelsFive-Bold" panose="02000506040000020004" pitchFamily="50" charset="-94"/>
                  <a:ea typeface="+mn-ea"/>
                  <a:cs typeface="Arial" panose="020B0604020202020204" pitchFamily="34" charset="0"/>
                </a:rPr>
                <a:t>THE BEST PROJECT </a:t>
              </a:r>
            </a:p>
            <a:p>
              <a:pPr marL="0" marR="0" lvl="0" indent="0" algn="ctr" defTabSz="914400" rtl="0" eaLnBrk="1" fontAlgn="auto" latinLnBrk="0" hangingPunct="1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464446"/>
                  </a:solidFill>
                  <a:effectLst/>
                  <a:uLnTx/>
                  <a:uFillTx/>
                  <a:latin typeface="BrooklynSamuelsFive-Bold" panose="02000506040000020004" pitchFamily="50" charset="-94"/>
                  <a:ea typeface="+mn-ea"/>
                  <a:cs typeface="Arial" panose="020B0604020202020204" pitchFamily="34" charset="0"/>
                </a:rPr>
                <a:t>OF THE YEAR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4630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265</TotalTime>
  <Words>737</Words>
  <Application>Microsoft Office PowerPoint</Application>
  <PresentationFormat>Özel</PresentationFormat>
  <Paragraphs>120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2" baseType="lpstr">
      <vt:lpstr>Arial</vt:lpstr>
      <vt:lpstr>BrooklynSamuelsFive-Bold</vt:lpstr>
      <vt:lpstr>BrooklynSamuelsFive-Light</vt:lpstr>
      <vt:lpstr>BrooklynSamuelsFive-Medium</vt:lpstr>
      <vt:lpstr>BrooklynSamuelsFour-Bold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Hp</dc:creator>
  <cp:lastModifiedBy>Yilmaz KAPLAN</cp:lastModifiedBy>
  <cp:revision>20</cp:revision>
  <cp:lastPrinted>2024-06-13T09:06:39Z</cp:lastPrinted>
  <dcterms:created xsi:type="dcterms:W3CDTF">2019-04-26T12:17:32Z</dcterms:created>
  <dcterms:modified xsi:type="dcterms:W3CDTF">2024-06-14T07:08:46Z</dcterms:modified>
</cp:coreProperties>
</file>