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8" r:id="rId2"/>
    <p:sldId id="308" r:id="rId3"/>
    <p:sldId id="264" r:id="rId4"/>
    <p:sldId id="270" r:id="rId5"/>
    <p:sldId id="267" r:id="rId6"/>
    <p:sldId id="268" r:id="rId7"/>
    <p:sldId id="258" r:id="rId8"/>
    <p:sldId id="320" r:id="rId9"/>
    <p:sldId id="314" r:id="rId10"/>
    <p:sldId id="312" r:id="rId11"/>
    <p:sldId id="292" r:id="rId12"/>
    <p:sldId id="269" r:id="rId13"/>
    <p:sldId id="309" r:id="rId14"/>
    <p:sldId id="293" r:id="rId15"/>
    <p:sldId id="303" r:id="rId16"/>
    <p:sldId id="296" r:id="rId17"/>
    <p:sldId id="271" r:id="rId18"/>
    <p:sldId id="272" r:id="rId19"/>
    <p:sldId id="273" r:id="rId20"/>
    <p:sldId id="276" r:id="rId21"/>
    <p:sldId id="274" r:id="rId22"/>
    <p:sldId id="297" r:id="rId23"/>
    <p:sldId id="311" r:id="rId24"/>
    <p:sldId id="275" r:id="rId25"/>
    <p:sldId id="298" r:id="rId26"/>
    <p:sldId id="277" r:id="rId27"/>
    <p:sldId id="279" r:id="rId28"/>
    <p:sldId id="299" r:id="rId29"/>
    <p:sldId id="278" r:id="rId30"/>
    <p:sldId id="306" r:id="rId31"/>
    <p:sldId id="280" r:id="rId32"/>
    <p:sldId id="307" r:id="rId33"/>
    <p:sldId id="281" r:id="rId34"/>
    <p:sldId id="319" r:id="rId35"/>
    <p:sldId id="283" r:id="rId36"/>
    <p:sldId id="284" r:id="rId37"/>
    <p:sldId id="285" r:id="rId38"/>
    <p:sldId id="286" r:id="rId39"/>
    <p:sldId id="287" r:id="rId40"/>
    <p:sldId id="288" r:id="rId41"/>
    <p:sldId id="289" r:id="rId42"/>
    <p:sldId id="290" r:id="rId43"/>
    <p:sldId id="291" r:id="rId44"/>
    <p:sldId id="301" r:id="rId45"/>
    <p:sldId id="315" r:id="rId46"/>
    <p:sldId id="316" r:id="rId47"/>
    <p:sldId id="317" r:id="rId48"/>
    <p:sldId id="302" r:id="rId4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34" autoAdjust="0"/>
    <p:restoredTop sz="94660"/>
  </p:normalViewPr>
  <p:slideViewPr>
    <p:cSldViewPr snapToGrid="0">
      <p:cViewPr varScale="1">
        <p:scale>
          <a:sx n="105" d="100"/>
          <a:sy n="105" d="100"/>
        </p:scale>
        <p:origin x="192" y="752"/>
      </p:cViewPr>
      <p:guideLst/>
    </p:cSldViewPr>
  </p:slideViewPr>
  <p:notesTextViewPr>
    <p:cViewPr>
      <p:scale>
        <a:sx n="1" d="1"/>
        <a:sy n="1" d="1"/>
      </p:scale>
      <p:origin x="0" y="0"/>
    </p:cViewPr>
  </p:notesTextViewPr>
  <p:sorterViewPr>
    <p:cViewPr>
      <p:scale>
        <a:sx n="100" d="100"/>
        <a:sy n="100" d="100"/>
      </p:scale>
      <p:origin x="0" y="-56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DFB68C-E704-4B4E-BAB4-C3CC563976CF}"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tr-TR"/>
        </a:p>
      </dgm:t>
    </dgm:pt>
    <dgm:pt modelId="{A32C5FDD-58E8-47F5-A273-0F83E6F59DFD}">
      <dgm:prSet custT="1"/>
      <dgm:spPr/>
      <dgm:t>
        <a:bodyPr/>
        <a:lstStyle/>
        <a:p>
          <a:r>
            <a:rPr lang="tr-TR" sz="1400" b="1" dirty="0">
              <a:latin typeface="Times New Roman" panose="02020603050405020304" pitchFamily="18" charset="0"/>
              <a:cs typeface="Times New Roman" panose="02020603050405020304" pitchFamily="18" charset="0"/>
            </a:rPr>
            <a:t>B.1. Program Tasarımı, Değerlendirmesi ve Güncellenmesi</a:t>
          </a:r>
          <a:endParaRPr lang="tr-TR" sz="1400" dirty="0">
            <a:latin typeface="Times New Roman" panose="02020603050405020304" pitchFamily="18" charset="0"/>
            <a:cs typeface="Times New Roman" panose="02020603050405020304" pitchFamily="18" charset="0"/>
          </a:endParaRPr>
        </a:p>
      </dgm:t>
    </dgm:pt>
    <dgm:pt modelId="{2BAFDED8-96D7-416C-BE56-0E23276473F9}" type="parTrans" cxnId="{827FAF2D-B8EC-45D7-A828-30035B0F8CCF}">
      <dgm:prSet/>
      <dgm:spPr/>
      <dgm:t>
        <a:bodyPr/>
        <a:lstStyle/>
        <a:p>
          <a:endParaRPr lang="tr-TR" sz="1400">
            <a:latin typeface="Times New Roman" panose="02020603050405020304" pitchFamily="18" charset="0"/>
            <a:cs typeface="Times New Roman" panose="02020603050405020304" pitchFamily="18" charset="0"/>
          </a:endParaRPr>
        </a:p>
      </dgm:t>
    </dgm:pt>
    <dgm:pt modelId="{4484E275-D889-499A-BF0B-4A53784F2940}" type="sibTrans" cxnId="{827FAF2D-B8EC-45D7-A828-30035B0F8CCF}">
      <dgm:prSet/>
      <dgm:spPr/>
      <dgm:t>
        <a:bodyPr/>
        <a:lstStyle/>
        <a:p>
          <a:endParaRPr lang="tr-TR" sz="1400">
            <a:latin typeface="Times New Roman" panose="02020603050405020304" pitchFamily="18" charset="0"/>
            <a:cs typeface="Times New Roman" panose="02020603050405020304" pitchFamily="18" charset="0"/>
          </a:endParaRPr>
        </a:p>
      </dgm:t>
    </dgm:pt>
    <dgm:pt modelId="{D327C5A9-C019-4090-A6BF-18D729F7470E}">
      <dgm:prSet custT="1"/>
      <dgm:spPr/>
      <dgm:t>
        <a:bodyPr/>
        <a:lstStyle/>
        <a:p>
          <a:r>
            <a:rPr lang="tr-TR" sz="1400" dirty="0">
              <a:latin typeface="Times New Roman" panose="02020603050405020304" pitchFamily="18" charset="0"/>
              <a:cs typeface="Times New Roman" panose="02020603050405020304" pitchFamily="18" charset="0"/>
            </a:rPr>
            <a:t>B.1.1. Programların tasarımı ve onayı</a:t>
          </a:r>
        </a:p>
      </dgm:t>
    </dgm:pt>
    <dgm:pt modelId="{81A30FB8-B10D-4926-BC87-1AAC6B06E485}" type="parTrans" cxnId="{5FAAB1BA-357F-426A-9060-A900247CCFF0}">
      <dgm:prSet/>
      <dgm:spPr/>
      <dgm:t>
        <a:bodyPr/>
        <a:lstStyle/>
        <a:p>
          <a:endParaRPr lang="tr-TR" sz="1400">
            <a:latin typeface="Times New Roman" panose="02020603050405020304" pitchFamily="18" charset="0"/>
            <a:cs typeface="Times New Roman" panose="02020603050405020304" pitchFamily="18" charset="0"/>
          </a:endParaRPr>
        </a:p>
      </dgm:t>
    </dgm:pt>
    <dgm:pt modelId="{5A685679-48C7-4D7B-BB1D-BA4BDDFCA3FF}" type="sibTrans" cxnId="{5FAAB1BA-357F-426A-9060-A900247CCFF0}">
      <dgm:prSet/>
      <dgm:spPr/>
      <dgm:t>
        <a:bodyPr/>
        <a:lstStyle/>
        <a:p>
          <a:endParaRPr lang="tr-TR" sz="1400">
            <a:latin typeface="Times New Roman" panose="02020603050405020304" pitchFamily="18" charset="0"/>
            <a:cs typeface="Times New Roman" panose="02020603050405020304" pitchFamily="18" charset="0"/>
          </a:endParaRPr>
        </a:p>
      </dgm:t>
    </dgm:pt>
    <dgm:pt modelId="{6FE8894E-4935-4103-9670-2513A6907BE4}">
      <dgm:prSet custT="1"/>
      <dgm:spPr/>
      <dgm:t>
        <a:bodyPr/>
        <a:lstStyle/>
        <a:p>
          <a:r>
            <a:rPr lang="tr-TR" sz="1400" dirty="0">
              <a:latin typeface="Times New Roman" panose="02020603050405020304" pitchFamily="18" charset="0"/>
              <a:cs typeface="Times New Roman" panose="02020603050405020304" pitchFamily="18" charset="0"/>
            </a:rPr>
            <a:t>B.1.2. Programın Ders Dağılım Dengesi</a:t>
          </a:r>
        </a:p>
      </dgm:t>
    </dgm:pt>
    <dgm:pt modelId="{A254EC35-55DB-440B-8C8E-A269EDD6133B}" type="parTrans" cxnId="{493C93FA-55F9-4CA2-AEAE-ECE0A1F6F344}">
      <dgm:prSet/>
      <dgm:spPr/>
      <dgm:t>
        <a:bodyPr/>
        <a:lstStyle/>
        <a:p>
          <a:endParaRPr lang="tr-TR" sz="1400">
            <a:latin typeface="Times New Roman" panose="02020603050405020304" pitchFamily="18" charset="0"/>
            <a:cs typeface="Times New Roman" panose="02020603050405020304" pitchFamily="18" charset="0"/>
          </a:endParaRPr>
        </a:p>
      </dgm:t>
    </dgm:pt>
    <dgm:pt modelId="{B7E7FEB3-7DC3-496F-8EBD-EF0BC2D213BB}" type="sibTrans" cxnId="{493C93FA-55F9-4CA2-AEAE-ECE0A1F6F344}">
      <dgm:prSet/>
      <dgm:spPr/>
      <dgm:t>
        <a:bodyPr/>
        <a:lstStyle/>
        <a:p>
          <a:endParaRPr lang="tr-TR" sz="1400">
            <a:latin typeface="Times New Roman" panose="02020603050405020304" pitchFamily="18" charset="0"/>
            <a:cs typeface="Times New Roman" panose="02020603050405020304" pitchFamily="18" charset="0"/>
          </a:endParaRPr>
        </a:p>
      </dgm:t>
    </dgm:pt>
    <dgm:pt modelId="{2AFEC54B-E551-430F-B290-80ED6E097C0A}">
      <dgm:prSet custT="1"/>
      <dgm:spPr/>
      <dgm:t>
        <a:bodyPr/>
        <a:lstStyle/>
        <a:p>
          <a:r>
            <a:rPr lang="tr-TR" sz="1400" dirty="0">
              <a:latin typeface="Times New Roman" panose="02020603050405020304" pitchFamily="18" charset="0"/>
              <a:cs typeface="Times New Roman" panose="02020603050405020304" pitchFamily="18" charset="0"/>
            </a:rPr>
            <a:t>B.1.3. Ders kazanımlarının program çıktılarıyla uyumu</a:t>
          </a:r>
        </a:p>
      </dgm:t>
    </dgm:pt>
    <dgm:pt modelId="{73E8FA15-C728-48B5-A370-EA50310A8287}" type="parTrans" cxnId="{289BF135-74BC-4946-A4F3-D09F2CB67945}">
      <dgm:prSet/>
      <dgm:spPr/>
      <dgm:t>
        <a:bodyPr/>
        <a:lstStyle/>
        <a:p>
          <a:endParaRPr lang="tr-TR" sz="1400">
            <a:latin typeface="Times New Roman" panose="02020603050405020304" pitchFamily="18" charset="0"/>
            <a:cs typeface="Times New Roman" panose="02020603050405020304" pitchFamily="18" charset="0"/>
          </a:endParaRPr>
        </a:p>
      </dgm:t>
    </dgm:pt>
    <dgm:pt modelId="{200AD044-AE38-45CE-85D1-05A72711AAD9}" type="sibTrans" cxnId="{289BF135-74BC-4946-A4F3-D09F2CB67945}">
      <dgm:prSet/>
      <dgm:spPr/>
      <dgm:t>
        <a:bodyPr/>
        <a:lstStyle/>
        <a:p>
          <a:endParaRPr lang="tr-TR" sz="1400">
            <a:latin typeface="Times New Roman" panose="02020603050405020304" pitchFamily="18" charset="0"/>
            <a:cs typeface="Times New Roman" panose="02020603050405020304" pitchFamily="18" charset="0"/>
          </a:endParaRPr>
        </a:p>
      </dgm:t>
    </dgm:pt>
    <dgm:pt modelId="{46FA541D-CE19-4A4C-8BED-5A6C30928A2D}">
      <dgm:prSet custT="1"/>
      <dgm:spPr/>
      <dgm:t>
        <a:bodyPr/>
        <a:lstStyle/>
        <a:p>
          <a:r>
            <a:rPr lang="tr-TR" sz="1400" dirty="0">
              <a:latin typeface="Times New Roman" panose="02020603050405020304" pitchFamily="18" charset="0"/>
              <a:cs typeface="Times New Roman" panose="02020603050405020304" pitchFamily="18" charset="0"/>
            </a:rPr>
            <a:t>B.1.4. Öğrenci iş yüküne dayalı ders tasarımı</a:t>
          </a:r>
        </a:p>
      </dgm:t>
    </dgm:pt>
    <dgm:pt modelId="{7AAF640D-B08D-4630-A8EF-3F2BBDF70CC0}" type="parTrans" cxnId="{CD3DB64E-FD0B-4329-8E51-4A618401B110}">
      <dgm:prSet/>
      <dgm:spPr/>
      <dgm:t>
        <a:bodyPr/>
        <a:lstStyle/>
        <a:p>
          <a:endParaRPr lang="tr-TR" sz="1400">
            <a:latin typeface="Times New Roman" panose="02020603050405020304" pitchFamily="18" charset="0"/>
            <a:cs typeface="Times New Roman" panose="02020603050405020304" pitchFamily="18" charset="0"/>
          </a:endParaRPr>
        </a:p>
      </dgm:t>
    </dgm:pt>
    <dgm:pt modelId="{34F0E064-7F5E-4CBF-86F6-C225FAD41B5C}" type="sibTrans" cxnId="{CD3DB64E-FD0B-4329-8E51-4A618401B110}">
      <dgm:prSet/>
      <dgm:spPr/>
      <dgm:t>
        <a:bodyPr/>
        <a:lstStyle/>
        <a:p>
          <a:endParaRPr lang="tr-TR" sz="1400">
            <a:latin typeface="Times New Roman" panose="02020603050405020304" pitchFamily="18" charset="0"/>
            <a:cs typeface="Times New Roman" panose="02020603050405020304" pitchFamily="18" charset="0"/>
          </a:endParaRPr>
        </a:p>
      </dgm:t>
    </dgm:pt>
    <dgm:pt modelId="{3878B28D-3A89-4C20-8B02-76A1105D11BD}">
      <dgm:prSet custT="1"/>
      <dgm:spPr/>
      <dgm:t>
        <a:bodyPr/>
        <a:lstStyle/>
        <a:p>
          <a:r>
            <a:rPr lang="tr-TR" sz="1400" dirty="0">
              <a:latin typeface="Times New Roman" panose="02020603050405020304" pitchFamily="18" charset="0"/>
              <a:cs typeface="Times New Roman" panose="02020603050405020304" pitchFamily="18" charset="0"/>
            </a:rPr>
            <a:t>B.1.5. Programların izlenmesi ve güncellenmesi</a:t>
          </a:r>
        </a:p>
      </dgm:t>
    </dgm:pt>
    <dgm:pt modelId="{1138B87A-1D15-4ED7-9321-6FCB8894DC4B}" type="parTrans" cxnId="{2BD10C84-1696-42C4-87FC-026594B2A230}">
      <dgm:prSet/>
      <dgm:spPr/>
      <dgm:t>
        <a:bodyPr/>
        <a:lstStyle/>
        <a:p>
          <a:endParaRPr lang="tr-TR" sz="1400">
            <a:latin typeface="Times New Roman" panose="02020603050405020304" pitchFamily="18" charset="0"/>
            <a:cs typeface="Times New Roman" panose="02020603050405020304" pitchFamily="18" charset="0"/>
          </a:endParaRPr>
        </a:p>
      </dgm:t>
    </dgm:pt>
    <dgm:pt modelId="{A3E7289F-DCE1-426E-883A-8D43FC9DFDF0}" type="sibTrans" cxnId="{2BD10C84-1696-42C4-87FC-026594B2A230}">
      <dgm:prSet/>
      <dgm:spPr/>
      <dgm:t>
        <a:bodyPr/>
        <a:lstStyle/>
        <a:p>
          <a:endParaRPr lang="tr-TR" sz="1400">
            <a:latin typeface="Times New Roman" panose="02020603050405020304" pitchFamily="18" charset="0"/>
            <a:cs typeface="Times New Roman" panose="02020603050405020304" pitchFamily="18" charset="0"/>
          </a:endParaRPr>
        </a:p>
      </dgm:t>
    </dgm:pt>
    <dgm:pt modelId="{0374458C-9D36-4390-8F88-992BA70E2CB2}">
      <dgm:prSet custT="1"/>
      <dgm:spPr/>
      <dgm:t>
        <a:bodyPr/>
        <a:lstStyle/>
        <a:p>
          <a:r>
            <a:rPr lang="tr-TR" sz="1400" dirty="0">
              <a:latin typeface="Times New Roman" panose="02020603050405020304" pitchFamily="18" charset="0"/>
              <a:cs typeface="Times New Roman" panose="02020603050405020304" pitchFamily="18" charset="0"/>
            </a:rPr>
            <a:t>B.1.6. Eğitim ve öğretim süreçlerinin yönetimi</a:t>
          </a:r>
        </a:p>
      </dgm:t>
    </dgm:pt>
    <dgm:pt modelId="{E4A7F4D6-05A1-4FD9-801A-409D31C5B2AB}" type="parTrans" cxnId="{F2170225-EA1A-4B12-8C91-CFB92D88BB92}">
      <dgm:prSet/>
      <dgm:spPr/>
      <dgm:t>
        <a:bodyPr/>
        <a:lstStyle/>
        <a:p>
          <a:endParaRPr lang="tr-TR" sz="1400">
            <a:latin typeface="Times New Roman" panose="02020603050405020304" pitchFamily="18" charset="0"/>
            <a:cs typeface="Times New Roman" panose="02020603050405020304" pitchFamily="18" charset="0"/>
          </a:endParaRPr>
        </a:p>
      </dgm:t>
    </dgm:pt>
    <dgm:pt modelId="{7BEC54E7-AF71-4827-AAD2-2E571593E5E5}" type="sibTrans" cxnId="{F2170225-EA1A-4B12-8C91-CFB92D88BB92}">
      <dgm:prSet/>
      <dgm:spPr/>
      <dgm:t>
        <a:bodyPr/>
        <a:lstStyle/>
        <a:p>
          <a:endParaRPr lang="tr-TR" sz="1400">
            <a:latin typeface="Times New Roman" panose="02020603050405020304" pitchFamily="18" charset="0"/>
            <a:cs typeface="Times New Roman" panose="02020603050405020304" pitchFamily="18" charset="0"/>
          </a:endParaRPr>
        </a:p>
      </dgm:t>
    </dgm:pt>
    <dgm:pt modelId="{C51E851F-08FB-41EF-995E-9C96A645EDC2}">
      <dgm:prSet custT="1"/>
      <dgm:spPr/>
      <dgm:t>
        <a:bodyPr/>
        <a:lstStyle/>
        <a:p>
          <a:r>
            <a:rPr lang="tr-TR" sz="1400" b="1" dirty="0">
              <a:latin typeface="Times New Roman" panose="02020603050405020304" pitchFamily="18" charset="0"/>
              <a:cs typeface="Times New Roman" panose="02020603050405020304" pitchFamily="18" charset="0"/>
            </a:rPr>
            <a:t>B.2. Programların Yürütülmesi </a:t>
          </a:r>
          <a:endParaRPr lang="tr-TR" sz="1400" dirty="0">
            <a:latin typeface="Times New Roman" panose="02020603050405020304" pitchFamily="18" charset="0"/>
            <a:cs typeface="Times New Roman" panose="02020603050405020304" pitchFamily="18" charset="0"/>
          </a:endParaRPr>
        </a:p>
      </dgm:t>
    </dgm:pt>
    <dgm:pt modelId="{120523D4-3291-434B-A36D-4BB962B50BE3}" type="parTrans" cxnId="{A762F82F-DC9A-4CD8-9A2F-B8AB2E2A0153}">
      <dgm:prSet/>
      <dgm:spPr/>
      <dgm:t>
        <a:bodyPr/>
        <a:lstStyle/>
        <a:p>
          <a:endParaRPr lang="tr-TR" sz="1400">
            <a:latin typeface="Times New Roman" panose="02020603050405020304" pitchFamily="18" charset="0"/>
            <a:cs typeface="Times New Roman" panose="02020603050405020304" pitchFamily="18" charset="0"/>
          </a:endParaRPr>
        </a:p>
      </dgm:t>
    </dgm:pt>
    <dgm:pt modelId="{F59DABB1-EC21-426A-9892-1DB595F909DE}" type="sibTrans" cxnId="{A762F82F-DC9A-4CD8-9A2F-B8AB2E2A0153}">
      <dgm:prSet/>
      <dgm:spPr/>
      <dgm:t>
        <a:bodyPr/>
        <a:lstStyle/>
        <a:p>
          <a:endParaRPr lang="tr-TR" sz="1400">
            <a:latin typeface="Times New Roman" panose="02020603050405020304" pitchFamily="18" charset="0"/>
            <a:cs typeface="Times New Roman" panose="02020603050405020304" pitchFamily="18" charset="0"/>
          </a:endParaRPr>
        </a:p>
      </dgm:t>
    </dgm:pt>
    <dgm:pt modelId="{5FE9AEBF-6617-4D37-9B7A-39F9E19E325F}">
      <dgm:prSet custT="1"/>
      <dgm:spPr/>
      <dgm:t>
        <a:bodyPr/>
        <a:lstStyle/>
        <a:p>
          <a:r>
            <a:rPr lang="tr-TR" sz="1400" dirty="0">
              <a:latin typeface="Times New Roman" panose="02020603050405020304" pitchFamily="18" charset="0"/>
              <a:cs typeface="Times New Roman" panose="02020603050405020304" pitchFamily="18" charset="0"/>
            </a:rPr>
            <a:t>B.2.1. Öğretim yöntem ve teknikleri</a:t>
          </a:r>
        </a:p>
      </dgm:t>
    </dgm:pt>
    <dgm:pt modelId="{169AE4B5-83F6-4AF0-9C91-FC015DCB7C9F}" type="parTrans" cxnId="{C73FED64-ED29-42DE-9099-906AB0EA6767}">
      <dgm:prSet/>
      <dgm:spPr/>
      <dgm:t>
        <a:bodyPr/>
        <a:lstStyle/>
        <a:p>
          <a:endParaRPr lang="tr-TR" sz="1400">
            <a:latin typeface="Times New Roman" panose="02020603050405020304" pitchFamily="18" charset="0"/>
            <a:cs typeface="Times New Roman" panose="02020603050405020304" pitchFamily="18" charset="0"/>
          </a:endParaRPr>
        </a:p>
      </dgm:t>
    </dgm:pt>
    <dgm:pt modelId="{F1378318-FE10-4827-8C45-5B19D59246FE}" type="sibTrans" cxnId="{C73FED64-ED29-42DE-9099-906AB0EA6767}">
      <dgm:prSet/>
      <dgm:spPr/>
      <dgm:t>
        <a:bodyPr/>
        <a:lstStyle/>
        <a:p>
          <a:endParaRPr lang="tr-TR" sz="1400">
            <a:latin typeface="Times New Roman" panose="02020603050405020304" pitchFamily="18" charset="0"/>
            <a:cs typeface="Times New Roman" panose="02020603050405020304" pitchFamily="18" charset="0"/>
          </a:endParaRPr>
        </a:p>
      </dgm:t>
    </dgm:pt>
    <dgm:pt modelId="{0D8A3230-CFB2-412F-BED4-6E193CEB9C73}">
      <dgm:prSet custT="1"/>
      <dgm:spPr/>
      <dgm:t>
        <a:bodyPr/>
        <a:lstStyle/>
        <a:p>
          <a:r>
            <a:rPr lang="tr-TR" sz="1400" dirty="0">
              <a:latin typeface="Times New Roman" panose="02020603050405020304" pitchFamily="18" charset="0"/>
              <a:cs typeface="Times New Roman" panose="02020603050405020304" pitchFamily="18" charset="0"/>
            </a:rPr>
            <a:t>B.2.2. Ölçme ve değerlendirme</a:t>
          </a:r>
        </a:p>
      </dgm:t>
    </dgm:pt>
    <dgm:pt modelId="{203B535A-C368-4A0E-9AFB-DD1BE11EDFEB}" type="parTrans" cxnId="{537256C6-1334-437C-A609-D08639CC3741}">
      <dgm:prSet/>
      <dgm:spPr/>
      <dgm:t>
        <a:bodyPr/>
        <a:lstStyle/>
        <a:p>
          <a:endParaRPr lang="tr-TR" sz="1400">
            <a:latin typeface="Times New Roman" panose="02020603050405020304" pitchFamily="18" charset="0"/>
            <a:cs typeface="Times New Roman" panose="02020603050405020304" pitchFamily="18" charset="0"/>
          </a:endParaRPr>
        </a:p>
      </dgm:t>
    </dgm:pt>
    <dgm:pt modelId="{2D599895-E829-468C-A9C5-63E1E5A30069}" type="sibTrans" cxnId="{537256C6-1334-437C-A609-D08639CC3741}">
      <dgm:prSet/>
      <dgm:spPr/>
      <dgm:t>
        <a:bodyPr/>
        <a:lstStyle/>
        <a:p>
          <a:endParaRPr lang="tr-TR" sz="1400">
            <a:latin typeface="Times New Roman" panose="02020603050405020304" pitchFamily="18" charset="0"/>
            <a:cs typeface="Times New Roman" panose="02020603050405020304" pitchFamily="18" charset="0"/>
          </a:endParaRPr>
        </a:p>
      </dgm:t>
    </dgm:pt>
    <dgm:pt modelId="{AB349A82-2E1F-4B8E-8748-BF7C65B5FF4B}">
      <dgm:prSet custT="1"/>
      <dgm:spPr/>
      <dgm:t>
        <a:bodyPr/>
        <a:lstStyle/>
        <a:p>
          <a:r>
            <a:rPr lang="tr-TR" sz="1400" dirty="0">
              <a:latin typeface="Times New Roman" panose="02020603050405020304" pitchFamily="18" charset="0"/>
              <a:cs typeface="Times New Roman" panose="02020603050405020304" pitchFamily="18" charset="0"/>
            </a:rPr>
            <a:t>B.2.3. Öğrenci kabulü, önceki öğrenmenin tanınması ve kredilendirilmesi</a:t>
          </a:r>
        </a:p>
      </dgm:t>
    </dgm:pt>
    <dgm:pt modelId="{33E76044-D14A-485A-92A5-5A0DCA7E50ED}" type="parTrans" cxnId="{604AC7CD-B2B6-492C-A5E1-835CDE2CE8D9}">
      <dgm:prSet/>
      <dgm:spPr/>
      <dgm:t>
        <a:bodyPr/>
        <a:lstStyle/>
        <a:p>
          <a:endParaRPr lang="tr-TR" sz="1400">
            <a:latin typeface="Times New Roman" panose="02020603050405020304" pitchFamily="18" charset="0"/>
            <a:cs typeface="Times New Roman" panose="02020603050405020304" pitchFamily="18" charset="0"/>
          </a:endParaRPr>
        </a:p>
      </dgm:t>
    </dgm:pt>
    <dgm:pt modelId="{63DF907A-7DEB-45C5-A120-512FF6286268}" type="sibTrans" cxnId="{604AC7CD-B2B6-492C-A5E1-835CDE2CE8D9}">
      <dgm:prSet/>
      <dgm:spPr/>
      <dgm:t>
        <a:bodyPr/>
        <a:lstStyle/>
        <a:p>
          <a:endParaRPr lang="tr-TR" sz="1400">
            <a:latin typeface="Times New Roman" panose="02020603050405020304" pitchFamily="18" charset="0"/>
            <a:cs typeface="Times New Roman" panose="02020603050405020304" pitchFamily="18" charset="0"/>
          </a:endParaRPr>
        </a:p>
      </dgm:t>
    </dgm:pt>
    <dgm:pt modelId="{A8D2B8E1-0532-4DDD-B4C0-7F31CA8B234B}">
      <dgm:prSet custT="1"/>
      <dgm:spPr/>
      <dgm:t>
        <a:bodyPr/>
        <a:lstStyle/>
        <a:p>
          <a:r>
            <a:rPr lang="tr-TR" sz="1400" dirty="0">
              <a:latin typeface="Times New Roman" panose="02020603050405020304" pitchFamily="18" charset="0"/>
              <a:cs typeface="Times New Roman" panose="02020603050405020304" pitchFamily="18" charset="0"/>
            </a:rPr>
            <a:t>B.2.4. Yeterliliklerin sertifikalandırılması ve diploma</a:t>
          </a:r>
        </a:p>
      </dgm:t>
    </dgm:pt>
    <dgm:pt modelId="{47AF03B0-7006-4C8E-A9B0-C19535E7C04C}" type="parTrans" cxnId="{19B9CFD2-663A-4FA9-8117-BCF2191BCA5D}">
      <dgm:prSet/>
      <dgm:spPr/>
      <dgm:t>
        <a:bodyPr/>
        <a:lstStyle/>
        <a:p>
          <a:endParaRPr lang="tr-TR" sz="1400">
            <a:latin typeface="Times New Roman" panose="02020603050405020304" pitchFamily="18" charset="0"/>
            <a:cs typeface="Times New Roman" panose="02020603050405020304" pitchFamily="18" charset="0"/>
          </a:endParaRPr>
        </a:p>
      </dgm:t>
    </dgm:pt>
    <dgm:pt modelId="{79AAD7D3-3DDD-46EA-87F7-8A253A8D6F4F}" type="sibTrans" cxnId="{19B9CFD2-663A-4FA9-8117-BCF2191BCA5D}">
      <dgm:prSet/>
      <dgm:spPr/>
      <dgm:t>
        <a:bodyPr/>
        <a:lstStyle/>
        <a:p>
          <a:endParaRPr lang="tr-TR" sz="1400">
            <a:latin typeface="Times New Roman" panose="02020603050405020304" pitchFamily="18" charset="0"/>
            <a:cs typeface="Times New Roman" panose="02020603050405020304" pitchFamily="18" charset="0"/>
          </a:endParaRPr>
        </a:p>
      </dgm:t>
    </dgm:pt>
    <dgm:pt modelId="{188463CD-0883-4A57-AB91-8936F3274B26}">
      <dgm:prSet custT="1"/>
      <dgm:spPr/>
      <dgm:t>
        <a:bodyPr/>
        <a:lstStyle/>
        <a:p>
          <a:r>
            <a:rPr lang="tr-TR" sz="1400" b="1" dirty="0">
              <a:latin typeface="Times New Roman" panose="02020603050405020304" pitchFamily="18" charset="0"/>
              <a:cs typeface="Times New Roman" panose="02020603050405020304" pitchFamily="18" charset="0"/>
            </a:rPr>
            <a:t>B.3. Öğrenme Kaynakları ve Akademik Destek Hizmetleri </a:t>
          </a:r>
          <a:endParaRPr lang="tr-TR" sz="1400" dirty="0">
            <a:latin typeface="Times New Roman" panose="02020603050405020304" pitchFamily="18" charset="0"/>
            <a:cs typeface="Times New Roman" panose="02020603050405020304" pitchFamily="18" charset="0"/>
          </a:endParaRPr>
        </a:p>
      </dgm:t>
    </dgm:pt>
    <dgm:pt modelId="{9BA46970-5B53-46B7-9D57-5415C978CB1E}" type="parTrans" cxnId="{E9A12537-AB97-4A01-A40B-4FDB4FBCF1B6}">
      <dgm:prSet/>
      <dgm:spPr/>
      <dgm:t>
        <a:bodyPr/>
        <a:lstStyle/>
        <a:p>
          <a:endParaRPr lang="tr-TR" sz="1400">
            <a:latin typeface="Times New Roman" panose="02020603050405020304" pitchFamily="18" charset="0"/>
            <a:cs typeface="Times New Roman" panose="02020603050405020304" pitchFamily="18" charset="0"/>
          </a:endParaRPr>
        </a:p>
      </dgm:t>
    </dgm:pt>
    <dgm:pt modelId="{710D1E00-47F5-48FC-8446-C573C045A065}" type="sibTrans" cxnId="{E9A12537-AB97-4A01-A40B-4FDB4FBCF1B6}">
      <dgm:prSet/>
      <dgm:spPr/>
      <dgm:t>
        <a:bodyPr/>
        <a:lstStyle/>
        <a:p>
          <a:endParaRPr lang="tr-TR" sz="1400">
            <a:latin typeface="Times New Roman" panose="02020603050405020304" pitchFamily="18" charset="0"/>
            <a:cs typeface="Times New Roman" panose="02020603050405020304" pitchFamily="18" charset="0"/>
          </a:endParaRPr>
        </a:p>
      </dgm:t>
    </dgm:pt>
    <dgm:pt modelId="{4C55B340-65B9-40BF-AF73-7FC3AB368596}">
      <dgm:prSet custT="1"/>
      <dgm:spPr/>
      <dgm:t>
        <a:bodyPr/>
        <a:lstStyle/>
        <a:p>
          <a:r>
            <a:rPr lang="tr-TR" sz="1400" dirty="0">
              <a:latin typeface="Times New Roman" panose="02020603050405020304" pitchFamily="18" charset="0"/>
              <a:cs typeface="Times New Roman" panose="02020603050405020304" pitchFamily="18" charset="0"/>
            </a:rPr>
            <a:t>B.3.1. Öğrenme Ortam ve Kaynakları</a:t>
          </a:r>
        </a:p>
      </dgm:t>
    </dgm:pt>
    <dgm:pt modelId="{41B5E3C9-AFBA-4651-B728-34D1A41BA112}" type="parTrans" cxnId="{5ADF589D-E5A2-4E75-B624-38F7A7C8746E}">
      <dgm:prSet/>
      <dgm:spPr/>
      <dgm:t>
        <a:bodyPr/>
        <a:lstStyle/>
        <a:p>
          <a:endParaRPr lang="tr-TR" sz="1400">
            <a:latin typeface="Times New Roman" panose="02020603050405020304" pitchFamily="18" charset="0"/>
            <a:cs typeface="Times New Roman" panose="02020603050405020304" pitchFamily="18" charset="0"/>
          </a:endParaRPr>
        </a:p>
      </dgm:t>
    </dgm:pt>
    <dgm:pt modelId="{81B22E18-4505-4EA4-A61E-BBDA50B6F4F6}" type="sibTrans" cxnId="{5ADF589D-E5A2-4E75-B624-38F7A7C8746E}">
      <dgm:prSet/>
      <dgm:spPr/>
      <dgm:t>
        <a:bodyPr/>
        <a:lstStyle/>
        <a:p>
          <a:endParaRPr lang="tr-TR" sz="1400">
            <a:latin typeface="Times New Roman" panose="02020603050405020304" pitchFamily="18" charset="0"/>
            <a:cs typeface="Times New Roman" panose="02020603050405020304" pitchFamily="18" charset="0"/>
          </a:endParaRPr>
        </a:p>
      </dgm:t>
    </dgm:pt>
    <dgm:pt modelId="{336DC472-21D8-419A-8FCE-E7C3B5B605CB}">
      <dgm:prSet custT="1"/>
      <dgm:spPr/>
      <dgm:t>
        <a:bodyPr/>
        <a:lstStyle/>
        <a:p>
          <a:r>
            <a:rPr lang="tr-TR" sz="1400" dirty="0">
              <a:latin typeface="Times New Roman" panose="02020603050405020304" pitchFamily="18" charset="0"/>
              <a:cs typeface="Times New Roman" panose="02020603050405020304" pitchFamily="18" charset="0"/>
            </a:rPr>
            <a:t>B.3.2. Akademik Destek Hizmetleri</a:t>
          </a:r>
        </a:p>
      </dgm:t>
    </dgm:pt>
    <dgm:pt modelId="{6A875E5F-1C46-4CE8-A3C0-9A605BE252A1}" type="parTrans" cxnId="{1504C4AC-6A0D-43CA-9715-6418ABD7E5A5}">
      <dgm:prSet/>
      <dgm:spPr/>
      <dgm:t>
        <a:bodyPr/>
        <a:lstStyle/>
        <a:p>
          <a:endParaRPr lang="tr-TR" sz="1400">
            <a:latin typeface="Times New Roman" panose="02020603050405020304" pitchFamily="18" charset="0"/>
            <a:cs typeface="Times New Roman" panose="02020603050405020304" pitchFamily="18" charset="0"/>
          </a:endParaRPr>
        </a:p>
      </dgm:t>
    </dgm:pt>
    <dgm:pt modelId="{0F1B8ACB-469A-4C58-87A9-0DA84E0443EC}" type="sibTrans" cxnId="{1504C4AC-6A0D-43CA-9715-6418ABD7E5A5}">
      <dgm:prSet/>
      <dgm:spPr/>
      <dgm:t>
        <a:bodyPr/>
        <a:lstStyle/>
        <a:p>
          <a:endParaRPr lang="tr-TR" sz="1400">
            <a:latin typeface="Times New Roman" panose="02020603050405020304" pitchFamily="18" charset="0"/>
            <a:cs typeface="Times New Roman" panose="02020603050405020304" pitchFamily="18" charset="0"/>
          </a:endParaRPr>
        </a:p>
      </dgm:t>
    </dgm:pt>
    <dgm:pt modelId="{079655E7-83E1-4261-B737-0D6B501134DD}">
      <dgm:prSet custT="1"/>
      <dgm:spPr/>
      <dgm:t>
        <a:bodyPr/>
        <a:lstStyle/>
        <a:p>
          <a:r>
            <a:rPr lang="tr-TR" sz="1400" dirty="0">
              <a:latin typeface="Times New Roman" panose="02020603050405020304" pitchFamily="18" charset="0"/>
              <a:cs typeface="Times New Roman" panose="02020603050405020304" pitchFamily="18" charset="0"/>
            </a:rPr>
            <a:t>B.3.3. Tesis ve altyapılar</a:t>
          </a:r>
        </a:p>
      </dgm:t>
    </dgm:pt>
    <dgm:pt modelId="{FC8D2A7C-2CD7-406C-A362-5EEF80E146CB}" type="parTrans" cxnId="{B43D373D-1B36-4891-9149-D338EB789AE7}">
      <dgm:prSet/>
      <dgm:spPr/>
      <dgm:t>
        <a:bodyPr/>
        <a:lstStyle/>
        <a:p>
          <a:endParaRPr lang="tr-TR" sz="1400">
            <a:latin typeface="Times New Roman" panose="02020603050405020304" pitchFamily="18" charset="0"/>
            <a:cs typeface="Times New Roman" panose="02020603050405020304" pitchFamily="18" charset="0"/>
          </a:endParaRPr>
        </a:p>
      </dgm:t>
    </dgm:pt>
    <dgm:pt modelId="{CAAB1237-11C1-4B65-8EFA-429558989D49}" type="sibTrans" cxnId="{B43D373D-1B36-4891-9149-D338EB789AE7}">
      <dgm:prSet/>
      <dgm:spPr/>
      <dgm:t>
        <a:bodyPr/>
        <a:lstStyle/>
        <a:p>
          <a:endParaRPr lang="tr-TR" sz="1400">
            <a:latin typeface="Times New Roman" panose="02020603050405020304" pitchFamily="18" charset="0"/>
            <a:cs typeface="Times New Roman" panose="02020603050405020304" pitchFamily="18" charset="0"/>
          </a:endParaRPr>
        </a:p>
      </dgm:t>
    </dgm:pt>
    <dgm:pt modelId="{369482BB-0813-4455-92F8-48391F387DAC}">
      <dgm:prSet custT="1"/>
      <dgm:spPr/>
      <dgm:t>
        <a:bodyPr/>
        <a:lstStyle/>
        <a:p>
          <a:r>
            <a:rPr lang="tr-TR" sz="1400" dirty="0">
              <a:latin typeface="Times New Roman" panose="02020603050405020304" pitchFamily="18" charset="0"/>
              <a:cs typeface="Times New Roman" panose="02020603050405020304" pitchFamily="18" charset="0"/>
            </a:rPr>
            <a:t>B.3.4. Dezavantajlı Gruplar</a:t>
          </a:r>
        </a:p>
      </dgm:t>
    </dgm:pt>
    <dgm:pt modelId="{094CDF8B-68D6-4F17-8D56-BA2C56755529}" type="parTrans" cxnId="{00100552-4F64-4F7A-91D5-8C5AB345093B}">
      <dgm:prSet/>
      <dgm:spPr/>
      <dgm:t>
        <a:bodyPr/>
        <a:lstStyle/>
        <a:p>
          <a:endParaRPr lang="tr-TR" sz="1400">
            <a:latin typeface="Times New Roman" panose="02020603050405020304" pitchFamily="18" charset="0"/>
            <a:cs typeface="Times New Roman" panose="02020603050405020304" pitchFamily="18" charset="0"/>
          </a:endParaRPr>
        </a:p>
      </dgm:t>
    </dgm:pt>
    <dgm:pt modelId="{DDBF7E16-B1D4-4EA4-92E4-F0DB105EE698}" type="sibTrans" cxnId="{00100552-4F64-4F7A-91D5-8C5AB345093B}">
      <dgm:prSet/>
      <dgm:spPr/>
      <dgm:t>
        <a:bodyPr/>
        <a:lstStyle/>
        <a:p>
          <a:endParaRPr lang="tr-TR" sz="1400">
            <a:latin typeface="Times New Roman" panose="02020603050405020304" pitchFamily="18" charset="0"/>
            <a:cs typeface="Times New Roman" panose="02020603050405020304" pitchFamily="18" charset="0"/>
          </a:endParaRPr>
        </a:p>
      </dgm:t>
    </dgm:pt>
    <dgm:pt modelId="{368CAFD6-BE63-4FF3-845E-9F90987CFFAA}">
      <dgm:prSet custT="1"/>
      <dgm:spPr/>
      <dgm:t>
        <a:bodyPr/>
        <a:lstStyle/>
        <a:p>
          <a:r>
            <a:rPr lang="tr-TR" sz="1400" dirty="0">
              <a:latin typeface="Times New Roman" panose="02020603050405020304" pitchFamily="18" charset="0"/>
              <a:cs typeface="Times New Roman" panose="02020603050405020304" pitchFamily="18" charset="0"/>
            </a:rPr>
            <a:t>B.3.5. Sosyal, kültürel, sportif faaliyetler</a:t>
          </a:r>
        </a:p>
      </dgm:t>
    </dgm:pt>
    <dgm:pt modelId="{931ED048-2EF6-4800-B955-4E82A9997053}" type="parTrans" cxnId="{6BDE2E09-03AF-4F41-AC20-570E5BF4FD98}">
      <dgm:prSet/>
      <dgm:spPr/>
      <dgm:t>
        <a:bodyPr/>
        <a:lstStyle/>
        <a:p>
          <a:endParaRPr lang="tr-TR" sz="1400">
            <a:latin typeface="Times New Roman" panose="02020603050405020304" pitchFamily="18" charset="0"/>
            <a:cs typeface="Times New Roman" panose="02020603050405020304" pitchFamily="18" charset="0"/>
          </a:endParaRPr>
        </a:p>
      </dgm:t>
    </dgm:pt>
    <dgm:pt modelId="{DF0FEC7A-737E-470F-AD79-71785005BE8B}" type="sibTrans" cxnId="{6BDE2E09-03AF-4F41-AC20-570E5BF4FD98}">
      <dgm:prSet/>
      <dgm:spPr/>
      <dgm:t>
        <a:bodyPr/>
        <a:lstStyle/>
        <a:p>
          <a:endParaRPr lang="tr-TR" sz="1400">
            <a:latin typeface="Times New Roman" panose="02020603050405020304" pitchFamily="18" charset="0"/>
            <a:cs typeface="Times New Roman" panose="02020603050405020304" pitchFamily="18" charset="0"/>
          </a:endParaRPr>
        </a:p>
      </dgm:t>
    </dgm:pt>
    <dgm:pt modelId="{3D3071A4-F652-4873-8981-B237CB9FAB43}">
      <dgm:prSet custT="1"/>
      <dgm:spPr/>
      <dgm:t>
        <a:bodyPr/>
        <a:lstStyle/>
        <a:p>
          <a:r>
            <a:rPr lang="tr-TR" sz="1400" b="1" dirty="0">
              <a:latin typeface="Times New Roman" panose="02020603050405020304" pitchFamily="18" charset="0"/>
              <a:cs typeface="Times New Roman" panose="02020603050405020304" pitchFamily="18" charset="0"/>
            </a:rPr>
            <a:t>B.4. Öğretim Kadrosu </a:t>
          </a:r>
          <a:endParaRPr lang="tr-TR" sz="1400" dirty="0">
            <a:latin typeface="Times New Roman" panose="02020603050405020304" pitchFamily="18" charset="0"/>
            <a:cs typeface="Times New Roman" panose="02020603050405020304" pitchFamily="18" charset="0"/>
          </a:endParaRPr>
        </a:p>
      </dgm:t>
    </dgm:pt>
    <dgm:pt modelId="{00801C1A-8748-492B-A3B3-F4DE046554E2}" type="parTrans" cxnId="{C610F149-1FC3-498F-B90F-233B75203D51}">
      <dgm:prSet/>
      <dgm:spPr/>
      <dgm:t>
        <a:bodyPr/>
        <a:lstStyle/>
        <a:p>
          <a:endParaRPr lang="tr-TR" sz="1400">
            <a:latin typeface="Times New Roman" panose="02020603050405020304" pitchFamily="18" charset="0"/>
            <a:cs typeface="Times New Roman" panose="02020603050405020304" pitchFamily="18" charset="0"/>
          </a:endParaRPr>
        </a:p>
      </dgm:t>
    </dgm:pt>
    <dgm:pt modelId="{8C27A37F-BBD2-46E8-AD03-4305AA65E690}" type="sibTrans" cxnId="{C610F149-1FC3-498F-B90F-233B75203D51}">
      <dgm:prSet/>
      <dgm:spPr/>
      <dgm:t>
        <a:bodyPr/>
        <a:lstStyle/>
        <a:p>
          <a:endParaRPr lang="tr-TR" sz="1400">
            <a:latin typeface="Times New Roman" panose="02020603050405020304" pitchFamily="18" charset="0"/>
            <a:cs typeface="Times New Roman" panose="02020603050405020304" pitchFamily="18" charset="0"/>
          </a:endParaRPr>
        </a:p>
      </dgm:t>
    </dgm:pt>
    <dgm:pt modelId="{CFFFB233-C080-4313-A900-424E8525A4E4}">
      <dgm:prSet custT="1"/>
      <dgm:spPr/>
      <dgm:t>
        <a:bodyPr/>
        <a:lstStyle/>
        <a:p>
          <a:r>
            <a:rPr lang="tr-TR" sz="1400" dirty="0">
              <a:latin typeface="Times New Roman" panose="02020603050405020304" pitchFamily="18" charset="0"/>
              <a:cs typeface="Times New Roman" panose="02020603050405020304" pitchFamily="18" charset="0"/>
            </a:rPr>
            <a:t>B.4.1. Atama, Yükseltme ve Görevlendirme Kriterleri</a:t>
          </a:r>
        </a:p>
      </dgm:t>
    </dgm:pt>
    <dgm:pt modelId="{37F015CA-030A-455C-B388-4E1B525EB976}" type="parTrans" cxnId="{4E93FDED-0FEE-4E05-A556-96E6270B0540}">
      <dgm:prSet/>
      <dgm:spPr/>
      <dgm:t>
        <a:bodyPr/>
        <a:lstStyle/>
        <a:p>
          <a:endParaRPr lang="tr-TR" sz="1400">
            <a:latin typeface="Times New Roman" panose="02020603050405020304" pitchFamily="18" charset="0"/>
            <a:cs typeface="Times New Roman" panose="02020603050405020304" pitchFamily="18" charset="0"/>
          </a:endParaRPr>
        </a:p>
      </dgm:t>
    </dgm:pt>
    <dgm:pt modelId="{006C73D8-DBDE-4C0A-A363-0B36335979C2}" type="sibTrans" cxnId="{4E93FDED-0FEE-4E05-A556-96E6270B0540}">
      <dgm:prSet/>
      <dgm:spPr/>
      <dgm:t>
        <a:bodyPr/>
        <a:lstStyle/>
        <a:p>
          <a:endParaRPr lang="tr-TR" sz="1400">
            <a:latin typeface="Times New Roman" panose="02020603050405020304" pitchFamily="18" charset="0"/>
            <a:cs typeface="Times New Roman" panose="02020603050405020304" pitchFamily="18" charset="0"/>
          </a:endParaRPr>
        </a:p>
      </dgm:t>
    </dgm:pt>
    <dgm:pt modelId="{4B6030E9-A5F2-4C43-9763-B6772943DB69}">
      <dgm:prSet custT="1"/>
      <dgm:spPr/>
      <dgm:t>
        <a:bodyPr/>
        <a:lstStyle/>
        <a:p>
          <a:r>
            <a:rPr lang="tr-TR" sz="1400" dirty="0">
              <a:latin typeface="Times New Roman" panose="02020603050405020304" pitchFamily="18" charset="0"/>
              <a:cs typeface="Times New Roman" panose="02020603050405020304" pitchFamily="18" charset="0"/>
            </a:rPr>
            <a:t>B.4.2.Öğretim Yetkinlikleri ve Gelişimi</a:t>
          </a:r>
        </a:p>
      </dgm:t>
    </dgm:pt>
    <dgm:pt modelId="{FEC38F50-5513-49EF-9CC3-45FD59677590}" type="parTrans" cxnId="{03410062-F6AE-4DBC-8C74-4726FE4E8446}">
      <dgm:prSet/>
      <dgm:spPr/>
      <dgm:t>
        <a:bodyPr/>
        <a:lstStyle/>
        <a:p>
          <a:endParaRPr lang="tr-TR" sz="1400">
            <a:latin typeface="Times New Roman" panose="02020603050405020304" pitchFamily="18" charset="0"/>
            <a:cs typeface="Times New Roman" panose="02020603050405020304" pitchFamily="18" charset="0"/>
          </a:endParaRPr>
        </a:p>
      </dgm:t>
    </dgm:pt>
    <dgm:pt modelId="{4A3BDA27-C274-4AF1-9FF0-652742B9C8E2}" type="sibTrans" cxnId="{03410062-F6AE-4DBC-8C74-4726FE4E8446}">
      <dgm:prSet/>
      <dgm:spPr/>
      <dgm:t>
        <a:bodyPr/>
        <a:lstStyle/>
        <a:p>
          <a:endParaRPr lang="tr-TR" sz="1400">
            <a:latin typeface="Times New Roman" panose="02020603050405020304" pitchFamily="18" charset="0"/>
            <a:cs typeface="Times New Roman" panose="02020603050405020304" pitchFamily="18" charset="0"/>
          </a:endParaRPr>
        </a:p>
      </dgm:t>
    </dgm:pt>
    <dgm:pt modelId="{8A439176-68BB-4E8B-9C1E-0FC7BD716DAC}">
      <dgm:prSet custT="1"/>
      <dgm:spPr/>
      <dgm:t>
        <a:bodyPr/>
        <a:lstStyle/>
        <a:p>
          <a:r>
            <a:rPr lang="tr-TR" sz="1400" dirty="0">
              <a:latin typeface="Times New Roman" panose="02020603050405020304" pitchFamily="18" charset="0"/>
              <a:cs typeface="Times New Roman" panose="02020603050405020304" pitchFamily="18" charset="0"/>
            </a:rPr>
            <a:t>B.4.3. Eğitim Faaliyetlerine Yönelik Teşvik ve Ödüllendirme</a:t>
          </a:r>
        </a:p>
      </dgm:t>
    </dgm:pt>
    <dgm:pt modelId="{67B0C7E5-0B3C-48AD-B64A-1B1C62980771}" type="parTrans" cxnId="{FD7D8382-AD22-4063-B25B-93BA4049EEFE}">
      <dgm:prSet/>
      <dgm:spPr/>
      <dgm:t>
        <a:bodyPr/>
        <a:lstStyle/>
        <a:p>
          <a:endParaRPr lang="tr-TR" sz="1400">
            <a:latin typeface="Times New Roman" panose="02020603050405020304" pitchFamily="18" charset="0"/>
            <a:cs typeface="Times New Roman" panose="02020603050405020304" pitchFamily="18" charset="0"/>
          </a:endParaRPr>
        </a:p>
      </dgm:t>
    </dgm:pt>
    <dgm:pt modelId="{473899FF-AEDC-451D-BF31-BFB61F1BD13E}" type="sibTrans" cxnId="{FD7D8382-AD22-4063-B25B-93BA4049EEFE}">
      <dgm:prSet/>
      <dgm:spPr/>
      <dgm:t>
        <a:bodyPr/>
        <a:lstStyle/>
        <a:p>
          <a:endParaRPr lang="tr-TR" sz="1400">
            <a:latin typeface="Times New Roman" panose="02020603050405020304" pitchFamily="18" charset="0"/>
            <a:cs typeface="Times New Roman" panose="02020603050405020304" pitchFamily="18" charset="0"/>
          </a:endParaRPr>
        </a:p>
      </dgm:t>
    </dgm:pt>
    <dgm:pt modelId="{430A992B-BA92-4088-849D-710D4B498366}" type="pres">
      <dgm:prSet presAssocID="{61DFB68C-E704-4B4E-BAB4-C3CC563976CF}" presName="layout" presStyleCnt="0">
        <dgm:presLayoutVars>
          <dgm:chMax/>
          <dgm:chPref/>
          <dgm:dir/>
          <dgm:resizeHandles/>
        </dgm:presLayoutVars>
      </dgm:prSet>
      <dgm:spPr/>
    </dgm:pt>
    <dgm:pt modelId="{3BFDABC2-F927-422F-86B0-202F3A24348D}" type="pres">
      <dgm:prSet presAssocID="{A32C5FDD-58E8-47F5-A273-0F83E6F59DFD}" presName="root" presStyleCnt="0">
        <dgm:presLayoutVars>
          <dgm:chMax/>
          <dgm:chPref/>
        </dgm:presLayoutVars>
      </dgm:prSet>
      <dgm:spPr/>
    </dgm:pt>
    <dgm:pt modelId="{10E93EF1-B98C-4A37-A4AB-E2AFC58FB5DE}" type="pres">
      <dgm:prSet presAssocID="{A32C5FDD-58E8-47F5-A273-0F83E6F59DFD}" presName="rootComposite" presStyleCnt="0">
        <dgm:presLayoutVars/>
      </dgm:prSet>
      <dgm:spPr/>
    </dgm:pt>
    <dgm:pt modelId="{520E1C7B-E886-42CD-AEB4-A783AEF2CF3F}" type="pres">
      <dgm:prSet presAssocID="{A32C5FDD-58E8-47F5-A273-0F83E6F59DFD}" presName="ParentAccent" presStyleLbl="alignNode1" presStyleIdx="0" presStyleCnt="4"/>
      <dgm:spPr/>
    </dgm:pt>
    <dgm:pt modelId="{093402AD-F943-40B2-9315-42A648BCFFC4}" type="pres">
      <dgm:prSet presAssocID="{A32C5FDD-58E8-47F5-A273-0F83E6F59DFD}" presName="ParentSmallAccent" presStyleLbl="fgAcc1" presStyleIdx="0" presStyleCnt="4"/>
      <dgm:spPr/>
    </dgm:pt>
    <dgm:pt modelId="{8A79C85C-2B7B-4FD4-B3E8-9E71727FAFAD}" type="pres">
      <dgm:prSet presAssocID="{A32C5FDD-58E8-47F5-A273-0F83E6F59DFD}" presName="Parent" presStyleLbl="revTx" presStyleIdx="0" presStyleCnt="22">
        <dgm:presLayoutVars>
          <dgm:chMax/>
          <dgm:chPref val="4"/>
          <dgm:bulletEnabled val="1"/>
        </dgm:presLayoutVars>
      </dgm:prSet>
      <dgm:spPr/>
    </dgm:pt>
    <dgm:pt modelId="{0502457E-871F-442D-920B-464FAF01E745}" type="pres">
      <dgm:prSet presAssocID="{A32C5FDD-58E8-47F5-A273-0F83E6F59DFD}" presName="childShape" presStyleCnt="0">
        <dgm:presLayoutVars>
          <dgm:chMax val="0"/>
          <dgm:chPref val="0"/>
        </dgm:presLayoutVars>
      </dgm:prSet>
      <dgm:spPr/>
    </dgm:pt>
    <dgm:pt modelId="{0599CF72-0177-473D-BA8A-93CC37835EB8}" type="pres">
      <dgm:prSet presAssocID="{D327C5A9-C019-4090-A6BF-18D729F7470E}" presName="childComposite" presStyleCnt="0">
        <dgm:presLayoutVars>
          <dgm:chMax val="0"/>
          <dgm:chPref val="0"/>
        </dgm:presLayoutVars>
      </dgm:prSet>
      <dgm:spPr/>
    </dgm:pt>
    <dgm:pt modelId="{7D011CA7-AC34-4108-9FB2-328986E3E0E5}" type="pres">
      <dgm:prSet presAssocID="{D327C5A9-C019-4090-A6BF-18D729F7470E}" presName="ChildAccent" presStyleLbl="solidFgAcc1" presStyleIdx="0" presStyleCnt="18"/>
      <dgm:spPr/>
    </dgm:pt>
    <dgm:pt modelId="{0C159D5C-2C8F-4A63-83D5-45C9F6675D10}" type="pres">
      <dgm:prSet presAssocID="{D327C5A9-C019-4090-A6BF-18D729F7470E}" presName="Child" presStyleLbl="revTx" presStyleIdx="1" presStyleCnt="22">
        <dgm:presLayoutVars>
          <dgm:chMax val="0"/>
          <dgm:chPref val="0"/>
          <dgm:bulletEnabled val="1"/>
        </dgm:presLayoutVars>
      </dgm:prSet>
      <dgm:spPr/>
    </dgm:pt>
    <dgm:pt modelId="{B8F886A2-044D-4762-A124-511A55E162BE}" type="pres">
      <dgm:prSet presAssocID="{6FE8894E-4935-4103-9670-2513A6907BE4}" presName="childComposite" presStyleCnt="0">
        <dgm:presLayoutVars>
          <dgm:chMax val="0"/>
          <dgm:chPref val="0"/>
        </dgm:presLayoutVars>
      </dgm:prSet>
      <dgm:spPr/>
    </dgm:pt>
    <dgm:pt modelId="{0B7C8B42-1F64-4633-B328-2470973197B2}" type="pres">
      <dgm:prSet presAssocID="{6FE8894E-4935-4103-9670-2513A6907BE4}" presName="ChildAccent" presStyleLbl="solidFgAcc1" presStyleIdx="1" presStyleCnt="18"/>
      <dgm:spPr/>
    </dgm:pt>
    <dgm:pt modelId="{B44F29E0-26E0-477C-B5C6-3DC7DD694349}" type="pres">
      <dgm:prSet presAssocID="{6FE8894E-4935-4103-9670-2513A6907BE4}" presName="Child" presStyleLbl="revTx" presStyleIdx="2" presStyleCnt="22">
        <dgm:presLayoutVars>
          <dgm:chMax val="0"/>
          <dgm:chPref val="0"/>
          <dgm:bulletEnabled val="1"/>
        </dgm:presLayoutVars>
      </dgm:prSet>
      <dgm:spPr/>
    </dgm:pt>
    <dgm:pt modelId="{0FF626F1-FACD-4229-B037-2D362A5D5B44}" type="pres">
      <dgm:prSet presAssocID="{2AFEC54B-E551-430F-B290-80ED6E097C0A}" presName="childComposite" presStyleCnt="0">
        <dgm:presLayoutVars>
          <dgm:chMax val="0"/>
          <dgm:chPref val="0"/>
        </dgm:presLayoutVars>
      </dgm:prSet>
      <dgm:spPr/>
    </dgm:pt>
    <dgm:pt modelId="{D40E21FA-FC8D-48A0-BC2A-232031B1DB53}" type="pres">
      <dgm:prSet presAssocID="{2AFEC54B-E551-430F-B290-80ED6E097C0A}" presName="ChildAccent" presStyleLbl="solidFgAcc1" presStyleIdx="2" presStyleCnt="18"/>
      <dgm:spPr/>
    </dgm:pt>
    <dgm:pt modelId="{586A7AE8-6541-4770-AE98-49E88EC64413}" type="pres">
      <dgm:prSet presAssocID="{2AFEC54B-E551-430F-B290-80ED6E097C0A}" presName="Child" presStyleLbl="revTx" presStyleIdx="3" presStyleCnt="22">
        <dgm:presLayoutVars>
          <dgm:chMax val="0"/>
          <dgm:chPref val="0"/>
          <dgm:bulletEnabled val="1"/>
        </dgm:presLayoutVars>
      </dgm:prSet>
      <dgm:spPr/>
    </dgm:pt>
    <dgm:pt modelId="{1855D064-3A25-4AFE-A534-7143350CCE55}" type="pres">
      <dgm:prSet presAssocID="{46FA541D-CE19-4A4C-8BED-5A6C30928A2D}" presName="childComposite" presStyleCnt="0">
        <dgm:presLayoutVars>
          <dgm:chMax val="0"/>
          <dgm:chPref val="0"/>
        </dgm:presLayoutVars>
      </dgm:prSet>
      <dgm:spPr/>
    </dgm:pt>
    <dgm:pt modelId="{2C994409-1925-49CA-A081-F84680109EFF}" type="pres">
      <dgm:prSet presAssocID="{46FA541D-CE19-4A4C-8BED-5A6C30928A2D}" presName="ChildAccent" presStyleLbl="solidFgAcc1" presStyleIdx="3" presStyleCnt="18"/>
      <dgm:spPr/>
    </dgm:pt>
    <dgm:pt modelId="{15A02FF9-0DC8-4566-8E89-B6A913C58134}" type="pres">
      <dgm:prSet presAssocID="{46FA541D-CE19-4A4C-8BED-5A6C30928A2D}" presName="Child" presStyleLbl="revTx" presStyleIdx="4" presStyleCnt="22">
        <dgm:presLayoutVars>
          <dgm:chMax val="0"/>
          <dgm:chPref val="0"/>
          <dgm:bulletEnabled val="1"/>
        </dgm:presLayoutVars>
      </dgm:prSet>
      <dgm:spPr/>
    </dgm:pt>
    <dgm:pt modelId="{DE433ADA-EBA1-4FAC-AFFA-B4D28C7A99A1}" type="pres">
      <dgm:prSet presAssocID="{3878B28D-3A89-4C20-8B02-76A1105D11BD}" presName="childComposite" presStyleCnt="0">
        <dgm:presLayoutVars>
          <dgm:chMax val="0"/>
          <dgm:chPref val="0"/>
        </dgm:presLayoutVars>
      </dgm:prSet>
      <dgm:spPr/>
    </dgm:pt>
    <dgm:pt modelId="{F1080662-3280-481E-8F26-7EE218449C01}" type="pres">
      <dgm:prSet presAssocID="{3878B28D-3A89-4C20-8B02-76A1105D11BD}" presName="ChildAccent" presStyleLbl="solidFgAcc1" presStyleIdx="4" presStyleCnt="18"/>
      <dgm:spPr/>
    </dgm:pt>
    <dgm:pt modelId="{34BFB50F-DCAB-410B-A2E9-68666B619E42}" type="pres">
      <dgm:prSet presAssocID="{3878B28D-3A89-4C20-8B02-76A1105D11BD}" presName="Child" presStyleLbl="revTx" presStyleIdx="5" presStyleCnt="22">
        <dgm:presLayoutVars>
          <dgm:chMax val="0"/>
          <dgm:chPref val="0"/>
          <dgm:bulletEnabled val="1"/>
        </dgm:presLayoutVars>
      </dgm:prSet>
      <dgm:spPr/>
    </dgm:pt>
    <dgm:pt modelId="{89DE075B-4B6B-4DF7-9109-53D91ED52369}" type="pres">
      <dgm:prSet presAssocID="{0374458C-9D36-4390-8F88-992BA70E2CB2}" presName="childComposite" presStyleCnt="0">
        <dgm:presLayoutVars>
          <dgm:chMax val="0"/>
          <dgm:chPref val="0"/>
        </dgm:presLayoutVars>
      </dgm:prSet>
      <dgm:spPr/>
    </dgm:pt>
    <dgm:pt modelId="{D72CF048-843B-47ED-A9B1-1879377B02F5}" type="pres">
      <dgm:prSet presAssocID="{0374458C-9D36-4390-8F88-992BA70E2CB2}" presName="ChildAccent" presStyleLbl="solidFgAcc1" presStyleIdx="5" presStyleCnt="18"/>
      <dgm:spPr/>
    </dgm:pt>
    <dgm:pt modelId="{45DF1DC2-CC70-497C-8198-C92BD2127536}" type="pres">
      <dgm:prSet presAssocID="{0374458C-9D36-4390-8F88-992BA70E2CB2}" presName="Child" presStyleLbl="revTx" presStyleIdx="6" presStyleCnt="22">
        <dgm:presLayoutVars>
          <dgm:chMax val="0"/>
          <dgm:chPref val="0"/>
          <dgm:bulletEnabled val="1"/>
        </dgm:presLayoutVars>
      </dgm:prSet>
      <dgm:spPr/>
    </dgm:pt>
    <dgm:pt modelId="{603CA48C-249C-4DA0-8315-0F10184A75BF}" type="pres">
      <dgm:prSet presAssocID="{C51E851F-08FB-41EF-995E-9C96A645EDC2}" presName="root" presStyleCnt="0">
        <dgm:presLayoutVars>
          <dgm:chMax/>
          <dgm:chPref/>
        </dgm:presLayoutVars>
      </dgm:prSet>
      <dgm:spPr/>
    </dgm:pt>
    <dgm:pt modelId="{F1A96F8C-A8C2-407D-AF9C-FA354DDB653E}" type="pres">
      <dgm:prSet presAssocID="{C51E851F-08FB-41EF-995E-9C96A645EDC2}" presName="rootComposite" presStyleCnt="0">
        <dgm:presLayoutVars/>
      </dgm:prSet>
      <dgm:spPr/>
    </dgm:pt>
    <dgm:pt modelId="{8F8EAFAA-81DD-49EE-BD69-E10F930DB9A0}" type="pres">
      <dgm:prSet presAssocID="{C51E851F-08FB-41EF-995E-9C96A645EDC2}" presName="ParentAccent" presStyleLbl="alignNode1" presStyleIdx="1" presStyleCnt="4"/>
      <dgm:spPr/>
    </dgm:pt>
    <dgm:pt modelId="{0C74555D-0E4D-427C-A219-D3CD050F1A65}" type="pres">
      <dgm:prSet presAssocID="{C51E851F-08FB-41EF-995E-9C96A645EDC2}" presName="ParentSmallAccent" presStyleLbl="fgAcc1" presStyleIdx="1" presStyleCnt="4"/>
      <dgm:spPr/>
    </dgm:pt>
    <dgm:pt modelId="{FCF6BFC8-D35A-4625-86AA-73B7BB6D6ED1}" type="pres">
      <dgm:prSet presAssocID="{C51E851F-08FB-41EF-995E-9C96A645EDC2}" presName="Parent" presStyleLbl="revTx" presStyleIdx="7" presStyleCnt="22">
        <dgm:presLayoutVars>
          <dgm:chMax/>
          <dgm:chPref val="4"/>
          <dgm:bulletEnabled val="1"/>
        </dgm:presLayoutVars>
      </dgm:prSet>
      <dgm:spPr/>
    </dgm:pt>
    <dgm:pt modelId="{F6D0EC15-C4A7-4E4C-9459-BD6949F3B015}" type="pres">
      <dgm:prSet presAssocID="{C51E851F-08FB-41EF-995E-9C96A645EDC2}" presName="childShape" presStyleCnt="0">
        <dgm:presLayoutVars>
          <dgm:chMax val="0"/>
          <dgm:chPref val="0"/>
        </dgm:presLayoutVars>
      </dgm:prSet>
      <dgm:spPr/>
    </dgm:pt>
    <dgm:pt modelId="{F9A3BB50-BBF4-40D1-87F6-D01A20730DE6}" type="pres">
      <dgm:prSet presAssocID="{5FE9AEBF-6617-4D37-9B7A-39F9E19E325F}" presName="childComposite" presStyleCnt="0">
        <dgm:presLayoutVars>
          <dgm:chMax val="0"/>
          <dgm:chPref val="0"/>
        </dgm:presLayoutVars>
      </dgm:prSet>
      <dgm:spPr/>
    </dgm:pt>
    <dgm:pt modelId="{8D8DAA9B-BD28-4B66-9F7D-1FAE071181C6}" type="pres">
      <dgm:prSet presAssocID="{5FE9AEBF-6617-4D37-9B7A-39F9E19E325F}" presName="ChildAccent" presStyleLbl="solidFgAcc1" presStyleIdx="6" presStyleCnt="18"/>
      <dgm:spPr/>
    </dgm:pt>
    <dgm:pt modelId="{4690E3CA-A52F-4A2B-9F6B-B7EFAA158DCD}" type="pres">
      <dgm:prSet presAssocID="{5FE9AEBF-6617-4D37-9B7A-39F9E19E325F}" presName="Child" presStyleLbl="revTx" presStyleIdx="8" presStyleCnt="22">
        <dgm:presLayoutVars>
          <dgm:chMax val="0"/>
          <dgm:chPref val="0"/>
          <dgm:bulletEnabled val="1"/>
        </dgm:presLayoutVars>
      </dgm:prSet>
      <dgm:spPr/>
    </dgm:pt>
    <dgm:pt modelId="{35D2066B-6768-4882-A519-F745E2B2750B}" type="pres">
      <dgm:prSet presAssocID="{0D8A3230-CFB2-412F-BED4-6E193CEB9C73}" presName="childComposite" presStyleCnt="0">
        <dgm:presLayoutVars>
          <dgm:chMax val="0"/>
          <dgm:chPref val="0"/>
        </dgm:presLayoutVars>
      </dgm:prSet>
      <dgm:spPr/>
    </dgm:pt>
    <dgm:pt modelId="{50590FCD-B23D-4DBD-B87D-3EDA109F1A07}" type="pres">
      <dgm:prSet presAssocID="{0D8A3230-CFB2-412F-BED4-6E193CEB9C73}" presName="ChildAccent" presStyleLbl="solidFgAcc1" presStyleIdx="7" presStyleCnt="18"/>
      <dgm:spPr/>
    </dgm:pt>
    <dgm:pt modelId="{7BBE1948-E050-44A1-8E05-1516F2752493}" type="pres">
      <dgm:prSet presAssocID="{0D8A3230-CFB2-412F-BED4-6E193CEB9C73}" presName="Child" presStyleLbl="revTx" presStyleIdx="9" presStyleCnt="22">
        <dgm:presLayoutVars>
          <dgm:chMax val="0"/>
          <dgm:chPref val="0"/>
          <dgm:bulletEnabled val="1"/>
        </dgm:presLayoutVars>
      </dgm:prSet>
      <dgm:spPr/>
    </dgm:pt>
    <dgm:pt modelId="{17056885-5E2D-4956-8880-0E6192C56752}" type="pres">
      <dgm:prSet presAssocID="{AB349A82-2E1F-4B8E-8748-BF7C65B5FF4B}" presName="childComposite" presStyleCnt="0">
        <dgm:presLayoutVars>
          <dgm:chMax val="0"/>
          <dgm:chPref val="0"/>
        </dgm:presLayoutVars>
      </dgm:prSet>
      <dgm:spPr/>
    </dgm:pt>
    <dgm:pt modelId="{87AE078A-55BA-4D1E-A96F-C8198888EFE8}" type="pres">
      <dgm:prSet presAssocID="{AB349A82-2E1F-4B8E-8748-BF7C65B5FF4B}" presName="ChildAccent" presStyleLbl="solidFgAcc1" presStyleIdx="8" presStyleCnt="18"/>
      <dgm:spPr/>
    </dgm:pt>
    <dgm:pt modelId="{7E0BB3E9-1323-4FD9-9FC3-06118825BE17}" type="pres">
      <dgm:prSet presAssocID="{AB349A82-2E1F-4B8E-8748-BF7C65B5FF4B}" presName="Child" presStyleLbl="revTx" presStyleIdx="10" presStyleCnt="22">
        <dgm:presLayoutVars>
          <dgm:chMax val="0"/>
          <dgm:chPref val="0"/>
          <dgm:bulletEnabled val="1"/>
        </dgm:presLayoutVars>
      </dgm:prSet>
      <dgm:spPr/>
    </dgm:pt>
    <dgm:pt modelId="{FB2F513A-4750-49FD-B664-883567A280D9}" type="pres">
      <dgm:prSet presAssocID="{A8D2B8E1-0532-4DDD-B4C0-7F31CA8B234B}" presName="childComposite" presStyleCnt="0">
        <dgm:presLayoutVars>
          <dgm:chMax val="0"/>
          <dgm:chPref val="0"/>
        </dgm:presLayoutVars>
      </dgm:prSet>
      <dgm:spPr/>
    </dgm:pt>
    <dgm:pt modelId="{57C16DEB-4E3C-4869-8F92-2F0F1302D41D}" type="pres">
      <dgm:prSet presAssocID="{A8D2B8E1-0532-4DDD-B4C0-7F31CA8B234B}" presName="ChildAccent" presStyleLbl="solidFgAcc1" presStyleIdx="9" presStyleCnt="18"/>
      <dgm:spPr/>
    </dgm:pt>
    <dgm:pt modelId="{16A47B05-0635-4BAF-9904-C7400099AF30}" type="pres">
      <dgm:prSet presAssocID="{A8D2B8E1-0532-4DDD-B4C0-7F31CA8B234B}" presName="Child" presStyleLbl="revTx" presStyleIdx="11" presStyleCnt="22">
        <dgm:presLayoutVars>
          <dgm:chMax val="0"/>
          <dgm:chPref val="0"/>
          <dgm:bulletEnabled val="1"/>
        </dgm:presLayoutVars>
      </dgm:prSet>
      <dgm:spPr/>
    </dgm:pt>
    <dgm:pt modelId="{FD7DD54E-9CAD-4D39-A008-104C49CA9452}" type="pres">
      <dgm:prSet presAssocID="{188463CD-0883-4A57-AB91-8936F3274B26}" presName="root" presStyleCnt="0">
        <dgm:presLayoutVars>
          <dgm:chMax/>
          <dgm:chPref/>
        </dgm:presLayoutVars>
      </dgm:prSet>
      <dgm:spPr/>
    </dgm:pt>
    <dgm:pt modelId="{C94508A6-F57B-4430-AD3C-A9C493BB18EC}" type="pres">
      <dgm:prSet presAssocID="{188463CD-0883-4A57-AB91-8936F3274B26}" presName="rootComposite" presStyleCnt="0">
        <dgm:presLayoutVars/>
      </dgm:prSet>
      <dgm:spPr/>
    </dgm:pt>
    <dgm:pt modelId="{50D33A5C-751D-47E3-861D-3C115A65A91A}" type="pres">
      <dgm:prSet presAssocID="{188463CD-0883-4A57-AB91-8936F3274B26}" presName="ParentAccent" presStyleLbl="alignNode1" presStyleIdx="2" presStyleCnt="4"/>
      <dgm:spPr/>
    </dgm:pt>
    <dgm:pt modelId="{0EF40260-51C3-4EC5-9985-B420DACBB70E}" type="pres">
      <dgm:prSet presAssocID="{188463CD-0883-4A57-AB91-8936F3274B26}" presName="ParentSmallAccent" presStyleLbl="fgAcc1" presStyleIdx="2" presStyleCnt="4"/>
      <dgm:spPr/>
    </dgm:pt>
    <dgm:pt modelId="{863CF839-266B-4339-8B18-21810ACBDD90}" type="pres">
      <dgm:prSet presAssocID="{188463CD-0883-4A57-AB91-8936F3274B26}" presName="Parent" presStyleLbl="revTx" presStyleIdx="12" presStyleCnt="22">
        <dgm:presLayoutVars>
          <dgm:chMax/>
          <dgm:chPref val="4"/>
          <dgm:bulletEnabled val="1"/>
        </dgm:presLayoutVars>
      </dgm:prSet>
      <dgm:spPr/>
    </dgm:pt>
    <dgm:pt modelId="{9119F0D0-2CA4-4932-9F74-B534957262E6}" type="pres">
      <dgm:prSet presAssocID="{188463CD-0883-4A57-AB91-8936F3274B26}" presName="childShape" presStyleCnt="0">
        <dgm:presLayoutVars>
          <dgm:chMax val="0"/>
          <dgm:chPref val="0"/>
        </dgm:presLayoutVars>
      </dgm:prSet>
      <dgm:spPr/>
    </dgm:pt>
    <dgm:pt modelId="{CB344AE5-4FAC-429E-8F3F-EDAC49869BEA}" type="pres">
      <dgm:prSet presAssocID="{4C55B340-65B9-40BF-AF73-7FC3AB368596}" presName="childComposite" presStyleCnt="0">
        <dgm:presLayoutVars>
          <dgm:chMax val="0"/>
          <dgm:chPref val="0"/>
        </dgm:presLayoutVars>
      </dgm:prSet>
      <dgm:spPr/>
    </dgm:pt>
    <dgm:pt modelId="{D30C6E31-AB5E-4E2C-9736-4448FB58852F}" type="pres">
      <dgm:prSet presAssocID="{4C55B340-65B9-40BF-AF73-7FC3AB368596}" presName="ChildAccent" presStyleLbl="solidFgAcc1" presStyleIdx="10" presStyleCnt="18"/>
      <dgm:spPr/>
    </dgm:pt>
    <dgm:pt modelId="{0D8682F6-35E2-40E4-9E7B-3804A54F67D8}" type="pres">
      <dgm:prSet presAssocID="{4C55B340-65B9-40BF-AF73-7FC3AB368596}" presName="Child" presStyleLbl="revTx" presStyleIdx="13" presStyleCnt="22">
        <dgm:presLayoutVars>
          <dgm:chMax val="0"/>
          <dgm:chPref val="0"/>
          <dgm:bulletEnabled val="1"/>
        </dgm:presLayoutVars>
      </dgm:prSet>
      <dgm:spPr/>
    </dgm:pt>
    <dgm:pt modelId="{169CE6F2-5F26-4C64-B92A-5D7C03C61204}" type="pres">
      <dgm:prSet presAssocID="{336DC472-21D8-419A-8FCE-E7C3B5B605CB}" presName="childComposite" presStyleCnt="0">
        <dgm:presLayoutVars>
          <dgm:chMax val="0"/>
          <dgm:chPref val="0"/>
        </dgm:presLayoutVars>
      </dgm:prSet>
      <dgm:spPr/>
    </dgm:pt>
    <dgm:pt modelId="{73039615-C957-47B9-AB8E-C7DDDDB27E7A}" type="pres">
      <dgm:prSet presAssocID="{336DC472-21D8-419A-8FCE-E7C3B5B605CB}" presName="ChildAccent" presStyleLbl="solidFgAcc1" presStyleIdx="11" presStyleCnt="18"/>
      <dgm:spPr/>
    </dgm:pt>
    <dgm:pt modelId="{1730B664-989A-4F11-8953-379544103AEE}" type="pres">
      <dgm:prSet presAssocID="{336DC472-21D8-419A-8FCE-E7C3B5B605CB}" presName="Child" presStyleLbl="revTx" presStyleIdx="14" presStyleCnt="22">
        <dgm:presLayoutVars>
          <dgm:chMax val="0"/>
          <dgm:chPref val="0"/>
          <dgm:bulletEnabled val="1"/>
        </dgm:presLayoutVars>
      </dgm:prSet>
      <dgm:spPr/>
    </dgm:pt>
    <dgm:pt modelId="{A06178E9-7B54-4158-A1EE-27299E7D10DF}" type="pres">
      <dgm:prSet presAssocID="{079655E7-83E1-4261-B737-0D6B501134DD}" presName="childComposite" presStyleCnt="0">
        <dgm:presLayoutVars>
          <dgm:chMax val="0"/>
          <dgm:chPref val="0"/>
        </dgm:presLayoutVars>
      </dgm:prSet>
      <dgm:spPr/>
    </dgm:pt>
    <dgm:pt modelId="{01B370EF-59AF-46A8-9F66-A7CC6D563239}" type="pres">
      <dgm:prSet presAssocID="{079655E7-83E1-4261-B737-0D6B501134DD}" presName="ChildAccent" presStyleLbl="solidFgAcc1" presStyleIdx="12" presStyleCnt="18"/>
      <dgm:spPr/>
    </dgm:pt>
    <dgm:pt modelId="{9C6EFE93-8392-4F8F-96A4-B7BF53BFC9F8}" type="pres">
      <dgm:prSet presAssocID="{079655E7-83E1-4261-B737-0D6B501134DD}" presName="Child" presStyleLbl="revTx" presStyleIdx="15" presStyleCnt="22">
        <dgm:presLayoutVars>
          <dgm:chMax val="0"/>
          <dgm:chPref val="0"/>
          <dgm:bulletEnabled val="1"/>
        </dgm:presLayoutVars>
      </dgm:prSet>
      <dgm:spPr/>
    </dgm:pt>
    <dgm:pt modelId="{3ED40D93-448B-4827-BD7D-E7BD96D0DB67}" type="pres">
      <dgm:prSet presAssocID="{369482BB-0813-4455-92F8-48391F387DAC}" presName="childComposite" presStyleCnt="0">
        <dgm:presLayoutVars>
          <dgm:chMax val="0"/>
          <dgm:chPref val="0"/>
        </dgm:presLayoutVars>
      </dgm:prSet>
      <dgm:spPr/>
    </dgm:pt>
    <dgm:pt modelId="{81DE07CF-75D4-42DC-AB42-60B30779C37B}" type="pres">
      <dgm:prSet presAssocID="{369482BB-0813-4455-92F8-48391F387DAC}" presName="ChildAccent" presStyleLbl="solidFgAcc1" presStyleIdx="13" presStyleCnt="18"/>
      <dgm:spPr/>
    </dgm:pt>
    <dgm:pt modelId="{72B635C2-2C1A-4052-AA93-00FE21647900}" type="pres">
      <dgm:prSet presAssocID="{369482BB-0813-4455-92F8-48391F387DAC}" presName="Child" presStyleLbl="revTx" presStyleIdx="16" presStyleCnt="22">
        <dgm:presLayoutVars>
          <dgm:chMax val="0"/>
          <dgm:chPref val="0"/>
          <dgm:bulletEnabled val="1"/>
        </dgm:presLayoutVars>
      </dgm:prSet>
      <dgm:spPr/>
    </dgm:pt>
    <dgm:pt modelId="{EDB32F09-CA32-46E4-B0A2-0D8A83E488D4}" type="pres">
      <dgm:prSet presAssocID="{368CAFD6-BE63-4FF3-845E-9F90987CFFAA}" presName="childComposite" presStyleCnt="0">
        <dgm:presLayoutVars>
          <dgm:chMax val="0"/>
          <dgm:chPref val="0"/>
        </dgm:presLayoutVars>
      </dgm:prSet>
      <dgm:spPr/>
    </dgm:pt>
    <dgm:pt modelId="{0671AD53-0604-4E1E-A868-919A467393C1}" type="pres">
      <dgm:prSet presAssocID="{368CAFD6-BE63-4FF3-845E-9F90987CFFAA}" presName="ChildAccent" presStyleLbl="solidFgAcc1" presStyleIdx="14" presStyleCnt="18"/>
      <dgm:spPr/>
    </dgm:pt>
    <dgm:pt modelId="{E93DD335-2E3E-4D45-BC7E-A854A728575A}" type="pres">
      <dgm:prSet presAssocID="{368CAFD6-BE63-4FF3-845E-9F90987CFFAA}" presName="Child" presStyleLbl="revTx" presStyleIdx="17" presStyleCnt="22">
        <dgm:presLayoutVars>
          <dgm:chMax val="0"/>
          <dgm:chPref val="0"/>
          <dgm:bulletEnabled val="1"/>
        </dgm:presLayoutVars>
      </dgm:prSet>
      <dgm:spPr/>
    </dgm:pt>
    <dgm:pt modelId="{C2E2CB74-CEF3-4CBA-AA3C-E831E5400250}" type="pres">
      <dgm:prSet presAssocID="{3D3071A4-F652-4873-8981-B237CB9FAB43}" presName="root" presStyleCnt="0">
        <dgm:presLayoutVars>
          <dgm:chMax/>
          <dgm:chPref/>
        </dgm:presLayoutVars>
      </dgm:prSet>
      <dgm:spPr/>
    </dgm:pt>
    <dgm:pt modelId="{5708BC9C-F92D-466B-8B37-D3B4363C917A}" type="pres">
      <dgm:prSet presAssocID="{3D3071A4-F652-4873-8981-B237CB9FAB43}" presName="rootComposite" presStyleCnt="0">
        <dgm:presLayoutVars/>
      </dgm:prSet>
      <dgm:spPr/>
    </dgm:pt>
    <dgm:pt modelId="{120096C5-D780-40DA-8362-8929EFE75534}" type="pres">
      <dgm:prSet presAssocID="{3D3071A4-F652-4873-8981-B237CB9FAB43}" presName="ParentAccent" presStyleLbl="alignNode1" presStyleIdx="3" presStyleCnt="4"/>
      <dgm:spPr/>
    </dgm:pt>
    <dgm:pt modelId="{8D7DF77D-552B-4A29-BD06-0901D3A22D01}" type="pres">
      <dgm:prSet presAssocID="{3D3071A4-F652-4873-8981-B237CB9FAB43}" presName="ParentSmallAccent" presStyleLbl="fgAcc1" presStyleIdx="3" presStyleCnt="4"/>
      <dgm:spPr/>
    </dgm:pt>
    <dgm:pt modelId="{36FA357E-E984-46A4-B428-A2A9E567C21B}" type="pres">
      <dgm:prSet presAssocID="{3D3071A4-F652-4873-8981-B237CB9FAB43}" presName="Parent" presStyleLbl="revTx" presStyleIdx="18" presStyleCnt="22">
        <dgm:presLayoutVars>
          <dgm:chMax/>
          <dgm:chPref val="4"/>
          <dgm:bulletEnabled val="1"/>
        </dgm:presLayoutVars>
      </dgm:prSet>
      <dgm:spPr/>
    </dgm:pt>
    <dgm:pt modelId="{A496B4B9-5CAC-4210-99C5-C31C4398F85E}" type="pres">
      <dgm:prSet presAssocID="{3D3071A4-F652-4873-8981-B237CB9FAB43}" presName="childShape" presStyleCnt="0">
        <dgm:presLayoutVars>
          <dgm:chMax val="0"/>
          <dgm:chPref val="0"/>
        </dgm:presLayoutVars>
      </dgm:prSet>
      <dgm:spPr/>
    </dgm:pt>
    <dgm:pt modelId="{EA04428F-1EAC-4E9E-A789-B0B36FE9C708}" type="pres">
      <dgm:prSet presAssocID="{CFFFB233-C080-4313-A900-424E8525A4E4}" presName="childComposite" presStyleCnt="0">
        <dgm:presLayoutVars>
          <dgm:chMax val="0"/>
          <dgm:chPref val="0"/>
        </dgm:presLayoutVars>
      </dgm:prSet>
      <dgm:spPr/>
    </dgm:pt>
    <dgm:pt modelId="{6B747157-741C-46E1-93CD-F19E8EA958E5}" type="pres">
      <dgm:prSet presAssocID="{CFFFB233-C080-4313-A900-424E8525A4E4}" presName="ChildAccent" presStyleLbl="solidFgAcc1" presStyleIdx="15" presStyleCnt="18"/>
      <dgm:spPr/>
    </dgm:pt>
    <dgm:pt modelId="{E00B64D7-E8A5-4598-A4B5-88F37AA0C392}" type="pres">
      <dgm:prSet presAssocID="{CFFFB233-C080-4313-A900-424E8525A4E4}" presName="Child" presStyleLbl="revTx" presStyleIdx="19" presStyleCnt="22">
        <dgm:presLayoutVars>
          <dgm:chMax val="0"/>
          <dgm:chPref val="0"/>
          <dgm:bulletEnabled val="1"/>
        </dgm:presLayoutVars>
      </dgm:prSet>
      <dgm:spPr/>
    </dgm:pt>
    <dgm:pt modelId="{2ACAF27A-0E9E-4A66-906E-4C23E075BD7F}" type="pres">
      <dgm:prSet presAssocID="{4B6030E9-A5F2-4C43-9763-B6772943DB69}" presName="childComposite" presStyleCnt="0">
        <dgm:presLayoutVars>
          <dgm:chMax val="0"/>
          <dgm:chPref val="0"/>
        </dgm:presLayoutVars>
      </dgm:prSet>
      <dgm:spPr/>
    </dgm:pt>
    <dgm:pt modelId="{288182C6-40C7-4029-A980-F97D3BDDA4A4}" type="pres">
      <dgm:prSet presAssocID="{4B6030E9-A5F2-4C43-9763-B6772943DB69}" presName="ChildAccent" presStyleLbl="solidFgAcc1" presStyleIdx="16" presStyleCnt="18"/>
      <dgm:spPr/>
    </dgm:pt>
    <dgm:pt modelId="{33FECF2A-93F1-4083-8202-3B32838BD4F0}" type="pres">
      <dgm:prSet presAssocID="{4B6030E9-A5F2-4C43-9763-B6772943DB69}" presName="Child" presStyleLbl="revTx" presStyleIdx="20" presStyleCnt="22">
        <dgm:presLayoutVars>
          <dgm:chMax val="0"/>
          <dgm:chPref val="0"/>
          <dgm:bulletEnabled val="1"/>
        </dgm:presLayoutVars>
      </dgm:prSet>
      <dgm:spPr/>
    </dgm:pt>
    <dgm:pt modelId="{9F0055E8-BF33-447C-A0C6-B83FE39737A6}" type="pres">
      <dgm:prSet presAssocID="{8A439176-68BB-4E8B-9C1E-0FC7BD716DAC}" presName="childComposite" presStyleCnt="0">
        <dgm:presLayoutVars>
          <dgm:chMax val="0"/>
          <dgm:chPref val="0"/>
        </dgm:presLayoutVars>
      </dgm:prSet>
      <dgm:spPr/>
    </dgm:pt>
    <dgm:pt modelId="{A559BDCA-FF5C-4681-BA23-A22A8F980E92}" type="pres">
      <dgm:prSet presAssocID="{8A439176-68BB-4E8B-9C1E-0FC7BD716DAC}" presName="ChildAccent" presStyleLbl="solidFgAcc1" presStyleIdx="17" presStyleCnt="18"/>
      <dgm:spPr/>
    </dgm:pt>
    <dgm:pt modelId="{E075412D-65E5-48CA-BDA9-99398031FF18}" type="pres">
      <dgm:prSet presAssocID="{8A439176-68BB-4E8B-9C1E-0FC7BD716DAC}" presName="Child" presStyleLbl="revTx" presStyleIdx="21" presStyleCnt="22">
        <dgm:presLayoutVars>
          <dgm:chMax val="0"/>
          <dgm:chPref val="0"/>
          <dgm:bulletEnabled val="1"/>
        </dgm:presLayoutVars>
      </dgm:prSet>
      <dgm:spPr/>
    </dgm:pt>
  </dgm:ptLst>
  <dgm:cxnLst>
    <dgm:cxn modelId="{6BDE2E09-03AF-4F41-AC20-570E5BF4FD98}" srcId="{188463CD-0883-4A57-AB91-8936F3274B26}" destId="{368CAFD6-BE63-4FF3-845E-9F90987CFFAA}" srcOrd="4" destOrd="0" parTransId="{931ED048-2EF6-4800-B955-4E82A9997053}" sibTransId="{DF0FEC7A-737E-470F-AD79-71785005BE8B}"/>
    <dgm:cxn modelId="{E9CB640A-621B-4328-AB48-32FBD25ED1B5}" type="presOf" srcId="{188463CD-0883-4A57-AB91-8936F3274B26}" destId="{863CF839-266B-4339-8B18-21810ACBDD90}" srcOrd="0" destOrd="0" presId="urn:microsoft.com/office/officeart/2008/layout/SquareAccentList"/>
    <dgm:cxn modelId="{AE1ED517-01E2-4D99-8810-991137F96D50}" type="presOf" srcId="{6FE8894E-4935-4103-9670-2513A6907BE4}" destId="{B44F29E0-26E0-477C-B5C6-3DC7DD694349}" srcOrd="0" destOrd="0" presId="urn:microsoft.com/office/officeart/2008/layout/SquareAccentList"/>
    <dgm:cxn modelId="{F2170225-EA1A-4B12-8C91-CFB92D88BB92}" srcId="{A32C5FDD-58E8-47F5-A273-0F83E6F59DFD}" destId="{0374458C-9D36-4390-8F88-992BA70E2CB2}" srcOrd="5" destOrd="0" parTransId="{E4A7F4D6-05A1-4FD9-801A-409D31C5B2AB}" sibTransId="{7BEC54E7-AF71-4827-AAD2-2E571593E5E5}"/>
    <dgm:cxn modelId="{827FAF2D-B8EC-45D7-A828-30035B0F8CCF}" srcId="{61DFB68C-E704-4B4E-BAB4-C3CC563976CF}" destId="{A32C5FDD-58E8-47F5-A273-0F83E6F59DFD}" srcOrd="0" destOrd="0" parTransId="{2BAFDED8-96D7-416C-BE56-0E23276473F9}" sibTransId="{4484E275-D889-499A-BF0B-4A53784F2940}"/>
    <dgm:cxn modelId="{A762F82F-DC9A-4CD8-9A2F-B8AB2E2A0153}" srcId="{61DFB68C-E704-4B4E-BAB4-C3CC563976CF}" destId="{C51E851F-08FB-41EF-995E-9C96A645EDC2}" srcOrd="1" destOrd="0" parTransId="{120523D4-3291-434B-A36D-4BB962B50BE3}" sibTransId="{F59DABB1-EC21-426A-9892-1DB595F909DE}"/>
    <dgm:cxn modelId="{289BF135-74BC-4946-A4F3-D09F2CB67945}" srcId="{A32C5FDD-58E8-47F5-A273-0F83E6F59DFD}" destId="{2AFEC54B-E551-430F-B290-80ED6E097C0A}" srcOrd="2" destOrd="0" parTransId="{73E8FA15-C728-48B5-A370-EA50310A8287}" sibTransId="{200AD044-AE38-45CE-85D1-05A72711AAD9}"/>
    <dgm:cxn modelId="{E9A12537-AB97-4A01-A40B-4FDB4FBCF1B6}" srcId="{61DFB68C-E704-4B4E-BAB4-C3CC563976CF}" destId="{188463CD-0883-4A57-AB91-8936F3274B26}" srcOrd="2" destOrd="0" parTransId="{9BA46970-5B53-46B7-9D57-5415C978CB1E}" sibTransId="{710D1E00-47F5-48FC-8446-C573C045A065}"/>
    <dgm:cxn modelId="{B43D373D-1B36-4891-9149-D338EB789AE7}" srcId="{188463CD-0883-4A57-AB91-8936F3274B26}" destId="{079655E7-83E1-4261-B737-0D6B501134DD}" srcOrd="2" destOrd="0" parTransId="{FC8D2A7C-2CD7-406C-A362-5EEF80E146CB}" sibTransId="{CAAB1237-11C1-4B65-8EFA-429558989D49}"/>
    <dgm:cxn modelId="{A563423D-DC1A-4D7B-B570-A70D7257ADDE}" type="presOf" srcId="{4B6030E9-A5F2-4C43-9763-B6772943DB69}" destId="{33FECF2A-93F1-4083-8202-3B32838BD4F0}" srcOrd="0" destOrd="0" presId="urn:microsoft.com/office/officeart/2008/layout/SquareAccentList"/>
    <dgm:cxn modelId="{B4CB583D-E585-4503-9BBD-417DBB44EEDD}" type="presOf" srcId="{A8D2B8E1-0532-4DDD-B4C0-7F31CA8B234B}" destId="{16A47B05-0635-4BAF-9904-C7400099AF30}" srcOrd="0" destOrd="0" presId="urn:microsoft.com/office/officeart/2008/layout/SquareAccentList"/>
    <dgm:cxn modelId="{F5E9A73F-FDCF-44A6-8FE6-91A426CA4EF4}" type="presOf" srcId="{4C55B340-65B9-40BF-AF73-7FC3AB368596}" destId="{0D8682F6-35E2-40E4-9E7B-3804A54F67D8}" srcOrd="0" destOrd="0" presId="urn:microsoft.com/office/officeart/2008/layout/SquareAccentList"/>
    <dgm:cxn modelId="{2E61FF46-8427-4A6A-832A-56F571431DB4}" type="presOf" srcId="{3D3071A4-F652-4873-8981-B237CB9FAB43}" destId="{36FA357E-E984-46A4-B428-A2A9E567C21B}" srcOrd="0" destOrd="0" presId="urn:microsoft.com/office/officeart/2008/layout/SquareAccentList"/>
    <dgm:cxn modelId="{C610F149-1FC3-498F-B90F-233B75203D51}" srcId="{61DFB68C-E704-4B4E-BAB4-C3CC563976CF}" destId="{3D3071A4-F652-4873-8981-B237CB9FAB43}" srcOrd="3" destOrd="0" parTransId="{00801C1A-8748-492B-A3B3-F4DE046554E2}" sibTransId="{8C27A37F-BBD2-46E8-AD03-4305AA65E690}"/>
    <dgm:cxn modelId="{CD3DB64E-FD0B-4329-8E51-4A618401B110}" srcId="{A32C5FDD-58E8-47F5-A273-0F83E6F59DFD}" destId="{46FA541D-CE19-4A4C-8BED-5A6C30928A2D}" srcOrd="3" destOrd="0" parTransId="{7AAF640D-B08D-4630-A8EF-3F2BBDF70CC0}" sibTransId="{34F0E064-7F5E-4CBF-86F6-C225FAD41B5C}"/>
    <dgm:cxn modelId="{D677664F-9E2B-4726-AF18-9B2C092485C2}" type="presOf" srcId="{336DC472-21D8-419A-8FCE-E7C3B5B605CB}" destId="{1730B664-989A-4F11-8953-379544103AEE}" srcOrd="0" destOrd="0" presId="urn:microsoft.com/office/officeart/2008/layout/SquareAccentList"/>
    <dgm:cxn modelId="{00100552-4F64-4F7A-91D5-8C5AB345093B}" srcId="{188463CD-0883-4A57-AB91-8936F3274B26}" destId="{369482BB-0813-4455-92F8-48391F387DAC}" srcOrd="3" destOrd="0" parTransId="{094CDF8B-68D6-4F17-8D56-BA2C56755529}" sibTransId="{DDBF7E16-B1D4-4EA4-92E4-F0DB105EE698}"/>
    <dgm:cxn modelId="{0435AA53-7A88-447A-AA47-1AA6E895786D}" type="presOf" srcId="{AB349A82-2E1F-4B8E-8748-BF7C65B5FF4B}" destId="{7E0BB3E9-1323-4FD9-9FC3-06118825BE17}" srcOrd="0" destOrd="0" presId="urn:microsoft.com/office/officeart/2008/layout/SquareAccentList"/>
    <dgm:cxn modelId="{89B55C5D-438A-4B9A-A7EE-8A1F2ECBF0DB}" type="presOf" srcId="{368CAFD6-BE63-4FF3-845E-9F90987CFFAA}" destId="{E93DD335-2E3E-4D45-BC7E-A854A728575A}" srcOrd="0" destOrd="0" presId="urn:microsoft.com/office/officeart/2008/layout/SquareAccentList"/>
    <dgm:cxn modelId="{03410062-F6AE-4DBC-8C74-4726FE4E8446}" srcId="{3D3071A4-F652-4873-8981-B237CB9FAB43}" destId="{4B6030E9-A5F2-4C43-9763-B6772943DB69}" srcOrd="1" destOrd="0" parTransId="{FEC38F50-5513-49EF-9CC3-45FD59677590}" sibTransId="{4A3BDA27-C274-4AF1-9FF0-652742B9C8E2}"/>
    <dgm:cxn modelId="{F1FFB062-BFB0-4F7D-8170-1CC2D41EC949}" type="presOf" srcId="{0374458C-9D36-4390-8F88-992BA70E2CB2}" destId="{45DF1DC2-CC70-497C-8198-C92BD2127536}" srcOrd="0" destOrd="0" presId="urn:microsoft.com/office/officeart/2008/layout/SquareAccentList"/>
    <dgm:cxn modelId="{C73FED64-ED29-42DE-9099-906AB0EA6767}" srcId="{C51E851F-08FB-41EF-995E-9C96A645EDC2}" destId="{5FE9AEBF-6617-4D37-9B7A-39F9E19E325F}" srcOrd="0" destOrd="0" parTransId="{169AE4B5-83F6-4AF0-9C91-FC015DCB7C9F}" sibTransId="{F1378318-FE10-4827-8C45-5B19D59246FE}"/>
    <dgm:cxn modelId="{D0E97E6C-58B2-41B8-9F46-479F384E66CF}" type="presOf" srcId="{A32C5FDD-58E8-47F5-A273-0F83E6F59DFD}" destId="{8A79C85C-2B7B-4FD4-B3E8-9E71727FAFAD}" srcOrd="0" destOrd="0" presId="urn:microsoft.com/office/officeart/2008/layout/SquareAccentList"/>
    <dgm:cxn modelId="{F8E7ED74-1D15-436F-8143-22EC84BB6A7E}" type="presOf" srcId="{3878B28D-3A89-4C20-8B02-76A1105D11BD}" destId="{34BFB50F-DCAB-410B-A2E9-68666B619E42}" srcOrd="0" destOrd="0" presId="urn:microsoft.com/office/officeart/2008/layout/SquareAccentList"/>
    <dgm:cxn modelId="{B94CB27D-31DB-4127-AF32-3E166535E13E}" type="presOf" srcId="{369482BB-0813-4455-92F8-48391F387DAC}" destId="{72B635C2-2C1A-4052-AA93-00FE21647900}" srcOrd="0" destOrd="0" presId="urn:microsoft.com/office/officeart/2008/layout/SquareAccentList"/>
    <dgm:cxn modelId="{F3E4DC7E-D4C8-4DC0-BA88-79CCA3A83AC4}" type="presOf" srcId="{5FE9AEBF-6617-4D37-9B7A-39F9E19E325F}" destId="{4690E3CA-A52F-4A2B-9F6B-B7EFAA158DCD}" srcOrd="0" destOrd="0" presId="urn:microsoft.com/office/officeart/2008/layout/SquareAccentList"/>
    <dgm:cxn modelId="{1CAF7F7F-04BE-4313-9375-6E2A5A175C64}" type="presOf" srcId="{8A439176-68BB-4E8B-9C1E-0FC7BD716DAC}" destId="{E075412D-65E5-48CA-BDA9-99398031FF18}" srcOrd="0" destOrd="0" presId="urn:microsoft.com/office/officeart/2008/layout/SquareAccentList"/>
    <dgm:cxn modelId="{FD7D8382-AD22-4063-B25B-93BA4049EEFE}" srcId="{3D3071A4-F652-4873-8981-B237CB9FAB43}" destId="{8A439176-68BB-4E8B-9C1E-0FC7BD716DAC}" srcOrd="2" destOrd="0" parTransId="{67B0C7E5-0B3C-48AD-B64A-1B1C62980771}" sibTransId="{473899FF-AEDC-451D-BF31-BFB61F1BD13E}"/>
    <dgm:cxn modelId="{2BD10C84-1696-42C4-87FC-026594B2A230}" srcId="{A32C5FDD-58E8-47F5-A273-0F83E6F59DFD}" destId="{3878B28D-3A89-4C20-8B02-76A1105D11BD}" srcOrd="4" destOrd="0" parTransId="{1138B87A-1D15-4ED7-9321-6FCB8894DC4B}" sibTransId="{A3E7289F-DCE1-426E-883A-8D43FC9DFDF0}"/>
    <dgm:cxn modelId="{811DE187-D03F-4853-BDFB-04F007F8BF86}" type="presOf" srcId="{D327C5A9-C019-4090-A6BF-18D729F7470E}" destId="{0C159D5C-2C8F-4A63-83D5-45C9F6675D10}" srcOrd="0" destOrd="0" presId="urn:microsoft.com/office/officeart/2008/layout/SquareAccentList"/>
    <dgm:cxn modelId="{C62FE199-8B8D-49CD-AA84-492B69DEDFAC}" type="presOf" srcId="{0D8A3230-CFB2-412F-BED4-6E193CEB9C73}" destId="{7BBE1948-E050-44A1-8E05-1516F2752493}" srcOrd="0" destOrd="0" presId="urn:microsoft.com/office/officeart/2008/layout/SquareAccentList"/>
    <dgm:cxn modelId="{F204F899-BB44-4468-82BA-3BF2BD8CDAEA}" type="presOf" srcId="{079655E7-83E1-4261-B737-0D6B501134DD}" destId="{9C6EFE93-8392-4F8F-96A4-B7BF53BFC9F8}" srcOrd="0" destOrd="0" presId="urn:microsoft.com/office/officeart/2008/layout/SquareAccentList"/>
    <dgm:cxn modelId="{5ADF589D-E5A2-4E75-B624-38F7A7C8746E}" srcId="{188463CD-0883-4A57-AB91-8936F3274B26}" destId="{4C55B340-65B9-40BF-AF73-7FC3AB368596}" srcOrd="0" destOrd="0" parTransId="{41B5E3C9-AFBA-4651-B728-34D1A41BA112}" sibTransId="{81B22E18-4505-4EA4-A61E-BBDA50B6F4F6}"/>
    <dgm:cxn modelId="{C89D8DA5-9EBA-4702-B0BE-F5AB07DBDF84}" type="presOf" srcId="{2AFEC54B-E551-430F-B290-80ED6E097C0A}" destId="{586A7AE8-6541-4770-AE98-49E88EC64413}" srcOrd="0" destOrd="0" presId="urn:microsoft.com/office/officeart/2008/layout/SquareAccentList"/>
    <dgm:cxn modelId="{1504C4AC-6A0D-43CA-9715-6418ABD7E5A5}" srcId="{188463CD-0883-4A57-AB91-8936F3274B26}" destId="{336DC472-21D8-419A-8FCE-E7C3B5B605CB}" srcOrd="1" destOrd="0" parTransId="{6A875E5F-1C46-4CE8-A3C0-9A605BE252A1}" sibTransId="{0F1B8ACB-469A-4C58-87A9-0DA84E0443EC}"/>
    <dgm:cxn modelId="{6766E0AF-2CD8-4510-B495-C1262C54BAE4}" type="presOf" srcId="{C51E851F-08FB-41EF-995E-9C96A645EDC2}" destId="{FCF6BFC8-D35A-4625-86AA-73B7BB6D6ED1}" srcOrd="0" destOrd="0" presId="urn:microsoft.com/office/officeart/2008/layout/SquareAccentList"/>
    <dgm:cxn modelId="{5FAAB1BA-357F-426A-9060-A900247CCFF0}" srcId="{A32C5FDD-58E8-47F5-A273-0F83E6F59DFD}" destId="{D327C5A9-C019-4090-A6BF-18D729F7470E}" srcOrd="0" destOrd="0" parTransId="{81A30FB8-B10D-4926-BC87-1AAC6B06E485}" sibTransId="{5A685679-48C7-4D7B-BB1D-BA4BDDFCA3FF}"/>
    <dgm:cxn modelId="{537256C6-1334-437C-A609-D08639CC3741}" srcId="{C51E851F-08FB-41EF-995E-9C96A645EDC2}" destId="{0D8A3230-CFB2-412F-BED4-6E193CEB9C73}" srcOrd="1" destOrd="0" parTransId="{203B535A-C368-4A0E-9AFB-DD1BE11EDFEB}" sibTransId="{2D599895-E829-468C-A9C5-63E1E5A30069}"/>
    <dgm:cxn modelId="{604AC7CD-B2B6-492C-A5E1-835CDE2CE8D9}" srcId="{C51E851F-08FB-41EF-995E-9C96A645EDC2}" destId="{AB349A82-2E1F-4B8E-8748-BF7C65B5FF4B}" srcOrd="2" destOrd="0" parTransId="{33E76044-D14A-485A-92A5-5A0DCA7E50ED}" sibTransId="{63DF907A-7DEB-45C5-A120-512FF6286268}"/>
    <dgm:cxn modelId="{19B9CFD2-663A-4FA9-8117-BCF2191BCA5D}" srcId="{C51E851F-08FB-41EF-995E-9C96A645EDC2}" destId="{A8D2B8E1-0532-4DDD-B4C0-7F31CA8B234B}" srcOrd="3" destOrd="0" parTransId="{47AF03B0-7006-4C8E-A9B0-C19535E7C04C}" sibTransId="{79AAD7D3-3DDD-46EA-87F7-8A253A8D6F4F}"/>
    <dgm:cxn modelId="{FB0721DA-F678-4DD2-9237-22B99D1F317A}" type="presOf" srcId="{CFFFB233-C080-4313-A900-424E8525A4E4}" destId="{E00B64D7-E8A5-4598-A4B5-88F37AA0C392}" srcOrd="0" destOrd="0" presId="urn:microsoft.com/office/officeart/2008/layout/SquareAccentList"/>
    <dgm:cxn modelId="{33507DE8-31AC-4C2C-830A-895033B32AC5}" type="presOf" srcId="{61DFB68C-E704-4B4E-BAB4-C3CC563976CF}" destId="{430A992B-BA92-4088-849D-710D4B498366}" srcOrd="0" destOrd="0" presId="urn:microsoft.com/office/officeart/2008/layout/SquareAccentList"/>
    <dgm:cxn modelId="{4E93FDED-0FEE-4E05-A556-96E6270B0540}" srcId="{3D3071A4-F652-4873-8981-B237CB9FAB43}" destId="{CFFFB233-C080-4313-A900-424E8525A4E4}" srcOrd="0" destOrd="0" parTransId="{37F015CA-030A-455C-B388-4E1B525EB976}" sibTransId="{006C73D8-DBDE-4C0A-A363-0B36335979C2}"/>
    <dgm:cxn modelId="{FA0865F6-DEA0-474C-8DBD-F0E21BCD2129}" type="presOf" srcId="{46FA541D-CE19-4A4C-8BED-5A6C30928A2D}" destId="{15A02FF9-0DC8-4566-8E89-B6A913C58134}" srcOrd="0" destOrd="0" presId="urn:microsoft.com/office/officeart/2008/layout/SquareAccentList"/>
    <dgm:cxn modelId="{493C93FA-55F9-4CA2-AEAE-ECE0A1F6F344}" srcId="{A32C5FDD-58E8-47F5-A273-0F83E6F59DFD}" destId="{6FE8894E-4935-4103-9670-2513A6907BE4}" srcOrd="1" destOrd="0" parTransId="{A254EC35-55DB-440B-8C8E-A269EDD6133B}" sibTransId="{B7E7FEB3-7DC3-496F-8EBD-EF0BC2D213BB}"/>
    <dgm:cxn modelId="{3A3D32AC-0E23-4150-AD21-17FF834CDD8E}" type="presParOf" srcId="{430A992B-BA92-4088-849D-710D4B498366}" destId="{3BFDABC2-F927-422F-86B0-202F3A24348D}" srcOrd="0" destOrd="0" presId="urn:microsoft.com/office/officeart/2008/layout/SquareAccentList"/>
    <dgm:cxn modelId="{7DDF0FDF-B837-4DAD-AC32-56693D26EBCB}" type="presParOf" srcId="{3BFDABC2-F927-422F-86B0-202F3A24348D}" destId="{10E93EF1-B98C-4A37-A4AB-E2AFC58FB5DE}" srcOrd="0" destOrd="0" presId="urn:microsoft.com/office/officeart/2008/layout/SquareAccentList"/>
    <dgm:cxn modelId="{9018652C-C026-4C44-A93A-29167B8E0438}" type="presParOf" srcId="{10E93EF1-B98C-4A37-A4AB-E2AFC58FB5DE}" destId="{520E1C7B-E886-42CD-AEB4-A783AEF2CF3F}" srcOrd="0" destOrd="0" presId="urn:microsoft.com/office/officeart/2008/layout/SquareAccentList"/>
    <dgm:cxn modelId="{4C384B28-59E8-4275-BB73-DC88ADFFDB74}" type="presParOf" srcId="{10E93EF1-B98C-4A37-A4AB-E2AFC58FB5DE}" destId="{093402AD-F943-40B2-9315-42A648BCFFC4}" srcOrd="1" destOrd="0" presId="urn:microsoft.com/office/officeart/2008/layout/SquareAccentList"/>
    <dgm:cxn modelId="{4712DDAB-63A5-4CE3-989B-23B9CDEFEF33}" type="presParOf" srcId="{10E93EF1-B98C-4A37-A4AB-E2AFC58FB5DE}" destId="{8A79C85C-2B7B-4FD4-B3E8-9E71727FAFAD}" srcOrd="2" destOrd="0" presId="urn:microsoft.com/office/officeart/2008/layout/SquareAccentList"/>
    <dgm:cxn modelId="{6965D04D-7730-403F-A55E-21AAB78BDEC4}" type="presParOf" srcId="{3BFDABC2-F927-422F-86B0-202F3A24348D}" destId="{0502457E-871F-442D-920B-464FAF01E745}" srcOrd="1" destOrd="0" presId="urn:microsoft.com/office/officeart/2008/layout/SquareAccentList"/>
    <dgm:cxn modelId="{26F0080B-87EB-488C-BA8F-A582B8E1A01F}" type="presParOf" srcId="{0502457E-871F-442D-920B-464FAF01E745}" destId="{0599CF72-0177-473D-BA8A-93CC37835EB8}" srcOrd="0" destOrd="0" presId="urn:microsoft.com/office/officeart/2008/layout/SquareAccentList"/>
    <dgm:cxn modelId="{52C84C66-4B19-45BF-9651-C7B84DC2E8B4}" type="presParOf" srcId="{0599CF72-0177-473D-BA8A-93CC37835EB8}" destId="{7D011CA7-AC34-4108-9FB2-328986E3E0E5}" srcOrd="0" destOrd="0" presId="urn:microsoft.com/office/officeart/2008/layout/SquareAccentList"/>
    <dgm:cxn modelId="{351CE699-72A0-437C-940F-A6C50360F9BD}" type="presParOf" srcId="{0599CF72-0177-473D-BA8A-93CC37835EB8}" destId="{0C159D5C-2C8F-4A63-83D5-45C9F6675D10}" srcOrd="1" destOrd="0" presId="urn:microsoft.com/office/officeart/2008/layout/SquareAccentList"/>
    <dgm:cxn modelId="{6E8925E7-C5CB-4BF8-8650-1F5EC77F15A8}" type="presParOf" srcId="{0502457E-871F-442D-920B-464FAF01E745}" destId="{B8F886A2-044D-4762-A124-511A55E162BE}" srcOrd="1" destOrd="0" presId="urn:microsoft.com/office/officeart/2008/layout/SquareAccentList"/>
    <dgm:cxn modelId="{CD0301D9-AD91-4DBD-8465-DA5444E32AC8}" type="presParOf" srcId="{B8F886A2-044D-4762-A124-511A55E162BE}" destId="{0B7C8B42-1F64-4633-B328-2470973197B2}" srcOrd="0" destOrd="0" presId="urn:microsoft.com/office/officeart/2008/layout/SquareAccentList"/>
    <dgm:cxn modelId="{135FAC1D-7D35-4096-AA2E-2B2169A26190}" type="presParOf" srcId="{B8F886A2-044D-4762-A124-511A55E162BE}" destId="{B44F29E0-26E0-477C-B5C6-3DC7DD694349}" srcOrd="1" destOrd="0" presId="urn:microsoft.com/office/officeart/2008/layout/SquareAccentList"/>
    <dgm:cxn modelId="{4828FAA0-A77B-4287-B28C-C9D92B77FA82}" type="presParOf" srcId="{0502457E-871F-442D-920B-464FAF01E745}" destId="{0FF626F1-FACD-4229-B037-2D362A5D5B44}" srcOrd="2" destOrd="0" presId="urn:microsoft.com/office/officeart/2008/layout/SquareAccentList"/>
    <dgm:cxn modelId="{F6D7C787-F0F0-4CA8-8473-D17D3EB23405}" type="presParOf" srcId="{0FF626F1-FACD-4229-B037-2D362A5D5B44}" destId="{D40E21FA-FC8D-48A0-BC2A-232031B1DB53}" srcOrd="0" destOrd="0" presId="urn:microsoft.com/office/officeart/2008/layout/SquareAccentList"/>
    <dgm:cxn modelId="{03BCEDBD-ED3C-44A2-9963-9565883F3453}" type="presParOf" srcId="{0FF626F1-FACD-4229-B037-2D362A5D5B44}" destId="{586A7AE8-6541-4770-AE98-49E88EC64413}" srcOrd="1" destOrd="0" presId="urn:microsoft.com/office/officeart/2008/layout/SquareAccentList"/>
    <dgm:cxn modelId="{DC3AE46D-F23E-41E5-8FEA-401D0F0599D9}" type="presParOf" srcId="{0502457E-871F-442D-920B-464FAF01E745}" destId="{1855D064-3A25-4AFE-A534-7143350CCE55}" srcOrd="3" destOrd="0" presId="urn:microsoft.com/office/officeart/2008/layout/SquareAccentList"/>
    <dgm:cxn modelId="{E903F08E-AA87-4198-BFD8-80EE5587157D}" type="presParOf" srcId="{1855D064-3A25-4AFE-A534-7143350CCE55}" destId="{2C994409-1925-49CA-A081-F84680109EFF}" srcOrd="0" destOrd="0" presId="urn:microsoft.com/office/officeart/2008/layout/SquareAccentList"/>
    <dgm:cxn modelId="{DA25FFA9-F433-4583-AF25-4EDEEFA42F51}" type="presParOf" srcId="{1855D064-3A25-4AFE-A534-7143350CCE55}" destId="{15A02FF9-0DC8-4566-8E89-B6A913C58134}" srcOrd="1" destOrd="0" presId="urn:microsoft.com/office/officeart/2008/layout/SquareAccentList"/>
    <dgm:cxn modelId="{864C7CF2-F484-4A37-A7F3-04CFF99E5375}" type="presParOf" srcId="{0502457E-871F-442D-920B-464FAF01E745}" destId="{DE433ADA-EBA1-4FAC-AFFA-B4D28C7A99A1}" srcOrd="4" destOrd="0" presId="urn:microsoft.com/office/officeart/2008/layout/SquareAccentList"/>
    <dgm:cxn modelId="{3FA56EFB-AB23-47FC-B939-63432BD30FBB}" type="presParOf" srcId="{DE433ADA-EBA1-4FAC-AFFA-B4D28C7A99A1}" destId="{F1080662-3280-481E-8F26-7EE218449C01}" srcOrd="0" destOrd="0" presId="urn:microsoft.com/office/officeart/2008/layout/SquareAccentList"/>
    <dgm:cxn modelId="{CAED59AD-41BE-4997-97CC-24834C268AF9}" type="presParOf" srcId="{DE433ADA-EBA1-4FAC-AFFA-B4D28C7A99A1}" destId="{34BFB50F-DCAB-410B-A2E9-68666B619E42}" srcOrd="1" destOrd="0" presId="urn:microsoft.com/office/officeart/2008/layout/SquareAccentList"/>
    <dgm:cxn modelId="{9F38C5BC-3981-4E05-91A8-E381307611B2}" type="presParOf" srcId="{0502457E-871F-442D-920B-464FAF01E745}" destId="{89DE075B-4B6B-4DF7-9109-53D91ED52369}" srcOrd="5" destOrd="0" presId="urn:microsoft.com/office/officeart/2008/layout/SquareAccentList"/>
    <dgm:cxn modelId="{6961F80C-429D-46F6-B798-6518D1A37775}" type="presParOf" srcId="{89DE075B-4B6B-4DF7-9109-53D91ED52369}" destId="{D72CF048-843B-47ED-A9B1-1879377B02F5}" srcOrd="0" destOrd="0" presId="urn:microsoft.com/office/officeart/2008/layout/SquareAccentList"/>
    <dgm:cxn modelId="{9FA33215-5325-4C4E-879A-4F763CEE1642}" type="presParOf" srcId="{89DE075B-4B6B-4DF7-9109-53D91ED52369}" destId="{45DF1DC2-CC70-497C-8198-C92BD2127536}" srcOrd="1" destOrd="0" presId="urn:microsoft.com/office/officeart/2008/layout/SquareAccentList"/>
    <dgm:cxn modelId="{8E58D7C3-A7F1-48F5-8FDE-2D18F41599A0}" type="presParOf" srcId="{430A992B-BA92-4088-849D-710D4B498366}" destId="{603CA48C-249C-4DA0-8315-0F10184A75BF}" srcOrd="1" destOrd="0" presId="urn:microsoft.com/office/officeart/2008/layout/SquareAccentList"/>
    <dgm:cxn modelId="{83A2AF5A-E298-42C9-A4F6-809EB458ADFD}" type="presParOf" srcId="{603CA48C-249C-4DA0-8315-0F10184A75BF}" destId="{F1A96F8C-A8C2-407D-AF9C-FA354DDB653E}" srcOrd="0" destOrd="0" presId="urn:microsoft.com/office/officeart/2008/layout/SquareAccentList"/>
    <dgm:cxn modelId="{B5CB75D8-74A0-4C8C-90DC-B0D731236B6A}" type="presParOf" srcId="{F1A96F8C-A8C2-407D-AF9C-FA354DDB653E}" destId="{8F8EAFAA-81DD-49EE-BD69-E10F930DB9A0}" srcOrd="0" destOrd="0" presId="urn:microsoft.com/office/officeart/2008/layout/SquareAccentList"/>
    <dgm:cxn modelId="{4503F56B-1B6D-4442-ABE1-E0CD072D55F4}" type="presParOf" srcId="{F1A96F8C-A8C2-407D-AF9C-FA354DDB653E}" destId="{0C74555D-0E4D-427C-A219-D3CD050F1A65}" srcOrd="1" destOrd="0" presId="urn:microsoft.com/office/officeart/2008/layout/SquareAccentList"/>
    <dgm:cxn modelId="{FB848EF0-4844-466C-8748-F940C43941D8}" type="presParOf" srcId="{F1A96F8C-A8C2-407D-AF9C-FA354DDB653E}" destId="{FCF6BFC8-D35A-4625-86AA-73B7BB6D6ED1}" srcOrd="2" destOrd="0" presId="urn:microsoft.com/office/officeart/2008/layout/SquareAccentList"/>
    <dgm:cxn modelId="{1371697E-1E18-486E-9FF0-64CEB59D180C}" type="presParOf" srcId="{603CA48C-249C-4DA0-8315-0F10184A75BF}" destId="{F6D0EC15-C4A7-4E4C-9459-BD6949F3B015}" srcOrd="1" destOrd="0" presId="urn:microsoft.com/office/officeart/2008/layout/SquareAccentList"/>
    <dgm:cxn modelId="{5244A98E-280B-41F5-B4E7-BC5FDD3526B5}" type="presParOf" srcId="{F6D0EC15-C4A7-4E4C-9459-BD6949F3B015}" destId="{F9A3BB50-BBF4-40D1-87F6-D01A20730DE6}" srcOrd="0" destOrd="0" presId="urn:microsoft.com/office/officeart/2008/layout/SquareAccentList"/>
    <dgm:cxn modelId="{B6C7CD34-34D8-49A0-948B-6CB36BAFEE96}" type="presParOf" srcId="{F9A3BB50-BBF4-40D1-87F6-D01A20730DE6}" destId="{8D8DAA9B-BD28-4B66-9F7D-1FAE071181C6}" srcOrd="0" destOrd="0" presId="urn:microsoft.com/office/officeart/2008/layout/SquareAccentList"/>
    <dgm:cxn modelId="{2CF1BB4E-3EF5-442E-A040-6A3D163D3D83}" type="presParOf" srcId="{F9A3BB50-BBF4-40D1-87F6-D01A20730DE6}" destId="{4690E3CA-A52F-4A2B-9F6B-B7EFAA158DCD}" srcOrd="1" destOrd="0" presId="urn:microsoft.com/office/officeart/2008/layout/SquareAccentList"/>
    <dgm:cxn modelId="{B30A0B31-FCEB-43EB-9735-AD3765D14C57}" type="presParOf" srcId="{F6D0EC15-C4A7-4E4C-9459-BD6949F3B015}" destId="{35D2066B-6768-4882-A519-F745E2B2750B}" srcOrd="1" destOrd="0" presId="urn:microsoft.com/office/officeart/2008/layout/SquareAccentList"/>
    <dgm:cxn modelId="{6AA9966C-3D96-4727-A0AF-F31D45735F13}" type="presParOf" srcId="{35D2066B-6768-4882-A519-F745E2B2750B}" destId="{50590FCD-B23D-4DBD-B87D-3EDA109F1A07}" srcOrd="0" destOrd="0" presId="urn:microsoft.com/office/officeart/2008/layout/SquareAccentList"/>
    <dgm:cxn modelId="{A296CB14-EAA0-4F4F-861F-E9923453782C}" type="presParOf" srcId="{35D2066B-6768-4882-A519-F745E2B2750B}" destId="{7BBE1948-E050-44A1-8E05-1516F2752493}" srcOrd="1" destOrd="0" presId="urn:microsoft.com/office/officeart/2008/layout/SquareAccentList"/>
    <dgm:cxn modelId="{F1D7828D-740C-4704-B4E6-29B88691F82E}" type="presParOf" srcId="{F6D0EC15-C4A7-4E4C-9459-BD6949F3B015}" destId="{17056885-5E2D-4956-8880-0E6192C56752}" srcOrd="2" destOrd="0" presId="urn:microsoft.com/office/officeart/2008/layout/SquareAccentList"/>
    <dgm:cxn modelId="{9FF06447-7A0C-45D6-B65E-6255146F6DA6}" type="presParOf" srcId="{17056885-5E2D-4956-8880-0E6192C56752}" destId="{87AE078A-55BA-4D1E-A96F-C8198888EFE8}" srcOrd="0" destOrd="0" presId="urn:microsoft.com/office/officeart/2008/layout/SquareAccentList"/>
    <dgm:cxn modelId="{F6FD158D-F3C1-421D-885B-DACD3FC12DA2}" type="presParOf" srcId="{17056885-5E2D-4956-8880-0E6192C56752}" destId="{7E0BB3E9-1323-4FD9-9FC3-06118825BE17}" srcOrd="1" destOrd="0" presId="urn:microsoft.com/office/officeart/2008/layout/SquareAccentList"/>
    <dgm:cxn modelId="{07CF00C5-B7F1-4C8C-976B-50C06FB43D85}" type="presParOf" srcId="{F6D0EC15-C4A7-4E4C-9459-BD6949F3B015}" destId="{FB2F513A-4750-49FD-B664-883567A280D9}" srcOrd="3" destOrd="0" presId="urn:microsoft.com/office/officeart/2008/layout/SquareAccentList"/>
    <dgm:cxn modelId="{8EAC2C73-1DAC-44EC-A585-597D646F36A0}" type="presParOf" srcId="{FB2F513A-4750-49FD-B664-883567A280D9}" destId="{57C16DEB-4E3C-4869-8F92-2F0F1302D41D}" srcOrd="0" destOrd="0" presId="urn:microsoft.com/office/officeart/2008/layout/SquareAccentList"/>
    <dgm:cxn modelId="{7430BAA3-B7CC-42FC-B543-7A10A68C072A}" type="presParOf" srcId="{FB2F513A-4750-49FD-B664-883567A280D9}" destId="{16A47B05-0635-4BAF-9904-C7400099AF30}" srcOrd="1" destOrd="0" presId="urn:microsoft.com/office/officeart/2008/layout/SquareAccentList"/>
    <dgm:cxn modelId="{8BDA0E71-37FC-465F-BD3A-E6255188AE32}" type="presParOf" srcId="{430A992B-BA92-4088-849D-710D4B498366}" destId="{FD7DD54E-9CAD-4D39-A008-104C49CA9452}" srcOrd="2" destOrd="0" presId="urn:microsoft.com/office/officeart/2008/layout/SquareAccentList"/>
    <dgm:cxn modelId="{D3398BC5-F492-4860-BA91-FAF0B30B8845}" type="presParOf" srcId="{FD7DD54E-9CAD-4D39-A008-104C49CA9452}" destId="{C94508A6-F57B-4430-AD3C-A9C493BB18EC}" srcOrd="0" destOrd="0" presId="urn:microsoft.com/office/officeart/2008/layout/SquareAccentList"/>
    <dgm:cxn modelId="{640F6162-053D-490D-A742-C2887D783744}" type="presParOf" srcId="{C94508A6-F57B-4430-AD3C-A9C493BB18EC}" destId="{50D33A5C-751D-47E3-861D-3C115A65A91A}" srcOrd="0" destOrd="0" presId="urn:microsoft.com/office/officeart/2008/layout/SquareAccentList"/>
    <dgm:cxn modelId="{3A27A961-B903-4896-807E-D121F9C256DD}" type="presParOf" srcId="{C94508A6-F57B-4430-AD3C-A9C493BB18EC}" destId="{0EF40260-51C3-4EC5-9985-B420DACBB70E}" srcOrd="1" destOrd="0" presId="urn:microsoft.com/office/officeart/2008/layout/SquareAccentList"/>
    <dgm:cxn modelId="{7EBD844F-8E51-4C75-91C1-A212D7286FDA}" type="presParOf" srcId="{C94508A6-F57B-4430-AD3C-A9C493BB18EC}" destId="{863CF839-266B-4339-8B18-21810ACBDD90}" srcOrd="2" destOrd="0" presId="urn:microsoft.com/office/officeart/2008/layout/SquareAccentList"/>
    <dgm:cxn modelId="{D545BAE4-CA3D-4502-813E-5934656A5198}" type="presParOf" srcId="{FD7DD54E-9CAD-4D39-A008-104C49CA9452}" destId="{9119F0D0-2CA4-4932-9F74-B534957262E6}" srcOrd="1" destOrd="0" presId="urn:microsoft.com/office/officeart/2008/layout/SquareAccentList"/>
    <dgm:cxn modelId="{0188196C-1B74-4785-88CC-0B08A77DF1B5}" type="presParOf" srcId="{9119F0D0-2CA4-4932-9F74-B534957262E6}" destId="{CB344AE5-4FAC-429E-8F3F-EDAC49869BEA}" srcOrd="0" destOrd="0" presId="urn:microsoft.com/office/officeart/2008/layout/SquareAccentList"/>
    <dgm:cxn modelId="{228D7BF1-38DC-418B-BE72-7A384366D49E}" type="presParOf" srcId="{CB344AE5-4FAC-429E-8F3F-EDAC49869BEA}" destId="{D30C6E31-AB5E-4E2C-9736-4448FB58852F}" srcOrd="0" destOrd="0" presId="urn:microsoft.com/office/officeart/2008/layout/SquareAccentList"/>
    <dgm:cxn modelId="{0535CFB7-3AED-43CC-829D-EE79C57750C3}" type="presParOf" srcId="{CB344AE5-4FAC-429E-8F3F-EDAC49869BEA}" destId="{0D8682F6-35E2-40E4-9E7B-3804A54F67D8}" srcOrd="1" destOrd="0" presId="urn:microsoft.com/office/officeart/2008/layout/SquareAccentList"/>
    <dgm:cxn modelId="{98440935-BD78-40F2-8B11-F3C18A3C0B92}" type="presParOf" srcId="{9119F0D0-2CA4-4932-9F74-B534957262E6}" destId="{169CE6F2-5F26-4C64-B92A-5D7C03C61204}" srcOrd="1" destOrd="0" presId="urn:microsoft.com/office/officeart/2008/layout/SquareAccentList"/>
    <dgm:cxn modelId="{F6CD908E-6077-44EF-9813-CA9E273C9DB8}" type="presParOf" srcId="{169CE6F2-5F26-4C64-B92A-5D7C03C61204}" destId="{73039615-C957-47B9-AB8E-C7DDDDB27E7A}" srcOrd="0" destOrd="0" presId="urn:microsoft.com/office/officeart/2008/layout/SquareAccentList"/>
    <dgm:cxn modelId="{59EA0063-AA8B-4667-9450-E439C077FDD9}" type="presParOf" srcId="{169CE6F2-5F26-4C64-B92A-5D7C03C61204}" destId="{1730B664-989A-4F11-8953-379544103AEE}" srcOrd="1" destOrd="0" presId="urn:microsoft.com/office/officeart/2008/layout/SquareAccentList"/>
    <dgm:cxn modelId="{2955D8DA-3F93-4644-9B14-8B50C6CE8919}" type="presParOf" srcId="{9119F0D0-2CA4-4932-9F74-B534957262E6}" destId="{A06178E9-7B54-4158-A1EE-27299E7D10DF}" srcOrd="2" destOrd="0" presId="urn:microsoft.com/office/officeart/2008/layout/SquareAccentList"/>
    <dgm:cxn modelId="{B43804BB-F908-4E72-8544-4DECFC051D09}" type="presParOf" srcId="{A06178E9-7B54-4158-A1EE-27299E7D10DF}" destId="{01B370EF-59AF-46A8-9F66-A7CC6D563239}" srcOrd="0" destOrd="0" presId="urn:microsoft.com/office/officeart/2008/layout/SquareAccentList"/>
    <dgm:cxn modelId="{095F83F4-A37B-4546-A8EF-55270218B6EB}" type="presParOf" srcId="{A06178E9-7B54-4158-A1EE-27299E7D10DF}" destId="{9C6EFE93-8392-4F8F-96A4-B7BF53BFC9F8}" srcOrd="1" destOrd="0" presId="urn:microsoft.com/office/officeart/2008/layout/SquareAccentList"/>
    <dgm:cxn modelId="{E43990C4-8494-4087-9D3B-93115DD51E49}" type="presParOf" srcId="{9119F0D0-2CA4-4932-9F74-B534957262E6}" destId="{3ED40D93-448B-4827-BD7D-E7BD96D0DB67}" srcOrd="3" destOrd="0" presId="urn:microsoft.com/office/officeart/2008/layout/SquareAccentList"/>
    <dgm:cxn modelId="{48DD4568-B119-4048-B502-3ED24101BF17}" type="presParOf" srcId="{3ED40D93-448B-4827-BD7D-E7BD96D0DB67}" destId="{81DE07CF-75D4-42DC-AB42-60B30779C37B}" srcOrd="0" destOrd="0" presId="urn:microsoft.com/office/officeart/2008/layout/SquareAccentList"/>
    <dgm:cxn modelId="{37612E34-4CED-4196-B77E-69F02A883217}" type="presParOf" srcId="{3ED40D93-448B-4827-BD7D-E7BD96D0DB67}" destId="{72B635C2-2C1A-4052-AA93-00FE21647900}" srcOrd="1" destOrd="0" presId="urn:microsoft.com/office/officeart/2008/layout/SquareAccentList"/>
    <dgm:cxn modelId="{6A18A491-FA75-4020-8471-8A5A848C0421}" type="presParOf" srcId="{9119F0D0-2CA4-4932-9F74-B534957262E6}" destId="{EDB32F09-CA32-46E4-B0A2-0D8A83E488D4}" srcOrd="4" destOrd="0" presId="urn:microsoft.com/office/officeart/2008/layout/SquareAccentList"/>
    <dgm:cxn modelId="{DE65E0C5-C444-4E0B-B017-220AAB6D1B83}" type="presParOf" srcId="{EDB32F09-CA32-46E4-B0A2-0D8A83E488D4}" destId="{0671AD53-0604-4E1E-A868-919A467393C1}" srcOrd="0" destOrd="0" presId="urn:microsoft.com/office/officeart/2008/layout/SquareAccentList"/>
    <dgm:cxn modelId="{CA83EBC1-452A-4050-94F0-2F2F73BFB7E9}" type="presParOf" srcId="{EDB32F09-CA32-46E4-B0A2-0D8A83E488D4}" destId="{E93DD335-2E3E-4D45-BC7E-A854A728575A}" srcOrd="1" destOrd="0" presId="urn:microsoft.com/office/officeart/2008/layout/SquareAccentList"/>
    <dgm:cxn modelId="{928BAA0F-4757-4F77-9A8F-209827EE885C}" type="presParOf" srcId="{430A992B-BA92-4088-849D-710D4B498366}" destId="{C2E2CB74-CEF3-4CBA-AA3C-E831E5400250}" srcOrd="3" destOrd="0" presId="urn:microsoft.com/office/officeart/2008/layout/SquareAccentList"/>
    <dgm:cxn modelId="{2248EEA4-1AF2-49A8-8439-790B07C4B9B1}" type="presParOf" srcId="{C2E2CB74-CEF3-4CBA-AA3C-E831E5400250}" destId="{5708BC9C-F92D-466B-8B37-D3B4363C917A}" srcOrd="0" destOrd="0" presId="urn:microsoft.com/office/officeart/2008/layout/SquareAccentList"/>
    <dgm:cxn modelId="{D0E607EB-8916-4355-8185-D7969605CD50}" type="presParOf" srcId="{5708BC9C-F92D-466B-8B37-D3B4363C917A}" destId="{120096C5-D780-40DA-8362-8929EFE75534}" srcOrd="0" destOrd="0" presId="urn:microsoft.com/office/officeart/2008/layout/SquareAccentList"/>
    <dgm:cxn modelId="{8FB331C5-EBD5-4889-B65C-1FB679E98F4E}" type="presParOf" srcId="{5708BC9C-F92D-466B-8B37-D3B4363C917A}" destId="{8D7DF77D-552B-4A29-BD06-0901D3A22D01}" srcOrd="1" destOrd="0" presId="urn:microsoft.com/office/officeart/2008/layout/SquareAccentList"/>
    <dgm:cxn modelId="{A21D387A-8393-42FB-8B2C-E0BDF62A8A5E}" type="presParOf" srcId="{5708BC9C-F92D-466B-8B37-D3B4363C917A}" destId="{36FA357E-E984-46A4-B428-A2A9E567C21B}" srcOrd="2" destOrd="0" presId="urn:microsoft.com/office/officeart/2008/layout/SquareAccentList"/>
    <dgm:cxn modelId="{3E33C01C-2E33-41AC-BEE4-F326B121F427}" type="presParOf" srcId="{C2E2CB74-CEF3-4CBA-AA3C-E831E5400250}" destId="{A496B4B9-5CAC-4210-99C5-C31C4398F85E}" srcOrd="1" destOrd="0" presId="urn:microsoft.com/office/officeart/2008/layout/SquareAccentList"/>
    <dgm:cxn modelId="{303BFAFE-0F73-4E57-A4F6-30196341E6B8}" type="presParOf" srcId="{A496B4B9-5CAC-4210-99C5-C31C4398F85E}" destId="{EA04428F-1EAC-4E9E-A789-B0B36FE9C708}" srcOrd="0" destOrd="0" presId="urn:microsoft.com/office/officeart/2008/layout/SquareAccentList"/>
    <dgm:cxn modelId="{879F2BBD-C3F8-4B75-9B43-348762B11532}" type="presParOf" srcId="{EA04428F-1EAC-4E9E-A789-B0B36FE9C708}" destId="{6B747157-741C-46E1-93CD-F19E8EA958E5}" srcOrd="0" destOrd="0" presId="urn:microsoft.com/office/officeart/2008/layout/SquareAccentList"/>
    <dgm:cxn modelId="{E2BEEB92-40C7-489A-80EA-EAE65FB569A8}" type="presParOf" srcId="{EA04428F-1EAC-4E9E-A789-B0B36FE9C708}" destId="{E00B64D7-E8A5-4598-A4B5-88F37AA0C392}" srcOrd="1" destOrd="0" presId="urn:microsoft.com/office/officeart/2008/layout/SquareAccentList"/>
    <dgm:cxn modelId="{498C577E-F57F-4D7F-B8AF-036D20263203}" type="presParOf" srcId="{A496B4B9-5CAC-4210-99C5-C31C4398F85E}" destId="{2ACAF27A-0E9E-4A66-906E-4C23E075BD7F}" srcOrd="1" destOrd="0" presId="urn:microsoft.com/office/officeart/2008/layout/SquareAccentList"/>
    <dgm:cxn modelId="{9B9E201F-3287-470F-B798-8460129A4ABF}" type="presParOf" srcId="{2ACAF27A-0E9E-4A66-906E-4C23E075BD7F}" destId="{288182C6-40C7-4029-A980-F97D3BDDA4A4}" srcOrd="0" destOrd="0" presId="urn:microsoft.com/office/officeart/2008/layout/SquareAccentList"/>
    <dgm:cxn modelId="{4D971730-FB12-4F86-B2CE-863FE0B84802}" type="presParOf" srcId="{2ACAF27A-0E9E-4A66-906E-4C23E075BD7F}" destId="{33FECF2A-93F1-4083-8202-3B32838BD4F0}" srcOrd="1" destOrd="0" presId="urn:microsoft.com/office/officeart/2008/layout/SquareAccentList"/>
    <dgm:cxn modelId="{B7951DDE-296F-4DD8-8A42-495EBE44A031}" type="presParOf" srcId="{A496B4B9-5CAC-4210-99C5-C31C4398F85E}" destId="{9F0055E8-BF33-447C-A0C6-B83FE39737A6}" srcOrd="2" destOrd="0" presId="urn:microsoft.com/office/officeart/2008/layout/SquareAccentList"/>
    <dgm:cxn modelId="{28A220B8-E125-40EF-90B3-AEA1EB17F32A}" type="presParOf" srcId="{9F0055E8-BF33-447C-A0C6-B83FE39737A6}" destId="{A559BDCA-FF5C-4681-BA23-A22A8F980E92}" srcOrd="0" destOrd="0" presId="urn:microsoft.com/office/officeart/2008/layout/SquareAccentList"/>
    <dgm:cxn modelId="{20627C96-153A-4803-B9C4-C7EBDF6C4F74}" type="presParOf" srcId="{9F0055E8-BF33-447C-A0C6-B83FE39737A6}" destId="{E075412D-65E5-48CA-BDA9-99398031FF18}"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48FAF05-A6DB-4F58-A18E-15D28AF2D61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B6449F26-9339-4341-8A09-95F363291FA1}">
      <dgm:prSet/>
      <dgm:spPr/>
      <dgm:t>
        <a:bodyPr/>
        <a:lstStyle/>
        <a:p>
          <a:pPr algn="l"/>
          <a:r>
            <a:rPr lang="tr-TR" dirty="0"/>
            <a:t>Gerçekleşen uygulamanın niteliği irdelenmektedir. </a:t>
          </a:r>
        </a:p>
      </dgm:t>
    </dgm:pt>
    <dgm:pt modelId="{834499E8-1D08-4976-AB0B-3AD69177A870}" type="parTrans" cxnId="{E2901AA6-2B4F-4388-9C7E-175D8C4E2E9A}">
      <dgm:prSet/>
      <dgm:spPr/>
      <dgm:t>
        <a:bodyPr/>
        <a:lstStyle/>
        <a:p>
          <a:endParaRPr lang="tr-TR"/>
        </a:p>
      </dgm:t>
    </dgm:pt>
    <dgm:pt modelId="{04CF7F64-8BA0-490F-A0E9-F49930424310}" type="sibTrans" cxnId="{E2901AA6-2B4F-4388-9C7E-175D8C4E2E9A}">
      <dgm:prSet/>
      <dgm:spPr/>
      <dgm:t>
        <a:bodyPr/>
        <a:lstStyle/>
        <a:p>
          <a:endParaRPr lang="tr-TR"/>
        </a:p>
      </dgm:t>
    </dgm:pt>
    <dgm:pt modelId="{11F7C799-8D21-4A81-89AB-1DFEAFB3D836}">
      <dgm:prSet/>
      <dgm:spPr/>
      <dgm:t>
        <a:bodyPr/>
        <a:lstStyle/>
        <a:p>
          <a:r>
            <a:rPr lang="tr-TR" dirty="0"/>
            <a:t>Fakültede her eğitim-öğretim dönemi sonunda özellikle klinik uygulamaya yönelik öğrenci değerlendirmeleri alınmakta ve KYS Bireysel Öneri Değerlendirme Formu aracılığı ile sürekli iyileştirmeler yapılmaktadır(B.1.4.9.)</a:t>
          </a:r>
        </a:p>
      </dgm:t>
    </dgm:pt>
    <dgm:pt modelId="{5C03185D-C190-4D6D-9590-2E3ABAB349B2}" type="parTrans" cxnId="{2A9006B0-1A77-4AC7-A1D8-6D7D91B2B5FA}">
      <dgm:prSet/>
      <dgm:spPr/>
      <dgm:t>
        <a:bodyPr/>
        <a:lstStyle/>
        <a:p>
          <a:endParaRPr lang="tr-TR"/>
        </a:p>
      </dgm:t>
    </dgm:pt>
    <dgm:pt modelId="{F1D6357E-9DD1-46D0-90CF-DA75EB7F62E6}" type="sibTrans" cxnId="{2A9006B0-1A77-4AC7-A1D8-6D7D91B2B5FA}">
      <dgm:prSet/>
      <dgm:spPr/>
      <dgm:t>
        <a:bodyPr/>
        <a:lstStyle/>
        <a:p>
          <a:endParaRPr lang="tr-TR"/>
        </a:p>
      </dgm:t>
    </dgm:pt>
    <dgm:pt modelId="{1EFCC20B-9D6F-40D8-9E2F-4BCF6F3E9878}" type="pres">
      <dgm:prSet presAssocID="{B48FAF05-A6DB-4F58-A18E-15D28AF2D611}" presName="Name0" presStyleCnt="0">
        <dgm:presLayoutVars>
          <dgm:dir/>
          <dgm:animLvl val="lvl"/>
          <dgm:resizeHandles val="exact"/>
        </dgm:presLayoutVars>
      </dgm:prSet>
      <dgm:spPr/>
    </dgm:pt>
    <dgm:pt modelId="{998A2C4B-B0B4-40BE-91A0-82C572EA51A0}" type="pres">
      <dgm:prSet presAssocID="{B6449F26-9339-4341-8A09-95F363291FA1}" presName="composite" presStyleCnt="0"/>
      <dgm:spPr/>
    </dgm:pt>
    <dgm:pt modelId="{87FC56F5-AAB5-4503-99F4-0AE6D40F6451}" type="pres">
      <dgm:prSet presAssocID="{B6449F26-9339-4341-8A09-95F363291FA1}" presName="parTx" presStyleLbl="alignNode1" presStyleIdx="0" presStyleCnt="1">
        <dgm:presLayoutVars>
          <dgm:chMax val="0"/>
          <dgm:chPref val="0"/>
          <dgm:bulletEnabled val="1"/>
        </dgm:presLayoutVars>
      </dgm:prSet>
      <dgm:spPr/>
    </dgm:pt>
    <dgm:pt modelId="{B8077ED6-0DC0-4EEB-96FB-ADCEC6A3D5D4}" type="pres">
      <dgm:prSet presAssocID="{B6449F26-9339-4341-8A09-95F363291FA1}" presName="desTx" presStyleLbl="alignAccFollowNode1" presStyleIdx="0" presStyleCnt="1">
        <dgm:presLayoutVars>
          <dgm:bulletEnabled val="1"/>
        </dgm:presLayoutVars>
      </dgm:prSet>
      <dgm:spPr/>
    </dgm:pt>
  </dgm:ptLst>
  <dgm:cxnLst>
    <dgm:cxn modelId="{23CEAB11-5AA4-405F-8333-9F3ECBA0F5CF}" type="presOf" srcId="{B6449F26-9339-4341-8A09-95F363291FA1}" destId="{87FC56F5-AAB5-4503-99F4-0AE6D40F6451}" srcOrd="0" destOrd="0" presId="urn:microsoft.com/office/officeart/2005/8/layout/hList1"/>
    <dgm:cxn modelId="{3ED43773-0F28-4127-8DBB-EF69BB3BA823}" type="presOf" srcId="{B48FAF05-A6DB-4F58-A18E-15D28AF2D611}" destId="{1EFCC20B-9D6F-40D8-9E2F-4BCF6F3E9878}" srcOrd="0" destOrd="0" presId="urn:microsoft.com/office/officeart/2005/8/layout/hList1"/>
    <dgm:cxn modelId="{A743A48B-B275-4702-A491-7CC397590C7D}" type="presOf" srcId="{11F7C799-8D21-4A81-89AB-1DFEAFB3D836}" destId="{B8077ED6-0DC0-4EEB-96FB-ADCEC6A3D5D4}" srcOrd="0" destOrd="0" presId="urn:microsoft.com/office/officeart/2005/8/layout/hList1"/>
    <dgm:cxn modelId="{E2901AA6-2B4F-4388-9C7E-175D8C4E2E9A}" srcId="{B48FAF05-A6DB-4F58-A18E-15D28AF2D611}" destId="{B6449F26-9339-4341-8A09-95F363291FA1}" srcOrd="0" destOrd="0" parTransId="{834499E8-1D08-4976-AB0B-3AD69177A870}" sibTransId="{04CF7F64-8BA0-490F-A0E9-F49930424310}"/>
    <dgm:cxn modelId="{2A9006B0-1A77-4AC7-A1D8-6D7D91B2B5FA}" srcId="{B6449F26-9339-4341-8A09-95F363291FA1}" destId="{11F7C799-8D21-4A81-89AB-1DFEAFB3D836}" srcOrd="0" destOrd="0" parTransId="{5C03185D-C190-4D6D-9590-2E3ABAB349B2}" sibTransId="{F1D6357E-9DD1-46D0-90CF-DA75EB7F62E6}"/>
    <dgm:cxn modelId="{68B752D3-10D7-4AA8-9441-AB9EAED3F0C5}" type="presParOf" srcId="{1EFCC20B-9D6F-40D8-9E2F-4BCF6F3E9878}" destId="{998A2C4B-B0B4-40BE-91A0-82C572EA51A0}" srcOrd="0" destOrd="0" presId="urn:microsoft.com/office/officeart/2005/8/layout/hList1"/>
    <dgm:cxn modelId="{DCEE9D7F-0A16-470A-9D61-02C229EF1C8E}" type="presParOf" srcId="{998A2C4B-B0B4-40BE-91A0-82C572EA51A0}" destId="{87FC56F5-AAB5-4503-99F4-0AE6D40F6451}" srcOrd="0" destOrd="0" presId="urn:microsoft.com/office/officeart/2005/8/layout/hList1"/>
    <dgm:cxn modelId="{7DB05C47-67FB-46BB-8CC7-82CE4DA21530}" type="presParOf" srcId="{998A2C4B-B0B4-40BE-91A0-82C572EA51A0}" destId="{B8077ED6-0DC0-4EEB-96FB-ADCEC6A3D5D4}"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DC27503-F450-4B4F-B17E-23CE53624404}"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tr-TR"/>
        </a:p>
      </dgm:t>
    </dgm:pt>
    <dgm:pt modelId="{0D87E541-C66D-43DB-AE43-C7E1D68E1F9E}">
      <dgm:prSet custT="1"/>
      <dgm:spPr/>
      <dgm:t>
        <a:bodyPr/>
        <a:lstStyle/>
        <a:p>
          <a:pPr algn="l"/>
          <a:r>
            <a:rPr lang="tr-TR" sz="2000" dirty="0"/>
            <a:t>Öğrenci iş yüküne dayalı tasarımda uzaktan eğitimle ortaya çıkan çeşitlilikler de göz önünde bulundurulmaktadır.</a:t>
          </a:r>
        </a:p>
      </dgm:t>
    </dgm:pt>
    <dgm:pt modelId="{BFF26B1E-33E9-470A-99F4-F887AF39811D}" type="parTrans" cxnId="{0FE4638A-B838-4290-848E-AFDFA50C9D60}">
      <dgm:prSet/>
      <dgm:spPr/>
      <dgm:t>
        <a:bodyPr/>
        <a:lstStyle/>
        <a:p>
          <a:endParaRPr lang="tr-TR"/>
        </a:p>
      </dgm:t>
    </dgm:pt>
    <dgm:pt modelId="{78004681-8A8C-47B2-BAFE-2940682E0B75}" type="sibTrans" cxnId="{0FE4638A-B838-4290-848E-AFDFA50C9D60}">
      <dgm:prSet/>
      <dgm:spPr/>
      <dgm:t>
        <a:bodyPr/>
        <a:lstStyle/>
        <a:p>
          <a:endParaRPr lang="tr-TR"/>
        </a:p>
      </dgm:t>
    </dgm:pt>
    <dgm:pt modelId="{62E1CDB4-68D8-423A-8D00-C55D0338ED31}">
      <dgm:prSet custT="1"/>
      <dgm:spPr/>
      <dgm:t>
        <a:bodyPr/>
        <a:lstStyle/>
        <a:p>
          <a:r>
            <a:rPr lang="tr-TR" sz="2000" dirty="0"/>
            <a:t>Bu alanda örnek çalışmalara gereksinim vardır.</a:t>
          </a:r>
        </a:p>
      </dgm:t>
    </dgm:pt>
    <dgm:pt modelId="{4019A432-D041-4381-823D-E1535FF9995F}" type="parTrans" cxnId="{8F88B319-4292-4416-A653-B205D43BB942}">
      <dgm:prSet/>
      <dgm:spPr/>
      <dgm:t>
        <a:bodyPr/>
        <a:lstStyle/>
        <a:p>
          <a:endParaRPr lang="tr-TR"/>
        </a:p>
      </dgm:t>
    </dgm:pt>
    <dgm:pt modelId="{5BA657B9-A40E-4DB9-B532-9525BAC8C853}" type="sibTrans" cxnId="{8F88B319-4292-4416-A653-B205D43BB942}">
      <dgm:prSet/>
      <dgm:spPr/>
      <dgm:t>
        <a:bodyPr/>
        <a:lstStyle/>
        <a:p>
          <a:endParaRPr lang="tr-TR"/>
        </a:p>
      </dgm:t>
    </dgm:pt>
    <dgm:pt modelId="{EBBE3FD5-DFDD-4067-91C4-D1497927FD69}" type="pres">
      <dgm:prSet presAssocID="{CDC27503-F450-4B4F-B17E-23CE53624404}" presName="Name0" presStyleCnt="0">
        <dgm:presLayoutVars>
          <dgm:dir/>
          <dgm:animLvl val="lvl"/>
          <dgm:resizeHandles val="exact"/>
        </dgm:presLayoutVars>
      </dgm:prSet>
      <dgm:spPr/>
    </dgm:pt>
    <dgm:pt modelId="{BEEF5CD0-70AC-4A2B-947F-1A41775519AF}" type="pres">
      <dgm:prSet presAssocID="{0D87E541-C66D-43DB-AE43-C7E1D68E1F9E}" presName="composite" presStyleCnt="0"/>
      <dgm:spPr/>
    </dgm:pt>
    <dgm:pt modelId="{FEB12F62-B443-4502-8B41-7CEB6AFF778F}" type="pres">
      <dgm:prSet presAssocID="{0D87E541-C66D-43DB-AE43-C7E1D68E1F9E}" presName="parTx" presStyleLbl="alignNode1" presStyleIdx="0" presStyleCnt="1">
        <dgm:presLayoutVars>
          <dgm:chMax val="0"/>
          <dgm:chPref val="0"/>
          <dgm:bulletEnabled val="1"/>
        </dgm:presLayoutVars>
      </dgm:prSet>
      <dgm:spPr/>
    </dgm:pt>
    <dgm:pt modelId="{FE747D25-2003-4002-8825-651117E5B587}" type="pres">
      <dgm:prSet presAssocID="{0D87E541-C66D-43DB-AE43-C7E1D68E1F9E}" presName="desTx" presStyleLbl="alignAccFollowNode1" presStyleIdx="0" presStyleCnt="1" custLinFactNeighborX="-1573" custLinFactNeighborY="1377">
        <dgm:presLayoutVars>
          <dgm:bulletEnabled val="1"/>
        </dgm:presLayoutVars>
      </dgm:prSet>
      <dgm:spPr/>
    </dgm:pt>
  </dgm:ptLst>
  <dgm:cxnLst>
    <dgm:cxn modelId="{FA140408-074C-4A7F-BC6E-4BA8B3CE6EED}" type="presOf" srcId="{CDC27503-F450-4B4F-B17E-23CE53624404}" destId="{EBBE3FD5-DFDD-4067-91C4-D1497927FD69}" srcOrd="0" destOrd="0" presId="urn:microsoft.com/office/officeart/2005/8/layout/hList1"/>
    <dgm:cxn modelId="{5087B40C-9C46-49D3-8787-6801DA01A206}" type="presOf" srcId="{62E1CDB4-68D8-423A-8D00-C55D0338ED31}" destId="{FE747D25-2003-4002-8825-651117E5B587}" srcOrd="0" destOrd="0" presId="urn:microsoft.com/office/officeart/2005/8/layout/hList1"/>
    <dgm:cxn modelId="{B2E01D15-AC03-4B98-9190-5F950DB34DD4}" type="presOf" srcId="{0D87E541-C66D-43DB-AE43-C7E1D68E1F9E}" destId="{FEB12F62-B443-4502-8B41-7CEB6AFF778F}" srcOrd="0" destOrd="0" presId="urn:microsoft.com/office/officeart/2005/8/layout/hList1"/>
    <dgm:cxn modelId="{8F88B319-4292-4416-A653-B205D43BB942}" srcId="{0D87E541-C66D-43DB-AE43-C7E1D68E1F9E}" destId="{62E1CDB4-68D8-423A-8D00-C55D0338ED31}" srcOrd="0" destOrd="0" parTransId="{4019A432-D041-4381-823D-E1535FF9995F}" sibTransId="{5BA657B9-A40E-4DB9-B532-9525BAC8C853}"/>
    <dgm:cxn modelId="{0FE4638A-B838-4290-848E-AFDFA50C9D60}" srcId="{CDC27503-F450-4B4F-B17E-23CE53624404}" destId="{0D87E541-C66D-43DB-AE43-C7E1D68E1F9E}" srcOrd="0" destOrd="0" parTransId="{BFF26B1E-33E9-470A-99F4-F887AF39811D}" sibTransId="{78004681-8A8C-47B2-BAFE-2940682E0B75}"/>
    <dgm:cxn modelId="{1465DF5B-F4D4-4BE0-A588-1138EFC584ED}" type="presParOf" srcId="{EBBE3FD5-DFDD-4067-91C4-D1497927FD69}" destId="{BEEF5CD0-70AC-4A2B-947F-1A41775519AF}" srcOrd="0" destOrd="0" presId="urn:microsoft.com/office/officeart/2005/8/layout/hList1"/>
    <dgm:cxn modelId="{A27CA270-DA32-4A16-B28D-DB7437971FAC}" type="presParOf" srcId="{BEEF5CD0-70AC-4A2B-947F-1A41775519AF}" destId="{FEB12F62-B443-4502-8B41-7CEB6AFF778F}" srcOrd="0" destOrd="0" presId="urn:microsoft.com/office/officeart/2005/8/layout/hList1"/>
    <dgm:cxn modelId="{5013148A-3008-4830-A100-1EF6D847D849}" type="presParOf" srcId="{BEEF5CD0-70AC-4A2B-947F-1A41775519AF}" destId="{FE747D25-2003-4002-8825-651117E5B587}" srcOrd="1" destOrd="0" presId="urn:microsoft.com/office/officeart/2005/8/layout/h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4BA2FDE-6957-4A7F-B67D-4D040DDF8D6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3B96C40A-B848-4584-9F5C-AB112E55C1C8}">
      <dgm:prSet custT="1"/>
      <dgm:spPr/>
      <dgm:t>
        <a:bodyPr/>
        <a:lstStyle/>
        <a:p>
          <a:r>
            <a:rPr lang="tr-TR" sz="1600" b="1"/>
            <a:t>Planlama (P) </a:t>
          </a:r>
          <a:endParaRPr lang="tr-TR" sz="1600"/>
        </a:p>
      </dgm:t>
    </dgm:pt>
    <dgm:pt modelId="{23C68770-8711-4D11-8CB6-51FA1E5AB300}" type="parTrans" cxnId="{33E6399E-4019-4618-BD90-3D49718F5212}">
      <dgm:prSet/>
      <dgm:spPr/>
      <dgm:t>
        <a:bodyPr/>
        <a:lstStyle/>
        <a:p>
          <a:endParaRPr lang="tr-TR" sz="1600"/>
        </a:p>
      </dgm:t>
    </dgm:pt>
    <dgm:pt modelId="{2AE606E9-B449-4686-BAD0-9458C570B8B0}" type="sibTrans" cxnId="{33E6399E-4019-4618-BD90-3D49718F5212}">
      <dgm:prSet/>
      <dgm:spPr/>
      <dgm:t>
        <a:bodyPr/>
        <a:lstStyle/>
        <a:p>
          <a:endParaRPr lang="tr-TR" sz="1600"/>
        </a:p>
      </dgm:t>
    </dgm:pt>
    <dgm:pt modelId="{06649723-E5F7-489A-A283-497E9B811236}">
      <dgm:prSet custT="1"/>
      <dgm:spPr/>
      <dgm:t>
        <a:bodyPr/>
        <a:lstStyle/>
        <a:p>
          <a:r>
            <a:rPr lang="tr-TR" sz="1600" dirty="0"/>
            <a:t>Eğitim ve öğretim süreçlerinde öğrenci iş yükü tahminlerinin doğru bir şekilde belirlenmesi için «Yıldız Fakültesi AKTS öğrenci iş yükü anketi» planlanmıştır (B.1.4.1.). Anket öğrencilerin derse hazırlık süresi, ders içi ve dışı çalışma süreleri, sınav hazırlığı ve uygulamalı çalışmalara harcadıkları zaman gibi faktörleri kapsayacak şekilde oluşturulmuştur. </a:t>
          </a:r>
        </a:p>
      </dgm:t>
    </dgm:pt>
    <dgm:pt modelId="{01872C34-530A-4142-8112-B855F96CCE53}" type="parTrans" cxnId="{935AE652-3565-4935-BAB3-67BBDDB1F61A}">
      <dgm:prSet/>
      <dgm:spPr/>
      <dgm:t>
        <a:bodyPr/>
        <a:lstStyle/>
        <a:p>
          <a:endParaRPr lang="tr-TR" sz="1600"/>
        </a:p>
      </dgm:t>
    </dgm:pt>
    <dgm:pt modelId="{C08F957A-A424-4E77-A35A-3563D89486B9}" type="sibTrans" cxnId="{935AE652-3565-4935-BAB3-67BBDDB1F61A}">
      <dgm:prSet/>
      <dgm:spPr/>
      <dgm:t>
        <a:bodyPr/>
        <a:lstStyle/>
        <a:p>
          <a:endParaRPr lang="tr-TR" sz="1600"/>
        </a:p>
      </dgm:t>
    </dgm:pt>
    <dgm:pt modelId="{84AD6142-51F4-41E9-A879-1962F9E6F43F}">
      <dgm:prSet custT="1"/>
      <dgm:spPr/>
      <dgm:t>
        <a:bodyPr/>
        <a:lstStyle/>
        <a:p>
          <a:r>
            <a:rPr lang="tr-TR" sz="1600" b="1"/>
            <a:t>Uygulama (U)</a:t>
          </a:r>
          <a:endParaRPr lang="tr-TR" sz="1600"/>
        </a:p>
      </dgm:t>
    </dgm:pt>
    <dgm:pt modelId="{1E1E30EF-DCE6-4C2E-A0EB-B7BF385EB647}" type="parTrans" cxnId="{ADFC714D-3D10-4809-9EFE-DCEBF3F1715C}">
      <dgm:prSet/>
      <dgm:spPr/>
      <dgm:t>
        <a:bodyPr/>
        <a:lstStyle/>
        <a:p>
          <a:endParaRPr lang="tr-TR" sz="1600"/>
        </a:p>
      </dgm:t>
    </dgm:pt>
    <dgm:pt modelId="{C81B9AB8-2B6D-4EC1-8DB1-0BAFAEE1A602}" type="sibTrans" cxnId="{ADFC714D-3D10-4809-9EFE-DCEBF3F1715C}">
      <dgm:prSet/>
      <dgm:spPr/>
      <dgm:t>
        <a:bodyPr/>
        <a:lstStyle/>
        <a:p>
          <a:endParaRPr lang="tr-TR" sz="1600"/>
        </a:p>
      </dgm:t>
    </dgm:pt>
    <dgm:pt modelId="{0DDFE1F7-B393-45A1-BF7F-1435593CE770}">
      <dgm:prSet custT="1"/>
      <dgm:spPr/>
      <dgm:t>
        <a:bodyPr/>
        <a:lstStyle/>
        <a:p>
          <a:r>
            <a:rPr lang="tr-TR" sz="1600" dirty="0"/>
            <a:t>Anket öğrencilere dijital platformlar (Öğrenci Bilgi Sistemi, e-posta veya LMS) aracılığıyla sunulmuştur (B.1.4.2.) (B.1.4.3.). AKTS iş yükü ile öğrencilerden alınan iş yükü tahminleri karşılaştırılarak veriler analiz edilerek, uyumsuzluk olup olmadığı tespit edilmiştir.</a:t>
          </a:r>
        </a:p>
      </dgm:t>
    </dgm:pt>
    <dgm:pt modelId="{076F13A9-3B40-4541-9FC1-1ED8D35C5D5C}" type="parTrans" cxnId="{0C286AF8-47A1-46EF-B580-CDFD7E4F9C33}">
      <dgm:prSet/>
      <dgm:spPr/>
      <dgm:t>
        <a:bodyPr/>
        <a:lstStyle/>
        <a:p>
          <a:endParaRPr lang="tr-TR" sz="1600"/>
        </a:p>
      </dgm:t>
    </dgm:pt>
    <dgm:pt modelId="{58F666B8-B2B1-4646-8611-500B85A7C6D9}" type="sibTrans" cxnId="{0C286AF8-47A1-46EF-B580-CDFD7E4F9C33}">
      <dgm:prSet/>
      <dgm:spPr/>
      <dgm:t>
        <a:bodyPr/>
        <a:lstStyle/>
        <a:p>
          <a:endParaRPr lang="tr-TR" sz="1600"/>
        </a:p>
      </dgm:t>
    </dgm:pt>
    <dgm:pt modelId="{8AAD1D24-2AF3-4EC1-BE0F-334FDCC1C977}">
      <dgm:prSet custT="1"/>
      <dgm:spPr/>
      <dgm:t>
        <a:bodyPr/>
        <a:lstStyle/>
        <a:p>
          <a:r>
            <a:rPr lang="tr-TR" sz="1600" b="1"/>
            <a:t>Kontrol (K)</a:t>
          </a:r>
          <a:endParaRPr lang="tr-TR" sz="1600"/>
        </a:p>
      </dgm:t>
    </dgm:pt>
    <dgm:pt modelId="{E363505E-DF7B-4879-92E9-67226DA5C9BF}" type="parTrans" cxnId="{22895A20-AD06-46CC-9CE1-B5E16F5BF66E}">
      <dgm:prSet/>
      <dgm:spPr/>
      <dgm:t>
        <a:bodyPr/>
        <a:lstStyle/>
        <a:p>
          <a:endParaRPr lang="tr-TR" sz="1600"/>
        </a:p>
      </dgm:t>
    </dgm:pt>
    <dgm:pt modelId="{3E235F81-28BE-45BA-B9F4-1A8F9D570D0F}" type="sibTrans" cxnId="{22895A20-AD06-46CC-9CE1-B5E16F5BF66E}">
      <dgm:prSet/>
      <dgm:spPr/>
      <dgm:t>
        <a:bodyPr/>
        <a:lstStyle/>
        <a:p>
          <a:endParaRPr lang="tr-TR" sz="1600"/>
        </a:p>
      </dgm:t>
    </dgm:pt>
    <dgm:pt modelId="{7D304739-1990-4365-809F-7B161764E363}">
      <dgm:prSet custT="1"/>
      <dgm:spPr/>
      <dgm:t>
        <a:bodyPr/>
        <a:lstStyle/>
        <a:p>
          <a:r>
            <a:rPr lang="tr-TR" sz="1600"/>
            <a:t>Elde edilen anket sonuçları, AKTS hesaplama süreçleri için tasarlanan referans değerler ile karşılaştırılmıştır. AKTS kredilerinde veya ders planlamalarında tutarsızlık tespit edildiğinde nedenleri araştırılmıştır. Öğrenci görüşleri alınarak iş yükü tahminleri hakkında düzeltici öneriler hazırlanmıştır. Sonuçlar ilgili öğretim elemanlarına iletilmiştir (B.1.4.4.).</a:t>
          </a:r>
        </a:p>
      </dgm:t>
    </dgm:pt>
    <dgm:pt modelId="{E441103B-3930-47BF-B4B8-CD1FE10424DB}" type="parTrans" cxnId="{C0732C03-4C20-41B9-BDA0-93690AE9F790}">
      <dgm:prSet/>
      <dgm:spPr/>
      <dgm:t>
        <a:bodyPr/>
        <a:lstStyle/>
        <a:p>
          <a:endParaRPr lang="tr-TR" sz="1600"/>
        </a:p>
      </dgm:t>
    </dgm:pt>
    <dgm:pt modelId="{850FA2E7-AC85-4837-A870-69FAC21ED9F7}" type="sibTrans" cxnId="{C0732C03-4C20-41B9-BDA0-93690AE9F790}">
      <dgm:prSet/>
      <dgm:spPr/>
      <dgm:t>
        <a:bodyPr/>
        <a:lstStyle/>
        <a:p>
          <a:endParaRPr lang="tr-TR" sz="1600"/>
        </a:p>
      </dgm:t>
    </dgm:pt>
    <dgm:pt modelId="{48200239-2121-451E-A974-DF96B24E778E}">
      <dgm:prSet custT="1"/>
      <dgm:spPr/>
      <dgm:t>
        <a:bodyPr/>
        <a:lstStyle/>
        <a:p>
          <a:r>
            <a:rPr lang="tr-TR" sz="1600" b="1" dirty="0"/>
            <a:t>Önlem (Ö) </a:t>
          </a:r>
          <a:endParaRPr lang="tr-TR" sz="1600" dirty="0"/>
        </a:p>
      </dgm:t>
    </dgm:pt>
    <dgm:pt modelId="{1F118D35-ED6C-41A8-844A-2DABF525E23F}" type="parTrans" cxnId="{C77BCB2D-796F-4646-AECA-926438B5972F}">
      <dgm:prSet/>
      <dgm:spPr/>
      <dgm:t>
        <a:bodyPr/>
        <a:lstStyle/>
        <a:p>
          <a:endParaRPr lang="tr-TR" sz="1600"/>
        </a:p>
      </dgm:t>
    </dgm:pt>
    <dgm:pt modelId="{9A9F154C-5860-4D86-B751-809708E268B6}" type="sibTrans" cxnId="{C77BCB2D-796F-4646-AECA-926438B5972F}">
      <dgm:prSet/>
      <dgm:spPr/>
      <dgm:t>
        <a:bodyPr/>
        <a:lstStyle/>
        <a:p>
          <a:endParaRPr lang="tr-TR" sz="1600"/>
        </a:p>
      </dgm:t>
    </dgm:pt>
    <dgm:pt modelId="{E47206F2-BC7E-43A2-BB6C-550740B51E66}">
      <dgm:prSet custT="1"/>
      <dgm:spPr/>
      <dgm:t>
        <a:bodyPr/>
        <a:lstStyle/>
        <a:p>
          <a:r>
            <a:rPr lang="tr-TR" sz="1600" dirty="0"/>
            <a:t>Anket sonuçlarına göre, iş yükü tahminlerinde öğrenci geri bildirimlerine dayalı iyileştirmeler yapılmıştır. Süreç, kalite güvence mekanizmaları çerçevesinde periyodik olarak gözden geçirilmektedir. Süreç her yıl tekrarlanacak ve düzenli raporlamaya devam edilecektir. Sürecin sonuçları, eğitim-öğretim kalitesini artırmaya yönelik yıllık program değerlendirme raporlarına entegre edilmektedir (4)(B.1.4.5.).</a:t>
          </a:r>
        </a:p>
      </dgm:t>
    </dgm:pt>
    <dgm:pt modelId="{A9850639-137D-4FDE-81EA-BD3DC1B07316}" type="parTrans" cxnId="{364AC11E-8BCF-41B8-BC6D-9A85996F211B}">
      <dgm:prSet/>
      <dgm:spPr/>
      <dgm:t>
        <a:bodyPr/>
        <a:lstStyle/>
        <a:p>
          <a:endParaRPr lang="tr-TR" sz="1600"/>
        </a:p>
      </dgm:t>
    </dgm:pt>
    <dgm:pt modelId="{67D60DC6-F817-4F27-B9A1-DBC1186523C8}" type="sibTrans" cxnId="{364AC11E-8BCF-41B8-BC6D-9A85996F211B}">
      <dgm:prSet/>
      <dgm:spPr/>
      <dgm:t>
        <a:bodyPr/>
        <a:lstStyle/>
        <a:p>
          <a:endParaRPr lang="tr-TR" sz="1600"/>
        </a:p>
      </dgm:t>
    </dgm:pt>
    <dgm:pt modelId="{B1C2C8B4-EFBE-4EF0-9DBF-708A1BD5CD7E}" type="pres">
      <dgm:prSet presAssocID="{F4BA2FDE-6957-4A7F-B67D-4D040DDF8D6A}" presName="linearFlow" presStyleCnt="0">
        <dgm:presLayoutVars>
          <dgm:dir/>
          <dgm:animLvl val="lvl"/>
          <dgm:resizeHandles val="exact"/>
        </dgm:presLayoutVars>
      </dgm:prSet>
      <dgm:spPr/>
    </dgm:pt>
    <dgm:pt modelId="{7AA181A0-AC91-497A-86C7-AD3897CC3090}" type="pres">
      <dgm:prSet presAssocID="{3B96C40A-B848-4584-9F5C-AB112E55C1C8}" presName="composite" presStyleCnt="0"/>
      <dgm:spPr/>
    </dgm:pt>
    <dgm:pt modelId="{3D6D48CF-C8E9-4262-8402-20F89EC14C02}" type="pres">
      <dgm:prSet presAssocID="{3B96C40A-B848-4584-9F5C-AB112E55C1C8}" presName="parentText" presStyleLbl="alignNode1" presStyleIdx="0" presStyleCnt="4">
        <dgm:presLayoutVars>
          <dgm:chMax val="1"/>
          <dgm:bulletEnabled val="1"/>
        </dgm:presLayoutVars>
      </dgm:prSet>
      <dgm:spPr/>
    </dgm:pt>
    <dgm:pt modelId="{9C1339D0-1A5B-4243-A025-74376F692FB9}" type="pres">
      <dgm:prSet presAssocID="{3B96C40A-B848-4584-9F5C-AB112E55C1C8}" presName="descendantText" presStyleLbl="alignAcc1" presStyleIdx="0" presStyleCnt="4">
        <dgm:presLayoutVars>
          <dgm:bulletEnabled val="1"/>
        </dgm:presLayoutVars>
      </dgm:prSet>
      <dgm:spPr/>
    </dgm:pt>
    <dgm:pt modelId="{A4BE417E-378C-4CB8-A3CE-5FB324239DA7}" type="pres">
      <dgm:prSet presAssocID="{2AE606E9-B449-4686-BAD0-9458C570B8B0}" presName="sp" presStyleCnt="0"/>
      <dgm:spPr/>
    </dgm:pt>
    <dgm:pt modelId="{A3165587-99CB-4FAB-B5A0-CB2BC599FDD4}" type="pres">
      <dgm:prSet presAssocID="{84AD6142-51F4-41E9-A879-1962F9E6F43F}" presName="composite" presStyleCnt="0"/>
      <dgm:spPr/>
    </dgm:pt>
    <dgm:pt modelId="{E86C47E7-DF46-471F-A85D-64DB462827B0}" type="pres">
      <dgm:prSet presAssocID="{84AD6142-51F4-41E9-A879-1962F9E6F43F}" presName="parentText" presStyleLbl="alignNode1" presStyleIdx="1" presStyleCnt="4">
        <dgm:presLayoutVars>
          <dgm:chMax val="1"/>
          <dgm:bulletEnabled val="1"/>
        </dgm:presLayoutVars>
      </dgm:prSet>
      <dgm:spPr/>
    </dgm:pt>
    <dgm:pt modelId="{89F3E3A1-E932-4501-B251-6952342C105A}" type="pres">
      <dgm:prSet presAssocID="{84AD6142-51F4-41E9-A879-1962F9E6F43F}" presName="descendantText" presStyleLbl="alignAcc1" presStyleIdx="1" presStyleCnt="4">
        <dgm:presLayoutVars>
          <dgm:bulletEnabled val="1"/>
        </dgm:presLayoutVars>
      </dgm:prSet>
      <dgm:spPr/>
    </dgm:pt>
    <dgm:pt modelId="{E9E46C52-9B6E-4913-BF8E-57004288504A}" type="pres">
      <dgm:prSet presAssocID="{C81B9AB8-2B6D-4EC1-8DB1-0BAFAEE1A602}" presName="sp" presStyleCnt="0"/>
      <dgm:spPr/>
    </dgm:pt>
    <dgm:pt modelId="{73DBF075-8263-4402-8E93-89C0B25BC036}" type="pres">
      <dgm:prSet presAssocID="{8AAD1D24-2AF3-4EC1-BE0F-334FDCC1C977}" presName="composite" presStyleCnt="0"/>
      <dgm:spPr/>
    </dgm:pt>
    <dgm:pt modelId="{53DC9839-0BFF-4F13-9C2E-D48F878609C1}" type="pres">
      <dgm:prSet presAssocID="{8AAD1D24-2AF3-4EC1-BE0F-334FDCC1C977}" presName="parentText" presStyleLbl="alignNode1" presStyleIdx="2" presStyleCnt="4">
        <dgm:presLayoutVars>
          <dgm:chMax val="1"/>
          <dgm:bulletEnabled val="1"/>
        </dgm:presLayoutVars>
      </dgm:prSet>
      <dgm:spPr/>
    </dgm:pt>
    <dgm:pt modelId="{29C6ED4C-9DA8-4332-86DA-E9BB4934F22B}" type="pres">
      <dgm:prSet presAssocID="{8AAD1D24-2AF3-4EC1-BE0F-334FDCC1C977}" presName="descendantText" presStyleLbl="alignAcc1" presStyleIdx="2" presStyleCnt="4">
        <dgm:presLayoutVars>
          <dgm:bulletEnabled val="1"/>
        </dgm:presLayoutVars>
      </dgm:prSet>
      <dgm:spPr/>
    </dgm:pt>
    <dgm:pt modelId="{91192AC1-E808-4718-AE47-5723A37B26C6}" type="pres">
      <dgm:prSet presAssocID="{3E235F81-28BE-45BA-B9F4-1A8F9D570D0F}" presName="sp" presStyleCnt="0"/>
      <dgm:spPr/>
    </dgm:pt>
    <dgm:pt modelId="{F76CBA6D-1DE8-4018-90A0-E7B82F09801C}" type="pres">
      <dgm:prSet presAssocID="{48200239-2121-451E-A974-DF96B24E778E}" presName="composite" presStyleCnt="0"/>
      <dgm:spPr/>
    </dgm:pt>
    <dgm:pt modelId="{A65EAA8A-DAC0-4352-9056-98695800E562}" type="pres">
      <dgm:prSet presAssocID="{48200239-2121-451E-A974-DF96B24E778E}" presName="parentText" presStyleLbl="alignNode1" presStyleIdx="3" presStyleCnt="4">
        <dgm:presLayoutVars>
          <dgm:chMax val="1"/>
          <dgm:bulletEnabled val="1"/>
        </dgm:presLayoutVars>
      </dgm:prSet>
      <dgm:spPr/>
    </dgm:pt>
    <dgm:pt modelId="{967B9568-C08F-44FC-B27F-39029153C0A3}" type="pres">
      <dgm:prSet presAssocID="{48200239-2121-451E-A974-DF96B24E778E}" presName="descendantText" presStyleLbl="alignAcc1" presStyleIdx="3" presStyleCnt="4" custScaleY="129332">
        <dgm:presLayoutVars>
          <dgm:bulletEnabled val="1"/>
        </dgm:presLayoutVars>
      </dgm:prSet>
      <dgm:spPr/>
    </dgm:pt>
  </dgm:ptLst>
  <dgm:cxnLst>
    <dgm:cxn modelId="{C0732C03-4C20-41B9-BDA0-93690AE9F790}" srcId="{8AAD1D24-2AF3-4EC1-BE0F-334FDCC1C977}" destId="{7D304739-1990-4365-809F-7B161764E363}" srcOrd="0" destOrd="0" parTransId="{E441103B-3930-47BF-B4B8-CD1FE10424DB}" sibTransId="{850FA2E7-AC85-4837-A870-69FAC21ED9F7}"/>
    <dgm:cxn modelId="{55077217-04A9-4AA2-834A-8E6A8FF91DD5}" type="presOf" srcId="{8AAD1D24-2AF3-4EC1-BE0F-334FDCC1C977}" destId="{53DC9839-0BFF-4F13-9C2E-D48F878609C1}" srcOrd="0" destOrd="0" presId="urn:microsoft.com/office/officeart/2005/8/layout/chevron2"/>
    <dgm:cxn modelId="{364AC11E-8BCF-41B8-BC6D-9A85996F211B}" srcId="{48200239-2121-451E-A974-DF96B24E778E}" destId="{E47206F2-BC7E-43A2-BB6C-550740B51E66}" srcOrd="0" destOrd="0" parTransId="{A9850639-137D-4FDE-81EA-BD3DC1B07316}" sibTransId="{67D60DC6-F817-4F27-B9A1-DBC1186523C8}"/>
    <dgm:cxn modelId="{22895A20-AD06-46CC-9CE1-B5E16F5BF66E}" srcId="{F4BA2FDE-6957-4A7F-B67D-4D040DDF8D6A}" destId="{8AAD1D24-2AF3-4EC1-BE0F-334FDCC1C977}" srcOrd="2" destOrd="0" parTransId="{E363505E-DF7B-4879-92E9-67226DA5C9BF}" sibTransId="{3E235F81-28BE-45BA-B9F4-1A8F9D570D0F}"/>
    <dgm:cxn modelId="{0DAA8428-0972-4928-A90B-21B65E10F272}" type="presOf" srcId="{0DDFE1F7-B393-45A1-BF7F-1435593CE770}" destId="{89F3E3A1-E932-4501-B251-6952342C105A}" srcOrd="0" destOrd="0" presId="urn:microsoft.com/office/officeart/2005/8/layout/chevron2"/>
    <dgm:cxn modelId="{C77BCB2D-796F-4646-AECA-926438B5972F}" srcId="{F4BA2FDE-6957-4A7F-B67D-4D040DDF8D6A}" destId="{48200239-2121-451E-A974-DF96B24E778E}" srcOrd="3" destOrd="0" parTransId="{1F118D35-ED6C-41A8-844A-2DABF525E23F}" sibTransId="{9A9F154C-5860-4D86-B751-809708E268B6}"/>
    <dgm:cxn modelId="{C6838040-D84B-4F58-BDFE-98A430F583D6}" type="presOf" srcId="{3B96C40A-B848-4584-9F5C-AB112E55C1C8}" destId="{3D6D48CF-C8E9-4262-8402-20F89EC14C02}" srcOrd="0" destOrd="0" presId="urn:microsoft.com/office/officeart/2005/8/layout/chevron2"/>
    <dgm:cxn modelId="{ADFC714D-3D10-4809-9EFE-DCEBF3F1715C}" srcId="{F4BA2FDE-6957-4A7F-B67D-4D040DDF8D6A}" destId="{84AD6142-51F4-41E9-A879-1962F9E6F43F}" srcOrd="1" destOrd="0" parTransId="{1E1E30EF-DCE6-4C2E-A0EB-B7BF385EB647}" sibTransId="{C81B9AB8-2B6D-4EC1-8DB1-0BAFAEE1A602}"/>
    <dgm:cxn modelId="{935AE652-3565-4935-BAB3-67BBDDB1F61A}" srcId="{3B96C40A-B848-4584-9F5C-AB112E55C1C8}" destId="{06649723-E5F7-489A-A283-497E9B811236}" srcOrd="0" destOrd="0" parTransId="{01872C34-530A-4142-8112-B855F96CCE53}" sibTransId="{C08F957A-A424-4E77-A35A-3563D89486B9}"/>
    <dgm:cxn modelId="{E7BE6873-C06E-44EC-977A-B01705ABE2AF}" type="presOf" srcId="{F4BA2FDE-6957-4A7F-B67D-4D040DDF8D6A}" destId="{B1C2C8B4-EFBE-4EF0-9DBF-708A1BD5CD7E}" srcOrd="0" destOrd="0" presId="urn:microsoft.com/office/officeart/2005/8/layout/chevron2"/>
    <dgm:cxn modelId="{D505727A-FA27-407B-A960-A431271D1B3D}" type="presOf" srcId="{84AD6142-51F4-41E9-A879-1962F9E6F43F}" destId="{E86C47E7-DF46-471F-A85D-64DB462827B0}" srcOrd="0" destOrd="0" presId="urn:microsoft.com/office/officeart/2005/8/layout/chevron2"/>
    <dgm:cxn modelId="{FA242082-570D-4EFB-9E38-6E96D9515F87}" type="presOf" srcId="{7D304739-1990-4365-809F-7B161764E363}" destId="{29C6ED4C-9DA8-4332-86DA-E9BB4934F22B}" srcOrd="0" destOrd="0" presId="urn:microsoft.com/office/officeart/2005/8/layout/chevron2"/>
    <dgm:cxn modelId="{33E6399E-4019-4618-BD90-3D49718F5212}" srcId="{F4BA2FDE-6957-4A7F-B67D-4D040DDF8D6A}" destId="{3B96C40A-B848-4584-9F5C-AB112E55C1C8}" srcOrd="0" destOrd="0" parTransId="{23C68770-8711-4D11-8CB6-51FA1E5AB300}" sibTransId="{2AE606E9-B449-4686-BAD0-9458C570B8B0}"/>
    <dgm:cxn modelId="{C2C026A8-63EA-4D1A-964B-09AD32C5E69D}" type="presOf" srcId="{E47206F2-BC7E-43A2-BB6C-550740B51E66}" destId="{967B9568-C08F-44FC-B27F-39029153C0A3}" srcOrd="0" destOrd="0" presId="urn:microsoft.com/office/officeart/2005/8/layout/chevron2"/>
    <dgm:cxn modelId="{3D28DBB9-FBB0-491B-8F27-CD88AAE906C4}" type="presOf" srcId="{48200239-2121-451E-A974-DF96B24E778E}" destId="{A65EAA8A-DAC0-4352-9056-98695800E562}" srcOrd="0" destOrd="0" presId="urn:microsoft.com/office/officeart/2005/8/layout/chevron2"/>
    <dgm:cxn modelId="{2A7372C1-A605-4645-9C82-21FFEB0F919A}" type="presOf" srcId="{06649723-E5F7-489A-A283-497E9B811236}" destId="{9C1339D0-1A5B-4243-A025-74376F692FB9}" srcOrd="0" destOrd="0" presId="urn:microsoft.com/office/officeart/2005/8/layout/chevron2"/>
    <dgm:cxn modelId="{0C286AF8-47A1-46EF-B580-CDFD7E4F9C33}" srcId="{84AD6142-51F4-41E9-A879-1962F9E6F43F}" destId="{0DDFE1F7-B393-45A1-BF7F-1435593CE770}" srcOrd="0" destOrd="0" parTransId="{076F13A9-3B40-4541-9FC1-1ED8D35C5D5C}" sibTransId="{58F666B8-B2B1-4646-8611-500B85A7C6D9}"/>
    <dgm:cxn modelId="{87896288-1391-4FD5-934D-217EDDE347CE}" type="presParOf" srcId="{B1C2C8B4-EFBE-4EF0-9DBF-708A1BD5CD7E}" destId="{7AA181A0-AC91-497A-86C7-AD3897CC3090}" srcOrd="0" destOrd="0" presId="urn:microsoft.com/office/officeart/2005/8/layout/chevron2"/>
    <dgm:cxn modelId="{03F89DCC-EC58-47AB-8D28-9CB5F810D00C}" type="presParOf" srcId="{7AA181A0-AC91-497A-86C7-AD3897CC3090}" destId="{3D6D48CF-C8E9-4262-8402-20F89EC14C02}" srcOrd="0" destOrd="0" presId="urn:microsoft.com/office/officeart/2005/8/layout/chevron2"/>
    <dgm:cxn modelId="{70E09FA7-A69D-4E16-AABC-B01AB26430FD}" type="presParOf" srcId="{7AA181A0-AC91-497A-86C7-AD3897CC3090}" destId="{9C1339D0-1A5B-4243-A025-74376F692FB9}" srcOrd="1" destOrd="0" presId="urn:microsoft.com/office/officeart/2005/8/layout/chevron2"/>
    <dgm:cxn modelId="{0F159338-3905-4835-8550-57D4B176F915}" type="presParOf" srcId="{B1C2C8B4-EFBE-4EF0-9DBF-708A1BD5CD7E}" destId="{A4BE417E-378C-4CB8-A3CE-5FB324239DA7}" srcOrd="1" destOrd="0" presId="urn:microsoft.com/office/officeart/2005/8/layout/chevron2"/>
    <dgm:cxn modelId="{F1FA7F8B-9D06-4D57-ACE2-BF9CB77B0AC7}" type="presParOf" srcId="{B1C2C8B4-EFBE-4EF0-9DBF-708A1BD5CD7E}" destId="{A3165587-99CB-4FAB-B5A0-CB2BC599FDD4}" srcOrd="2" destOrd="0" presId="urn:microsoft.com/office/officeart/2005/8/layout/chevron2"/>
    <dgm:cxn modelId="{5542605B-360F-4721-940D-82304D04D382}" type="presParOf" srcId="{A3165587-99CB-4FAB-B5A0-CB2BC599FDD4}" destId="{E86C47E7-DF46-471F-A85D-64DB462827B0}" srcOrd="0" destOrd="0" presId="urn:microsoft.com/office/officeart/2005/8/layout/chevron2"/>
    <dgm:cxn modelId="{FB9F2D9D-E42A-41D9-AECE-283BCB1125A1}" type="presParOf" srcId="{A3165587-99CB-4FAB-B5A0-CB2BC599FDD4}" destId="{89F3E3A1-E932-4501-B251-6952342C105A}" srcOrd="1" destOrd="0" presId="urn:microsoft.com/office/officeart/2005/8/layout/chevron2"/>
    <dgm:cxn modelId="{9C36F09D-ED6A-4A01-A568-3EC5E7062B65}" type="presParOf" srcId="{B1C2C8B4-EFBE-4EF0-9DBF-708A1BD5CD7E}" destId="{E9E46C52-9B6E-4913-BF8E-57004288504A}" srcOrd="3" destOrd="0" presId="urn:microsoft.com/office/officeart/2005/8/layout/chevron2"/>
    <dgm:cxn modelId="{E9CB6834-26F7-4007-AF93-8575A22A2D1B}" type="presParOf" srcId="{B1C2C8B4-EFBE-4EF0-9DBF-708A1BD5CD7E}" destId="{73DBF075-8263-4402-8E93-89C0B25BC036}" srcOrd="4" destOrd="0" presId="urn:microsoft.com/office/officeart/2005/8/layout/chevron2"/>
    <dgm:cxn modelId="{77E078EB-70C2-462E-B549-BF3ADEF9E42B}" type="presParOf" srcId="{73DBF075-8263-4402-8E93-89C0B25BC036}" destId="{53DC9839-0BFF-4F13-9C2E-D48F878609C1}" srcOrd="0" destOrd="0" presId="urn:microsoft.com/office/officeart/2005/8/layout/chevron2"/>
    <dgm:cxn modelId="{5ADE6B5F-4F32-4471-AE4A-3D9E83C60EBF}" type="presParOf" srcId="{73DBF075-8263-4402-8E93-89C0B25BC036}" destId="{29C6ED4C-9DA8-4332-86DA-E9BB4934F22B}" srcOrd="1" destOrd="0" presId="urn:microsoft.com/office/officeart/2005/8/layout/chevron2"/>
    <dgm:cxn modelId="{8AA70619-1246-4E66-964F-F1680117B58D}" type="presParOf" srcId="{B1C2C8B4-EFBE-4EF0-9DBF-708A1BD5CD7E}" destId="{91192AC1-E808-4718-AE47-5723A37B26C6}" srcOrd="5" destOrd="0" presId="urn:microsoft.com/office/officeart/2005/8/layout/chevron2"/>
    <dgm:cxn modelId="{3E31D52B-09D0-4418-BAF3-111D0C85C76D}" type="presParOf" srcId="{B1C2C8B4-EFBE-4EF0-9DBF-708A1BD5CD7E}" destId="{F76CBA6D-1DE8-4018-90A0-E7B82F09801C}" srcOrd="6" destOrd="0" presId="urn:microsoft.com/office/officeart/2005/8/layout/chevron2"/>
    <dgm:cxn modelId="{D20956BD-0D7B-4CE8-A002-004A2A387F37}" type="presParOf" srcId="{F76CBA6D-1DE8-4018-90A0-E7B82F09801C}" destId="{A65EAA8A-DAC0-4352-9056-98695800E562}" srcOrd="0" destOrd="0" presId="urn:microsoft.com/office/officeart/2005/8/layout/chevron2"/>
    <dgm:cxn modelId="{617ED39A-FACB-4DB4-A681-5ACE4FFC7330}" type="presParOf" srcId="{F76CBA6D-1DE8-4018-90A0-E7B82F09801C}" destId="{967B9568-C08F-44FC-B27F-39029153C0A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97BBE4B-BAD3-4F6C-93E5-40F618A7D70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3101222A-910F-4E06-A61B-EA6B1741FE9B}">
      <dgm:prSet/>
      <dgm:spPr/>
      <dgm:t>
        <a:bodyPr/>
        <a:lstStyle/>
        <a:p>
          <a:pPr algn="just"/>
          <a:r>
            <a:rPr lang="tr-TR" dirty="0"/>
            <a:t>Program akreditasyonu planlaması, teşviki ve uygulaması belirtilir. Akreditasyonun getirileri, kalite </a:t>
          </a:r>
          <a:r>
            <a:rPr lang="tr-TR" dirty="0" err="1"/>
            <a:t>güvence</a:t>
          </a:r>
          <a:r>
            <a:rPr lang="tr-TR" dirty="0"/>
            <a:t> sistemine katkısı </a:t>
          </a:r>
          <a:r>
            <a:rPr lang="tr-TR" dirty="0" err="1"/>
            <a:t>değerlendirilmektedir</a:t>
          </a:r>
          <a:r>
            <a:rPr lang="tr-TR" dirty="0"/>
            <a:t>.</a:t>
          </a:r>
        </a:p>
      </dgm:t>
    </dgm:pt>
    <dgm:pt modelId="{F44FA975-6348-4BC6-9932-CDF1DAFECBFA}" type="parTrans" cxnId="{131B3EE2-2181-46D4-A146-3DF0320439AC}">
      <dgm:prSet/>
      <dgm:spPr/>
      <dgm:t>
        <a:bodyPr/>
        <a:lstStyle/>
        <a:p>
          <a:endParaRPr lang="tr-TR"/>
        </a:p>
      </dgm:t>
    </dgm:pt>
    <dgm:pt modelId="{F20138A1-0F22-4121-B8EB-6CBC05465E8C}" type="sibTrans" cxnId="{131B3EE2-2181-46D4-A146-3DF0320439AC}">
      <dgm:prSet/>
      <dgm:spPr/>
      <dgm:t>
        <a:bodyPr/>
        <a:lstStyle/>
        <a:p>
          <a:endParaRPr lang="tr-TR"/>
        </a:p>
      </dgm:t>
    </dgm:pt>
    <dgm:pt modelId="{ACD4EC6B-2482-42A1-84A3-25117191B257}">
      <dgm:prSet/>
      <dgm:spPr/>
      <dgm:t>
        <a:bodyPr/>
        <a:lstStyle/>
        <a:p>
          <a:r>
            <a:rPr lang="tr-TR"/>
            <a:t>Öz Değerlendirme Raporu</a:t>
          </a:r>
        </a:p>
      </dgm:t>
    </dgm:pt>
    <dgm:pt modelId="{FFFA6DD2-2DF5-4780-A31E-B2E6E9748F23}" type="parTrans" cxnId="{76AD3346-C058-478E-BBF7-CED9AC6D627C}">
      <dgm:prSet/>
      <dgm:spPr/>
      <dgm:t>
        <a:bodyPr/>
        <a:lstStyle/>
        <a:p>
          <a:endParaRPr lang="tr-TR"/>
        </a:p>
      </dgm:t>
    </dgm:pt>
    <dgm:pt modelId="{FCB41620-84AA-4833-AA50-DB66D185928A}" type="sibTrans" cxnId="{76AD3346-C058-478E-BBF7-CED9AC6D627C}">
      <dgm:prSet/>
      <dgm:spPr/>
      <dgm:t>
        <a:bodyPr/>
        <a:lstStyle/>
        <a:p>
          <a:endParaRPr lang="tr-TR"/>
        </a:p>
      </dgm:t>
    </dgm:pt>
    <dgm:pt modelId="{F75487CA-C644-46E6-9737-E9914F87C019}">
      <dgm:prSet/>
      <dgm:spPr/>
      <dgm:t>
        <a:bodyPr/>
        <a:lstStyle/>
        <a:p>
          <a:r>
            <a:rPr lang="tr-TR"/>
            <a:t>Program çıktılarına ulaşma durumunu izleyen Bilgi Yönetim Sistemi sonuçları</a:t>
          </a:r>
        </a:p>
      </dgm:t>
    </dgm:pt>
    <dgm:pt modelId="{6889008B-3348-422D-AA37-417CF6BC663E}" type="parTrans" cxnId="{0ADAB8DE-C390-48B4-B2F8-88BB5E806901}">
      <dgm:prSet/>
      <dgm:spPr/>
      <dgm:t>
        <a:bodyPr/>
        <a:lstStyle/>
        <a:p>
          <a:endParaRPr lang="tr-TR"/>
        </a:p>
      </dgm:t>
    </dgm:pt>
    <dgm:pt modelId="{2A57E69F-3866-42B9-AEF5-F9B02ED7C2EE}" type="sibTrans" cxnId="{0ADAB8DE-C390-48B4-B2F8-88BB5E806901}">
      <dgm:prSet/>
      <dgm:spPr/>
      <dgm:t>
        <a:bodyPr/>
        <a:lstStyle/>
        <a:p>
          <a:endParaRPr lang="tr-TR"/>
        </a:p>
      </dgm:t>
    </dgm:pt>
    <dgm:pt modelId="{FB568FD9-B7CA-4D3B-8D1C-5A586D889179}">
      <dgm:prSet/>
      <dgm:spPr/>
      <dgm:t>
        <a:bodyPr/>
        <a:lstStyle/>
        <a:p>
          <a:r>
            <a:rPr lang="tr-TR"/>
            <a:t>Birimde eğitim ve öğretim kurullarında öğrenci temsiliyeti sağlanmaktadır, danışma kurullarında yer alan iç ve dış paydaşların periyodik değerlendirmeleri bu süreçlere katkı sağlamakta, gerekli iyileştirmeler yapılarak izlenmektedir (Kanıt: Kurul/komisyon raporları, Paydaş toplantı raporları, Bölüm Kurulu kararları)</a:t>
          </a:r>
        </a:p>
      </dgm:t>
    </dgm:pt>
    <dgm:pt modelId="{D75B4217-9A07-410A-8397-03B933A0F92F}" type="parTrans" cxnId="{9D983B21-74A1-4DD6-A91A-271466B43E4D}">
      <dgm:prSet/>
      <dgm:spPr/>
      <dgm:t>
        <a:bodyPr/>
        <a:lstStyle/>
        <a:p>
          <a:endParaRPr lang="tr-TR"/>
        </a:p>
      </dgm:t>
    </dgm:pt>
    <dgm:pt modelId="{4F6DF494-1EA6-449F-94C7-58BC0FCA3384}" type="sibTrans" cxnId="{9D983B21-74A1-4DD6-A91A-271466B43E4D}">
      <dgm:prSet/>
      <dgm:spPr/>
      <dgm:t>
        <a:bodyPr/>
        <a:lstStyle/>
        <a:p>
          <a:endParaRPr lang="tr-TR"/>
        </a:p>
      </dgm:t>
    </dgm:pt>
    <dgm:pt modelId="{A96B0388-EFE4-48DF-B8BD-554CBD2ADF55}" type="pres">
      <dgm:prSet presAssocID="{C97BBE4B-BAD3-4F6C-93E5-40F618A7D703}" presName="Name0" presStyleCnt="0">
        <dgm:presLayoutVars>
          <dgm:dir/>
          <dgm:animLvl val="lvl"/>
          <dgm:resizeHandles val="exact"/>
        </dgm:presLayoutVars>
      </dgm:prSet>
      <dgm:spPr/>
    </dgm:pt>
    <dgm:pt modelId="{7DC04599-F9E0-4609-913C-181F761E23D1}" type="pres">
      <dgm:prSet presAssocID="{3101222A-910F-4E06-A61B-EA6B1741FE9B}" presName="composite" presStyleCnt="0"/>
      <dgm:spPr/>
    </dgm:pt>
    <dgm:pt modelId="{DBAF3B99-9425-4258-88AF-9A77C1438287}" type="pres">
      <dgm:prSet presAssocID="{3101222A-910F-4E06-A61B-EA6B1741FE9B}" presName="parTx" presStyleLbl="alignNode1" presStyleIdx="0" presStyleCnt="1">
        <dgm:presLayoutVars>
          <dgm:chMax val="0"/>
          <dgm:chPref val="0"/>
          <dgm:bulletEnabled val="1"/>
        </dgm:presLayoutVars>
      </dgm:prSet>
      <dgm:spPr/>
    </dgm:pt>
    <dgm:pt modelId="{2F5966A9-73FB-4F7C-B7C8-126A1912E6DF}" type="pres">
      <dgm:prSet presAssocID="{3101222A-910F-4E06-A61B-EA6B1741FE9B}" presName="desTx" presStyleLbl="alignAccFollowNode1" presStyleIdx="0" presStyleCnt="1">
        <dgm:presLayoutVars>
          <dgm:bulletEnabled val="1"/>
        </dgm:presLayoutVars>
      </dgm:prSet>
      <dgm:spPr/>
    </dgm:pt>
  </dgm:ptLst>
  <dgm:cxnLst>
    <dgm:cxn modelId="{EA9AAA10-4CF0-4C82-A640-7715F7446716}" type="presOf" srcId="{3101222A-910F-4E06-A61B-EA6B1741FE9B}" destId="{DBAF3B99-9425-4258-88AF-9A77C1438287}" srcOrd="0" destOrd="0" presId="urn:microsoft.com/office/officeart/2005/8/layout/hList1"/>
    <dgm:cxn modelId="{9D983B21-74A1-4DD6-A91A-271466B43E4D}" srcId="{3101222A-910F-4E06-A61B-EA6B1741FE9B}" destId="{FB568FD9-B7CA-4D3B-8D1C-5A586D889179}" srcOrd="2" destOrd="0" parTransId="{D75B4217-9A07-410A-8397-03B933A0F92F}" sibTransId="{4F6DF494-1EA6-449F-94C7-58BC0FCA3384}"/>
    <dgm:cxn modelId="{BF2B3B28-9622-4F22-B269-9F13E954C5F9}" type="presOf" srcId="{ACD4EC6B-2482-42A1-84A3-25117191B257}" destId="{2F5966A9-73FB-4F7C-B7C8-126A1912E6DF}" srcOrd="0" destOrd="0" presId="urn:microsoft.com/office/officeart/2005/8/layout/hList1"/>
    <dgm:cxn modelId="{F2626C28-B379-467F-9366-97A3A7DA79F8}" type="presOf" srcId="{C97BBE4B-BAD3-4F6C-93E5-40F618A7D703}" destId="{A96B0388-EFE4-48DF-B8BD-554CBD2ADF55}" srcOrd="0" destOrd="0" presId="urn:microsoft.com/office/officeart/2005/8/layout/hList1"/>
    <dgm:cxn modelId="{76AD3346-C058-478E-BBF7-CED9AC6D627C}" srcId="{3101222A-910F-4E06-A61B-EA6B1741FE9B}" destId="{ACD4EC6B-2482-42A1-84A3-25117191B257}" srcOrd="0" destOrd="0" parTransId="{FFFA6DD2-2DF5-4780-A31E-B2E6E9748F23}" sibTransId="{FCB41620-84AA-4833-AA50-DB66D185928A}"/>
    <dgm:cxn modelId="{2DEDC073-6950-48F1-80F8-AF1AF00AA970}" type="presOf" srcId="{FB568FD9-B7CA-4D3B-8D1C-5A586D889179}" destId="{2F5966A9-73FB-4F7C-B7C8-126A1912E6DF}" srcOrd="0" destOrd="2" presId="urn:microsoft.com/office/officeart/2005/8/layout/hList1"/>
    <dgm:cxn modelId="{0ADAB8DE-C390-48B4-B2F8-88BB5E806901}" srcId="{3101222A-910F-4E06-A61B-EA6B1741FE9B}" destId="{F75487CA-C644-46E6-9737-E9914F87C019}" srcOrd="1" destOrd="0" parTransId="{6889008B-3348-422D-AA37-417CF6BC663E}" sibTransId="{2A57E69F-3866-42B9-AEF5-F9B02ED7C2EE}"/>
    <dgm:cxn modelId="{131B3EE2-2181-46D4-A146-3DF0320439AC}" srcId="{C97BBE4B-BAD3-4F6C-93E5-40F618A7D703}" destId="{3101222A-910F-4E06-A61B-EA6B1741FE9B}" srcOrd="0" destOrd="0" parTransId="{F44FA975-6348-4BC6-9932-CDF1DAFECBFA}" sibTransId="{F20138A1-0F22-4121-B8EB-6CBC05465E8C}"/>
    <dgm:cxn modelId="{912023F2-53E1-4F15-BB54-C458D83EB333}" type="presOf" srcId="{F75487CA-C644-46E6-9737-E9914F87C019}" destId="{2F5966A9-73FB-4F7C-B7C8-126A1912E6DF}" srcOrd="0" destOrd="1" presId="urn:microsoft.com/office/officeart/2005/8/layout/hList1"/>
    <dgm:cxn modelId="{9FA2E9D7-9CDF-4C66-B7B8-05FCB56A6768}" type="presParOf" srcId="{A96B0388-EFE4-48DF-B8BD-554CBD2ADF55}" destId="{7DC04599-F9E0-4609-913C-181F761E23D1}" srcOrd="0" destOrd="0" presId="urn:microsoft.com/office/officeart/2005/8/layout/hList1"/>
    <dgm:cxn modelId="{C1DD16AD-278E-44F2-AAA4-10F98FF7F14B}" type="presParOf" srcId="{7DC04599-F9E0-4609-913C-181F761E23D1}" destId="{DBAF3B99-9425-4258-88AF-9A77C1438287}" srcOrd="0" destOrd="0" presId="urn:microsoft.com/office/officeart/2005/8/layout/hList1"/>
    <dgm:cxn modelId="{28001CAE-D5E7-440C-8A62-5EF44F382895}" type="presParOf" srcId="{7DC04599-F9E0-4609-913C-181F761E23D1}" destId="{2F5966A9-73FB-4F7C-B7C8-126A1912E6D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E2EB386-6D0A-4169-B1E3-C1B17821F56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2BC1A5DC-D936-458B-9542-94617DBC9CB3}">
      <dgm:prSet/>
      <dgm:spPr/>
      <dgm:t>
        <a:bodyPr/>
        <a:lstStyle/>
        <a:p>
          <a:pPr algn="just"/>
          <a:r>
            <a:rPr lang="tr-TR" dirty="0"/>
            <a:t>Eğitim ve öğretim süreçlerinin üst yönetimin koordinasyonunda yürütüldüğü; bu süreçlere ilişkin görev ve sorumluluklar tanımlandığı belirtilmelidir:</a:t>
          </a:r>
        </a:p>
      </dgm:t>
    </dgm:pt>
    <dgm:pt modelId="{0BDA7D22-4B79-458A-A2D9-A1A59D197D4C}" type="parTrans" cxnId="{1DBF7A4D-D463-4E1B-A3E1-1D93D0186731}">
      <dgm:prSet/>
      <dgm:spPr/>
      <dgm:t>
        <a:bodyPr/>
        <a:lstStyle/>
        <a:p>
          <a:endParaRPr lang="tr-TR"/>
        </a:p>
      </dgm:t>
    </dgm:pt>
    <dgm:pt modelId="{73327BE7-DE41-4FE4-91AF-071AA456EBD9}" type="sibTrans" cxnId="{1DBF7A4D-D463-4E1B-A3E1-1D93D0186731}">
      <dgm:prSet/>
      <dgm:spPr/>
      <dgm:t>
        <a:bodyPr/>
        <a:lstStyle/>
        <a:p>
          <a:endParaRPr lang="tr-TR"/>
        </a:p>
      </dgm:t>
    </dgm:pt>
    <dgm:pt modelId="{A24C0CC2-1945-4657-8636-5D0D8E23E1FE}">
      <dgm:prSet/>
      <dgm:spPr/>
      <dgm:t>
        <a:bodyPr/>
        <a:lstStyle/>
        <a:p>
          <a:r>
            <a:rPr lang="tr-TR"/>
            <a:t>Eğitim ve öğretim süreçlerinin yönetimi, 2022-2026 stratejik planında da verilen akademik organizasyon şemasında görüleceği üzere Rektör, Senato, Yönetim Kurulu, Rektör Yardımcıları, Rektör Danışmanları, Fakülteler, Enstitüler, Yüksekokullar, Meslek Yüksekokulları, Bölüm Başkanlıkları ve Araştırma ve Uygulama Merkezlerinden oluşan bir yapı tarafından yürütülmektedir (4)(B.1.6.1.). </a:t>
          </a:r>
        </a:p>
      </dgm:t>
    </dgm:pt>
    <dgm:pt modelId="{3FB516A2-A2EC-4500-84A3-9677B3D629D4}" type="parTrans" cxnId="{62EEF7DC-0946-4947-8824-1BFFF4CA4F98}">
      <dgm:prSet/>
      <dgm:spPr/>
      <dgm:t>
        <a:bodyPr/>
        <a:lstStyle/>
        <a:p>
          <a:endParaRPr lang="tr-TR"/>
        </a:p>
      </dgm:t>
    </dgm:pt>
    <dgm:pt modelId="{5835D1DA-EFE0-4DDB-90E7-E7F5595AF8D9}" type="sibTrans" cxnId="{62EEF7DC-0946-4947-8824-1BFFF4CA4F98}">
      <dgm:prSet/>
      <dgm:spPr/>
      <dgm:t>
        <a:bodyPr/>
        <a:lstStyle/>
        <a:p>
          <a:endParaRPr lang="tr-TR"/>
        </a:p>
      </dgm:t>
    </dgm:pt>
    <dgm:pt modelId="{7B3621D7-02A4-45BF-A07A-718E4D347EE0}" type="pres">
      <dgm:prSet presAssocID="{8E2EB386-6D0A-4169-B1E3-C1B17821F56A}" presName="Name0" presStyleCnt="0">
        <dgm:presLayoutVars>
          <dgm:dir/>
          <dgm:animLvl val="lvl"/>
          <dgm:resizeHandles val="exact"/>
        </dgm:presLayoutVars>
      </dgm:prSet>
      <dgm:spPr/>
    </dgm:pt>
    <dgm:pt modelId="{89DA950E-3838-4AC6-AE8D-25C5571722D2}" type="pres">
      <dgm:prSet presAssocID="{2BC1A5DC-D936-458B-9542-94617DBC9CB3}" presName="composite" presStyleCnt="0"/>
      <dgm:spPr/>
    </dgm:pt>
    <dgm:pt modelId="{595150D6-33E5-4643-901D-DBDE053D35CF}" type="pres">
      <dgm:prSet presAssocID="{2BC1A5DC-D936-458B-9542-94617DBC9CB3}" presName="parTx" presStyleLbl="alignNode1" presStyleIdx="0" presStyleCnt="1">
        <dgm:presLayoutVars>
          <dgm:chMax val="0"/>
          <dgm:chPref val="0"/>
          <dgm:bulletEnabled val="1"/>
        </dgm:presLayoutVars>
      </dgm:prSet>
      <dgm:spPr/>
    </dgm:pt>
    <dgm:pt modelId="{6B761578-D58F-4F5A-8662-DDB40A2CFB81}" type="pres">
      <dgm:prSet presAssocID="{2BC1A5DC-D936-458B-9542-94617DBC9CB3}" presName="desTx" presStyleLbl="alignAccFollowNode1" presStyleIdx="0" presStyleCnt="1">
        <dgm:presLayoutVars>
          <dgm:bulletEnabled val="1"/>
        </dgm:presLayoutVars>
      </dgm:prSet>
      <dgm:spPr/>
    </dgm:pt>
  </dgm:ptLst>
  <dgm:cxnLst>
    <dgm:cxn modelId="{1DBF7A4D-D463-4E1B-A3E1-1D93D0186731}" srcId="{8E2EB386-6D0A-4169-B1E3-C1B17821F56A}" destId="{2BC1A5DC-D936-458B-9542-94617DBC9CB3}" srcOrd="0" destOrd="0" parTransId="{0BDA7D22-4B79-458A-A2D9-A1A59D197D4C}" sibTransId="{73327BE7-DE41-4FE4-91AF-071AA456EBD9}"/>
    <dgm:cxn modelId="{14CD9BC1-D1C2-4FD7-92A7-B2F214463C9F}" type="presOf" srcId="{A24C0CC2-1945-4657-8636-5D0D8E23E1FE}" destId="{6B761578-D58F-4F5A-8662-DDB40A2CFB81}" srcOrd="0" destOrd="0" presId="urn:microsoft.com/office/officeart/2005/8/layout/hList1"/>
    <dgm:cxn modelId="{62EEF7DC-0946-4947-8824-1BFFF4CA4F98}" srcId="{2BC1A5DC-D936-458B-9542-94617DBC9CB3}" destId="{A24C0CC2-1945-4657-8636-5D0D8E23E1FE}" srcOrd="0" destOrd="0" parTransId="{3FB516A2-A2EC-4500-84A3-9677B3D629D4}" sibTransId="{5835D1DA-EFE0-4DDB-90E7-E7F5595AF8D9}"/>
    <dgm:cxn modelId="{667E60DD-1260-4B0F-8B91-32C642DBC235}" type="presOf" srcId="{8E2EB386-6D0A-4169-B1E3-C1B17821F56A}" destId="{7B3621D7-02A4-45BF-A07A-718E4D347EE0}" srcOrd="0" destOrd="0" presId="urn:microsoft.com/office/officeart/2005/8/layout/hList1"/>
    <dgm:cxn modelId="{2267A2F8-D9F3-43F8-9A24-A14C461CA5BB}" type="presOf" srcId="{2BC1A5DC-D936-458B-9542-94617DBC9CB3}" destId="{595150D6-33E5-4643-901D-DBDE053D35CF}" srcOrd="0" destOrd="0" presId="urn:microsoft.com/office/officeart/2005/8/layout/hList1"/>
    <dgm:cxn modelId="{BD6B5103-7181-4159-A6A4-9CD120CE2E06}" type="presParOf" srcId="{7B3621D7-02A4-45BF-A07A-718E4D347EE0}" destId="{89DA950E-3838-4AC6-AE8D-25C5571722D2}" srcOrd="0" destOrd="0" presId="urn:microsoft.com/office/officeart/2005/8/layout/hList1"/>
    <dgm:cxn modelId="{510E3815-41F6-467A-9707-C6216067300A}" type="presParOf" srcId="{89DA950E-3838-4AC6-AE8D-25C5571722D2}" destId="{595150D6-33E5-4643-901D-DBDE053D35CF}" srcOrd="0" destOrd="0" presId="urn:microsoft.com/office/officeart/2005/8/layout/hList1"/>
    <dgm:cxn modelId="{FF3579F5-BF3E-4844-BC9C-5B1CA307BF84}" type="presParOf" srcId="{89DA950E-3838-4AC6-AE8D-25C5571722D2}" destId="{6B761578-D58F-4F5A-8662-DDB40A2CFB8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4E02EC8-7914-4265-864B-1DE6B7A00914}"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tr-TR"/>
        </a:p>
      </dgm:t>
    </dgm:pt>
    <dgm:pt modelId="{7843775B-20BB-475B-97CE-2DC2B95EC155}">
      <dgm:prSet/>
      <dgm:spPr/>
      <dgm:t>
        <a:bodyPr/>
        <a:lstStyle/>
        <a:p>
          <a:pPr algn="just"/>
          <a:r>
            <a:rPr lang="tr-TR" dirty="0"/>
            <a:t>Eğitim ve öğretim programlarının tasarlanması, yürütülmesi, değerlendirilmesi ve güncellenmesi faaliyetlerine ilişkin kurum genelinde ilke, esaslar ile takvim belirlidir.</a:t>
          </a:r>
        </a:p>
      </dgm:t>
    </dgm:pt>
    <dgm:pt modelId="{4E4E6A2F-36E3-44B4-A179-88E1F38A2412}" type="parTrans" cxnId="{F350D22C-D7D7-4B52-9880-1A9C1279A354}">
      <dgm:prSet/>
      <dgm:spPr/>
      <dgm:t>
        <a:bodyPr/>
        <a:lstStyle/>
        <a:p>
          <a:endParaRPr lang="tr-TR"/>
        </a:p>
      </dgm:t>
    </dgm:pt>
    <dgm:pt modelId="{EE0008A9-1165-4061-9E43-21130F8E0FB3}" type="sibTrans" cxnId="{F350D22C-D7D7-4B52-9880-1A9C1279A354}">
      <dgm:prSet/>
      <dgm:spPr/>
      <dgm:t>
        <a:bodyPr/>
        <a:lstStyle/>
        <a:p>
          <a:endParaRPr lang="tr-TR"/>
        </a:p>
      </dgm:t>
    </dgm:pt>
    <dgm:pt modelId="{0B69D98C-C07D-4E05-9E16-79873C220449}">
      <dgm:prSet/>
      <dgm:spPr/>
      <dgm:t>
        <a:bodyPr/>
        <a:lstStyle/>
        <a:p>
          <a:r>
            <a:rPr lang="tr-TR"/>
            <a:t>Eğitim ve öğretime dair tüm süreçler (ders görevlendirmeleri, ders kayıt işlemleri, ara sınav, final ve bütünleme sınavları vb.) Senato tarafından onaylanmış bir akademik takvim kapsamında yürütülmektedir (3)(4)(B.1.6.3.). </a:t>
          </a:r>
        </a:p>
      </dgm:t>
    </dgm:pt>
    <dgm:pt modelId="{C717E382-5DBA-4F16-9D41-483FFEF328D4}" type="parTrans" cxnId="{9156F508-D1C1-4973-B2FC-D4BB538DC7B1}">
      <dgm:prSet/>
      <dgm:spPr/>
      <dgm:t>
        <a:bodyPr/>
        <a:lstStyle/>
        <a:p>
          <a:endParaRPr lang="tr-TR"/>
        </a:p>
      </dgm:t>
    </dgm:pt>
    <dgm:pt modelId="{85BA21DC-A3E5-4285-88B8-E05C6E7DC55C}" type="sibTrans" cxnId="{9156F508-D1C1-4973-B2FC-D4BB538DC7B1}">
      <dgm:prSet/>
      <dgm:spPr/>
      <dgm:t>
        <a:bodyPr/>
        <a:lstStyle/>
        <a:p>
          <a:endParaRPr lang="tr-TR"/>
        </a:p>
      </dgm:t>
    </dgm:pt>
    <dgm:pt modelId="{6B78D09E-462E-415E-8BA7-DEDD9EDB9EF0}">
      <dgm:prSet/>
      <dgm:spPr/>
      <dgm:t>
        <a:bodyPr/>
        <a:lstStyle/>
        <a:p>
          <a:r>
            <a:rPr lang="tr-TR"/>
            <a:t>Eğitim-Öğretim süreçlerinin işleyişini başta yeni kayıt olan öğrenciler olmak üzere tüm öğrencilere tanıtmak amacı ile Öğrenci Uyum Programı uygulanmakta, programın etkinliği paydaşlarla değerlendirilmekte ve izlenmektedir.</a:t>
          </a:r>
        </a:p>
      </dgm:t>
    </dgm:pt>
    <dgm:pt modelId="{163131EA-C74C-49D4-A308-F8ECEFDABCD4}" type="parTrans" cxnId="{23644898-D81F-46EF-AB92-1525419ED3BD}">
      <dgm:prSet/>
      <dgm:spPr/>
      <dgm:t>
        <a:bodyPr/>
        <a:lstStyle/>
        <a:p>
          <a:endParaRPr lang="tr-TR"/>
        </a:p>
      </dgm:t>
    </dgm:pt>
    <dgm:pt modelId="{31F25DBE-D031-4DFC-8F87-BAE53920673C}" type="sibTrans" cxnId="{23644898-D81F-46EF-AB92-1525419ED3BD}">
      <dgm:prSet/>
      <dgm:spPr/>
      <dgm:t>
        <a:bodyPr/>
        <a:lstStyle/>
        <a:p>
          <a:endParaRPr lang="tr-TR"/>
        </a:p>
      </dgm:t>
    </dgm:pt>
    <dgm:pt modelId="{7A6C366C-7AA0-4512-A0F7-256C2EBC3D13}">
      <dgm:prSet/>
      <dgm:spPr/>
      <dgm:t>
        <a:bodyPr/>
        <a:lstStyle/>
        <a:p>
          <a:r>
            <a:rPr lang="tr-TR"/>
            <a:t>Akran Yönderlik Programı uygulamaları</a:t>
          </a:r>
        </a:p>
      </dgm:t>
    </dgm:pt>
    <dgm:pt modelId="{4447B237-94DB-4D87-8042-5685862CA166}" type="parTrans" cxnId="{2F51723E-D17F-47BE-BBFF-E8EA2DB96E0D}">
      <dgm:prSet/>
      <dgm:spPr/>
      <dgm:t>
        <a:bodyPr/>
        <a:lstStyle/>
        <a:p>
          <a:endParaRPr lang="tr-TR"/>
        </a:p>
      </dgm:t>
    </dgm:pt>
    <dgm:pt modelId="{756DEBFE-EB20-44DB-A4A5-4237C54786F7}" type="sibTrans" cxnId="{2F51723E-D17F-47BE-BBFF-E8EA2DB96E0D}">
      <dgm:prSet/>
      <dgm:spPr/>
      <dgm:t>
        <a:bodyPr/>
        <a:lstStyle/>
        <a:p>
          <a:endParaRPr lang="tr-TR"/>
        </a:p>
      </dgm:t>
    </dgm:pt>
    <dgm:pt modelId="{39C67D61-772B-4B0A-9B6D-E8B2C5C5BB5E}" type="pres">
      <dgm:prSet presAssocID="{E4E02EC8-7914-4265-864B-1DE6B7A00914}" presName="Name0" presStyleCnt="0">
        <dgm:presLayoutVars>
          <dgm:dir/>
          <dgm:animLvl val="lvl"/>
          <dgm:resizeHandles val="exact"/>
        </dgm:presLayoutVars>
      </dgm:prSet>
      <dgm:spPr/>
    </dgm:pt>
    <dgm:pt modelId="{B90BA21B-2947-4B7B-8FC1-F1F7FAC6F020}" type="pres">
      <dgm:prSet presAssocID="{7843775B-20BB-475B-97CE-2DC2B95EC155}" presName="composite" presStyleCnt="0"/>
      <dgm:spPr/>
    </dgm:pt>
    <dgm:pt modelId="{D310BD5B-FD93-44CC-B21F-6B94AE498AF4}" type="pres">
      <dgm:prSet presAssocID="{7843775B-20BB-475B-97CE-2DC2B95EC155}" presName="parTx" presStyleLbl="alignNode1" presStyleIdx="0" presStyleCnt="1">
        <dgm:presLayoutVars>
          <dgm:chMax val="0"/>
          <dgm:chPref val="0"/>
          <dgm:bulletEnabled val="1"/>
        </dgm:presLayoutVars>
      </dgm:prSet>
      <dgm:spPr/>
    </dgm:pt>
    <dgm:pt modelId="{A0A73E46-8D67-4BCC-B55E-8EB940762B79}" type="pres">
      <dgm:prSet presAssocID="{7843775B-20BB-475B-97CE-2DC2B95EC155}" presName="desTx" presStyleLbl="alignAccFollowNode1" presStyleIdx="0" presStyleCnt="1">
        <dgm:presLayoutVars>
          <dgm:bulletEnabled val="1"/>
        </dgm:presLayoutVars>
      </dgm:prSet>
      <dgm:spPr/>
    </dgm:pt>
  </dgm:ptLst>
  <dgm:cxnLst>
    <dgm:cxn modelId="{9156F508-D1C1-4973-B2FC-D4BB538DC7B1}" srcId="{7843775B-20BB-475B-97CE-2DC2B95EC155}" destId="{0B69D98C-C07D-4E05-9E16-79873C220449}" srcOrd="0" destOrd="0" parTransId="{C717E382-5DBA-4F16-9D41-483FFEF328D4}" sibTransId="{85BA21DC-A3E5-4285-88B8-E05C6E7DC55C}"/>
    <dgm:cxn modelId="{F350D22C-D7D7-4B52-9880-1A9C1279A354}" srcId="{E4E02EC8-7914-4265-864B-1DE6B7A00914}" destId="{7843775B-20BB-475B-97CE-2DC2B95EC155}" srcOrd="0" destOrd="0" parTransId="{4E4E6A2F-36E3-44B4-A179-88E1F38A2412}" sibTransId="{EE0008A9-1165-4061-9E43-21130F8E0FB3}"/>
    <dgm:cxn modelId="{2F51723E-D17F-47BE-BBFF-E8EA2DB96E0D}" srcId="{7843775B-20BB-475B-97CE-2DC2B95EC155}" destId="{7A6C366C-7AA0-4512-A0F7-256C2EBC3D13}" srcOrd="2" destOrd="0" parTransId="{4447B237-94DB-4D87-8042-5685862CA166}" sibTransId="{756DEBFE-EB20-44DB-A4A5-4237C54786F7}"/>
    <dgm:cxn modelId="{CED95B80-BC71-49C7-BD97-6AD7139CC293}" type="presOf" srcId="{0B69D98C-C07D-4E05-9E16-79873C220449}" destId="{A0A73E46-8D67-4BCC-B55E-8EB940762B79}" srcOrd="0" destOrd="0" presId="urn:microsoft.com/office/officeart/2005/8/layout/hList1"/>
    <dgm:cxn modelId="{B0FA2A98-5699-4C75-9CCA-F2A94C29451F}" type="presOf" srcId="{7A6C366C-7AA0-4512-A0F7-256C2EBC3D13}" destId="{A0A73E46-8D67-4BCC-B55E-8EB940762B79}" srcOrd="0" destOrd="2" presId="urn:microsoft.com/office/officeart/2005/8/layout/hList1"/>
    <dgm:cxn modelId="{23644898-D81F-46EF-AB92-1525419ED3BD}" srcId="{7843775B-20BB-475B-97CE-2DC2B95EC155}" destId="{6B78D09E-462E-415E-8BA7-DEDD9EDB9EF0}" srcOrd="1" destOrd="0" parTransId="{163131EA-C74C-49D4-A308-F8ECEFDABCD4}" sibTransId="{31F25DBE-D031-4DFC-8F87-BAE53920673C}"/>
    <dgm:cxn modelId="{F3ABCBC9-8534-40AB-B8EE-AA1996E4B887}" type="presOf" srcId="{6B78D09E-462E-415E-8BA7-DEDD9EDB9EF0}" destId="{A0A73E46-8D67-4BCC-B55E-8EB940762B79}" srcOrd="0" destOrd="1" presId="urn:microsoft.com/office/officeart/2005/8/layout/hList1"/>
    <dgm:cxn modelId="{8AA32AEC-72CC-48D1-94AC-E50944074350}" type="presOf" srcId="{E4E02EC8-7914-4265-864B-1DE6B7A00914}" destId="{39C67D61-772B-4B0A-9B6D-E8B2C5C5BB5E}" srcOrd="0" destOrd="0" presId="urn:microsoft.com/office/officeart/2005/8/layout/hList1"/>
    <dgm:cxn modelId="{FF71C1ED-5FAD-49EA-82CF-9850E0F7AF8D}" type="presOf" srcId="{7843775B-20BB-475B-97CE-2DC2B95EC155}" destId="{D310BD5B-FD93-44CC-B21F-6B94AE498AF4}" srcOrd="0" destOrd="0" presId="urn:microsoft.com/office/officeart/2005/8/layout/hList1"/>
    <dgm:cxn modelId="{ED69D15D-0195-4F5C-82C1-92C93373CCE2}" type="presParOf" srcId="{39C67D61-772B-4B0A-9B6D-E8B2C5C5BB5E}" destId="{B90BA21B-2947-4B7B-8FC1-F1F7FAC6F020}" srcOrd="0" destOrd="0" presId="urn:microsoft.com/office/officeart/2005/8/layout/hList1"/>
    <dgm:cxn modelId="{0A64212B-098B-4C7C-B401-3DAB623F48DE}" type="presParOf" srcId="{B90BA21B-2947-4B7B-8FC1-F1F7FAC6F020}" destId="{D310BD5B-FD93-44CC-B21F-6B94AE498AF4}" srcOrd="0" destOrd="0" presId="urn:microsoft.com/office/officeart/2005/8/layout/hList1"/>
    <dgm:cxn modelId="{6C4D7B5C-ACD1-400B-9297-8D3D214D4CE3}" type="presParOf" srcId="{B90BA21B-2947-4B7B-8FC1-F1F7FAC6F020}" destId="{A0A73E46-8D67-4BCC-B55E-8EB940762B7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7A86475-3668-45E4-9229-088941EBF72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3C452E24-A4B9-45E0-A9A2-4A75ABA393A6}">
      <dgm:prSet/>
      <dgm:spPr/>
      <dgm:t>
        <a:bodyPr/>
        <a:lstStyle/>
        <a:p>
          <a:r>
            <a:rPr lang="tr-TR"/>
            <a:t>Öğretim yönteminin öğrenciyi aktif hale getiren ve etkileşimli öğrenme odaklı olduğu belirtilmeli ve kanıtlanmalıdır.</a:t>
          </a:r>
        </a:p>
      </dgm:t>
    </dgm:pt>
    <dgm:pt modelId="{3B904D30-D17C-481D-94D3-FB339AC24060}" type="parTrans" cxnId="{3C77C27F-0C0C-4429-9B36-8B2962D17D52}">
      <dgm:prSet/>
      <dgm:spPr/>
      <dgm:t>
        <a:bodyPr/>
        <a:lstStyle/>
        <a:p>
          <a:endParaRPr lang="tr-TR"/>
        </a:p>
      </dgm:t>
    </dgm:pt>
    <dgm:pt modelId="{F3146462-0FC2-4B06-9492-C78487AE9F68}" type="sibTrans" cxnId="{3C77C27F-0C0C-4429-9B36-8B2962D17D52}">
      <dgm:prSet/>
      <dgm:spPr/>
      <dgm:t>
        <a:bodyPr/>
        <a:lstStyle/>
        <a:p>
          <a:endParaRPr lang="tr-TR"/>
        </a:p>
      </dgm:t>
    </dgm:pt>
    <dgm:pt modelId="{6CAFC59D-5070-4BC3-97E2-17ED7ACE1047}">
      <dgm:prSet/>
      <dgm:spPr/>
      <dgm:t>
        <a:bodyPr/>
        <a:lstStyle/>
        <a:p>
          <a:r>
            <a:rPr lang="tr-TR"/>
            <a:t>Programda öğrenci merkezli, yetkinlik temelli, süreç ve performans odaklı, disiplinlerarası, bütünleyici, vaka/uygulama temelinde öğrenmeyi önceleyen yaklaşımlara yer verilir. </a:t>
          </a:r>
        </a:p>
      </dgm:t>
    </dgm:pt>
    <dgm:pt modelId="{E12D5633-0054-4355-843E-C4860BDDD010}" type="parTrans" cxnId="{ACA07564-1D0B-484E-AC8A-32156593F9E7}">
      <dgm:prSet/>
      <dgm:spPr/>
      <dgm:t>
        <a:bodyPr/>
        <a:lstStyle/>
        <a:p>
          <a:endParaRPr lang="tr-TR"/>
        </a:p>
      </dgm:t>
    </dgm:pt>
    <dgm:pt modelId="{9F7C525A-E152-4904-AC34-1FC3058C93A2}" type="sibTrans" cxnId="{ACA07564-1D0B-484E-AC8A-32156593F9E7}">
      <dgm:prSet/>
      <dgm:spPr/>
      <dgm:t>
        <a:bodyPr/>
        <a:lstStyle/>
        <a:p>
          <a:endParaRPr lang="tr-TR"/>
        </a:p>
      </dgm:t>
    </dgm:pt>
    <dgm:pt modelId="{380AB7B4-E892-4749-AA26-8EC50B376B37}">
      <dgm:prSet/>
      <dgm:spPr/>
      <dgm:t>
        <a:bodyPr/>
        <a:lstStyle/>
        <a:p>
          <a:r>
            <a:rPr lang="tr-TR"/>
            <a:t>Kanıtlar: </a:t>
          </a:r>
        </a:p>
      </dgm:t>
    </dgm:pt>
    <dgm:pt modelId="{D0A3D38F-4E92-425D-8E42-CA90AF80589C}" type="parTrans" cxnId="{1BB44E56-8BE5-4FA4-91D2-E4602F18C6F0}">
      <dgm:prSet/>
      <dgm:spPr/>
      <dgm:t>
        <a:bodyPr/>
        <a:lstStyle/>
        <a:p>
          <a:endParaRPr lang="tr-TR"/>
        </a:p>
      </dgm:t>
    </dgm:pt>
    <dgm:pt modelId="{68CE5A50-CF96-44F4-A879-D2E50EBF1357}" type="sibTrans" cxnId="{1BB44E56-8BE5-4FA4-91D2-E4602F18C6F0}">
      <dgm:prSet/>
      <dgm:spPr/>
      <dgm:t>
        <a:bodyPr/>
        <a:lstStyle/>
        <a:p>
          <a:endParaRPr lang="tr-TR"/>
        </a:p>
      </dgm:t>
    </dgm:pt>
    <dgm:pt modelId="{E1D5C127-0CAD-4BAC-968D-987C12F39CDD}">
      <dgm:prSet/>
      <dgm:spPr/>
      <dgm:t>
        <a:bodyPr/>
        <a:lstStyle/>
        <a:p>
          <a:r>
            <a:rPr lang="tr-TR"/>
            <a:t>Ders bilgi paketlerinde öğrenci merkezli öğretim yöntemlerinin varlığı</a:t>
          </a:r>
        </a:p>
      </dgm:t>
    </dgm:pt>
    <dgm:pt modelId="{2F8A4D1C-4D7D-4EA3-95B8-28010BB441E3}" type="parTrans" cxnId="{24E134F2-C70A-4750-BF99-02D182F63320}">
      <dgm:prSet/>
      <dgm:spPr/>
      <dgm:t>
        <a:bodyPr/>
        <a:lstStyle/>
        <a:p>
          <a:endParaRPr lang="tr-TR"/>
        </a:p>
      </dgm:t>
    </dgm:pt>
    <dgm:pt modelId="{C2D279AC-F3A4-429B-8341-EE89AFC5F698}" type="sibTrans" cxnId="{24E134F2-C70A-4750-BF99-02D182F63320}">
      <dgm:prSet/>
      <dgm:spPr/>
      <dgm:t>
        <a:bodyPr/>
        <a:lstStyle/>
        <a:p>
          <a:endParaRPr lang="tr-TR"/>
        </a:p>
      </dgm:t>
    </dgm:pt>
    <dgm:pt modelId="{D7BBDFA0-78C2-4910-88BA-DD5109850F7A}">
      <dgm:prSet/>
      <dgm:spPr/>
      <dgm:t>
        <a:bodyPr/>
        <a:lstStyle/>
        <a:p>
          <a:r>
            <a:rPr lang="tr-TR"/>
            <a:t>Uzaktan eğitime özgü öğretim materyali geliştirme ve öğretim yöntemlerine ilişkin ilkeler, mekanizmalar</a:t>
          </a:r>
        </a:p>
      </dgm:t>
    </dgm:pt>
    <dgm:pt modelId="{67AA7DD8-BED2-45A4-BEFC-D142F8EF7B9F}" type="parTrans" cxnId="{0F97876E-6433-4614-8C85-DCB833239A7E}">
      <dgm:prSet/>
      <dgm:spPr/>
      <dgm:t>
        <a:bodyPr/>
        <a:lstStyle/>
        <a:p>
          <a:endParaRPr lang="tr-TR"/>
        </a:p>
      </dgm:t>
    </dgm:pt>
    <dgm:pt modelId="{A1137A4C-964B-47A6-A7E3-E684278CA0BD}" type="sibTrans" cxnId="{0F97876E-6433-4614-8C85-DCB833239A7E}">
      <dgm:prSet/>
      <dgm:spPr/>
      <dgm:t>
        <a:bodyPr/>
        <a:lstStyle/>
        <a:p>
          <a:endParaRPr lang="tr-TR"/>
        </a:p>
      </dgm:t>
    </dgm:pt>
    <dgm:pt modelId="{6D7A5D7B-41F5-4612-AE6F-89E4FC9FD3D5}">
      <dgm:prSet/>
      <dgm:spPr/>
      <dgm:t>
        <a:bodyPr/>
        <a:lstStyle/>
        <a:p>
          <a:r>
            <a:rPr lang="tr-TR"/>
            <a:t>Eğiticilerin eğitimi program içeriğinde öğrenci merkezli öğrenme-öğretme yaklaşımına ilişkin uygulamalar </a:t>
          </a:r>
        </a:p>
      </dgm:t>
    </dgm:pt>
    <dgm:pt modelId="{5FD57D1C-BF2D-4BD1-B09D-C61D19754325}" type="parTrans" cxnId="{38C5E396-4B0D-4207-99C4-B20065C8AD9C}">
      <dgm:prSet/>
      <dgm:spPr/>
      <dgm:t>
        <a:bodyPr/>
        <a:lstStyle/>
        <a:p>
          <a:endParaRPr lang="tr-TR"/>
        </a:p>
      </dgm:t>
    </dgm:pt>
    <dgm:pt modelId="{A724A9AD-D220-4188-8787-3A4611022D0E}" type="sibTrans" cxnId="{38C5E396-4B0D-4207-99C4-B20065C8AD9C}">
      <dgm:prSet/>
      <dgm:spPr/>
      <dgm:t>
        <a:bodyPr/>
        <a:lstStyle/>
        <a:p>
          <a:endParaRPr lang="tr-TR"/>
        </a:p>
      </dgm:t>
    </dgm:pt>
    <dgm:pt modelId="{850ADB2B-5E23-4FC8-BBB8-85E8935CC331}" type="pres">
      <dgm:prSet presAssocID="{E7A86475-3668-45E4-9229-088941EBF721}" presName="linear" presStyleCnt="0">
        <dgm:presLayoutVars>
          <dgm:animLvl val="lvl"/>
          <dgm:resizeHandles val="exact"/>
        </dgm:presLayoutVars>
      </dgm:prSet>
      <dgm:spPr/>
    </dgm:pt>
    <dgm:pt modelId="{5D48CBAB-ACDD-4F91-B9F6-575E55A02631}" type="pres">
      <dgm:prSet presAssocID="{3C452E24-A4B9-45E0-A9A2-4A75ABA393A6}" presName="parentText" presStyleLbl="node1" presStyleIdx="0" presStyleCnt="2">
        <dgm:presLayoutVars>
          <dgm:chMax val="0"/>
          <dgm:bulletEnabled val="1"/>
        </dgm:presLayoutVars>
      </dgm:prSet>
      <dgm:spPr/>
    </dgm:pt>
    <dgm:pt modelId="{0894ABED-9210-4624-BBE1-F66D909822A3}" type="pres">
      <dgm:prSet presAssocID="{F3146462-0FC2-4B06-9492-C78487AE9F68}" presName="spacer" presStyleCnt="0"/>
      <dgm:spPr/>
    </dgm:pt>
    <dgm:pt modelId="{55F32408-24D4-4C8C-B572-F076170E60F0}" type="pres">
      <dgm:prSet presAssocID="{6CAFC59D-5070-4BC3-97E2-17ED7ACE1047}" presName="parentText" presStyleLbl="node1" presStyleIdx="1" presStyleCnt="2">
        <dgm:presLayoutVars>
          <dgm:chMax val="0"/>
          <dgm:bulletEnabled val="1"/>
        </dgm:presLayoutVars>
      </dgm:prSet>
      <dgm:spPr/>
    </dgm:pt>
    <dgm:pt modelId="{76D7AD42-E0E1-461C-8DE4-DB3B2A018A34}" type="pres">
      <dgm:prSet presAssocID="{6CAFC59D-5070-4BC3-97E2-17ED7ACE1047}" presName="childText" presStyleLbl="revTx" presStyleIdx="0" presStyleCnt="1">
        <dgm:presLayoutVars>
          <dgm:bulletEnabled val="1"/>
        </dgm:presLayoutVars>
      </dgm:prSet>
      <dgm:spPr/>
    </dgm:pt>
  </dgm:ptLst>
  <dgm:cxnLst>
    <dgm:cxn modelId="{5AE2B30D-48FD-4D8D-B19E-0A0BFD8A6DC0}" type="presOf" srcId="{6CAFC59D-5070-4BC3-97E2-17ED7ACE1047}" destId="{55F32408-24D4-4C8C-B572-F076170E60F0}" srcOrd="0" destOrd="0" presId="urn:microsoft.com/office/officeart/2005/8/layout/vList2"/>
    <dgm:cxn modelId="{C5560815-13F4-4458-A56A-B4E12D993F2F}" type="presOf" srcId="{E1D5C127-0CAD-4BAC-968D-987C12F39CDD}" destId="{76D7AD42-E0E1-461C-8DE4-DB3B2A018A34}" srcOrd="0" destOrd="1" presId="urn:microsoft.com/office/officeart/2005/8/layout/vList2"/>
    <dgm:cxn modelId="{A07E3520-7A88-4CFE-95EB-66A2B502DC18}" type="presOf" srcId="{E7A86475-3668-45E4-9229-088941EBF721}" destId="{850ADB2B-5E23-4FC8-BBB8-85E8935CC331}" srcOrd="0" destOrd="0" presId="urn:microsoft.com/office/officeart/2005/8/layout/vList2"/>
    <dgm:cxn modelId="{1BB44E56-8BE5-4FA4-91D2-E4602F18C6F0}" srcId="{6CAFC59D-5070-4BC3-97E2-17ED7ACE1047}" destId="{380AB7B4-E892-4749-AA26-8EC50B376B37}" srcOrd="0" destOrd="0" parTransId="{D0A3D38F-4E92-425D-8E42-CA90AF80589C}" sibTransId="{68CE5A50-CF96-44F4-A879-D2E50EBF1357}"/>
    <dgm:cxn modelId="{7D663764-3757-482F-B527-F9E1022FBC6B}" type="presOf" srcId="{3C452E24-A4B9-45E0-A9A2-4A75ABA393A6}" destId="{5D48CBAB-ACDD-4F91-B9F6-575E55A02631}" srcOrd="0" destOrd="0" presId="urn:microsoft.com/office/officeart/2005/8/layout/vList2"/>
    <dgm:cxn modelId="{ACA07564-1D0B-484E-AC8A-32156593F9E7}" srcId="{E7A86475-3668-45E4-9229-088941EBF721}" destId="{6CAFC59D-5070-4BC3-97E2-17ED7ACE1047}" srcOrd="1" destOrd="0" parTransId="{E12D5633-0054-4355-843E-C4860BDDD010}" sibTransId="{9F7C525A-E152-4904-AC34-1FC3058C93A2}"/>
    <dgm:cxn modelId="{0F97876E-6433-4614-8C85-DCB833239A7E}" srcId="{6CAFC59D-5070-4BC3-97E2-17ED7ACE1047}" destId="{D7BBDFA0-78C2-4910-88BA-DD5109850F7A}" srcOrd="2" destOrd="0" parTransId="{67AA7DD8-BED2-45A4-BEFC-D142F8EF7B9F}" sibTransId="{A1137A4C-964B-47A6-A7E3-E684278CA0BD}"/>
    <dgm:cxn modelId="{D820FC71-9278-4493-8B93-CFEF4EEB2119}" type="presOf" srcId="{6D7A5D7B-41F5-4612-AE6F-89E4FC9FD3D5}" destId="{76D7AD42-E0E1-461C-8DE4-DB3B2A018A34}" srcOrd="0" destOrd="3" presId="urn:microsoft.com/office/officeart/2005/8/layout/vList2"/>
    <dgm:cxn modelId="{B8D38C7E-69DE-46F7-965E-A7DBEE13540F}" type="presOf" srcId="{380AB7B4-E892-4749-AA26-8EC50B376B37}" destId="{76D7AD42-E0E1-461C-8DE4-DB3B2A018A34}" srcOrd="0" destOrd="0" presId="urn:microsoft.com/office/officeart/2005/8/layout/vList2"/>
    <dgm:cxn modelId="{3C77C27F-0C0C-4429-9B36-8B2962D17D52}" srcId="{E7A86475-3668-45E4-9229-088941EBF721}" destId="{3C452E24-A4B9-45E0-A9A2-4A75ABA393A6}" srcOrd="0" destOrd="0" parTransId="{3B904D30-D17C-481D-94D3-FB339AC24060}" sibTransId="{F3146462-0FC2-4B06-9492-C78487AE9F68}"/>
    <dgm:cxn modelId="{38C5E396-4B0D-4207-99C4-B20065C8AD9C}" srcId="{6CAFC59D-5070-4BC3-97E2-17ED7ACE1047}" destId="{6D7A5D7B-41F5-4612-AE6F-89E4FC9FD3D5}" srcOrd="3" destOrd="0" parTransId="{5FD57D1C-BF2D-4BD1-B09D-C61D19754325}" sibTransId="{A724A9AD-D220-4188-8787-3A4611022D0E}"/>
    <dgm:cxn modelId="{F61517A7-40C4-4AC4-8C93-02CD30B472F2}" type="presOf" srcId="{D7BBDFA0-78C2-4910-88BA-DD5109850F7A}" destId="{76D7AD42-E0E1-461C-8DE4-DB3B2A018A34}" srcOrd="0" destOrd="2" presId="urn:microsoft.com/office/officeart/2005/8/layout/vList2"/>
    <dgm:cxn modelId="{24E134F2-C70A-4750-BF99-02D182F63320}" srcId="{6CAFC59D-5070-4BC3-97E2-17ED7ACE1047}" destId="{E1D5C127-0CAD-4BAC-968D-987C12F39CDD}" srcOrd="1" destOrd="0" parTransId="{2F8A4D1C-4D7D-4EA3-95B8-28010BB441E3}" sibTransId="{C2D279AC-F3A4-429B-8341-EE89AFC5F698}"/>
    <dgm:cxn modelId="{C28D3FCD-F607-4F7E-9977-28DA05EEBBC7}" type="presParOf" srcId="{850ADB2B-5E23-4FC8-BBB8-85E8935CC331}" destId="{5D48CBAB-ACDD-4F91-B9F6-575E55A02631}" srcOrd="0" destOrd="0" presId="urn:microsoft.com/office/officeart/2005/8/layout/vList2"/>
    <dgm:cxn modelId="{FEB863C8-978B-4660-B602-6D1F4DE6B6E3}" type="presParOf" srcId="{850ADB2B-5E23-4FC8-BBB8-85E8935CC331}" destId="{0894ABED-9210-4624-BBE1-F66D909822A3}" srcOrd="1" destOrd="0" presId="urn:microsoft.com/office/officeart/2005/8/layout/vList2"/>
    <dgm:cxn modelId="{A42C1AD3-248F-4EA1-A798-81DC1CBD4F07}" type="presParOf" srcId="{850ADB2B-5E23-4FC8-BBB8-85E8935CC331}" destId="{55F32408-24D4-4C8C-B572-F076170E60F0}" srcOrd="2" destOrd="0" presId="urn:microsoft.com/office/officeart/2005/8/layout/vList2"/>
    <dgm:cxn modelId="{94336EA5-96BE-4CA7-B88D-9B1B4576E1A1}" type="presParOf" srcId="{850ADB2B-5E23-4FC8-BBB8-85E8935CC331}" destId="{76D7AD42-E0E1-461C-8DE4-DB3B2A018A3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E222CF1-47E0-44A2-B336-0BE5B95592C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25BF7A16-31C7-4CAB-B029-E62142407F9C}">
      <dgm:prSet/>
      <dgm:spPr/>
      <dgm:t>
        <a:bodyPr/>
        <a:lstStyle/>
        <a:p>
          <a:r>
            <a:rPr lang="tr-TR"/>
            <a:t>Örgün eğitim süreçleri ön lisans, lisans ve lisansüstü öğrencilerini kapsayan; teknolojinin sunduğu olanaklar ve ters yüz öğrenme, proje temelli öğrenme gibi yaklaşımlarla zenginleştirilmektedir. </a:t>
          </a:r>
        </a:p>
      </dgm:t>
    </dgm:pt>
    <dgm:pt modelId="{04EF2EB2-CB7C-4D5D-9183-1408182AE1E9}" type="parTrans" cxnId="{BA2CE245-F6D4-4E64-802F-61835BCD58A9}">
      <dgm:prSet/>
      <dgm:spPr/>
      <dgm:t>
        <a:bodyPr/>
        <a:lstStyle/>
        <a:p>
          <a:endParaRPr lang="tr-TR"/>
        </a:p>
      </dgm:t>
    </dgm:pt>
    <dgm:pt modelId="{99B8D8F0-2A57-453C-BF8C-BCBB5D218BE9}" type="sibTrans" cxnId="{BA2CE245-F6D4-4E64-802F-61835BCD58A9}">
      <dgm:prSet/>
      <dgm:spPr/>
      <dgm:t>
        <a:bodyPr/>
        <a:lstStyle/>
        <a:p>
          <a:endParaRPr lang="tr-TR"/>
        </a:p>
      </dgm:t>
    </dgm:pt>
    <dgm:pt modelId="{1A2D9763-8133-4983-BFD6-2722A220B9C6}">
      <dgm:prSet/>
      <dgm:spPr/>
      <dgm:t>
        <a:bodyPr/>
        <a:lstStyle/>
        <a:p>
          <a:r>
            <a:rPr lang="tr-TR"/>
            <a:t>Öğrencilerinin araştırma süreçlerine katılımı müfredat, yöntem ve yaklaşımlarla desteklenmektedir.  </a:t>
          </a:r>
        </a:p>
      </dgm:t>
    </dgm:pt>
    <dgm:pt modelId="{77C9E4A7-A0D9-489A-8A60-2C5586BAA1A7}" type="parTrans" cxnId="{E2D1B01F-7246-4854-86DF-BC74518AC2FF}">
      <dgm:prSet/>
      <dgm:spPr/>
      <dgm:t>
        <a:bodyPr/>
        <a:lstStyle/>
        <a:p>
          <a:endParaRPr lang="tr-TR"/>
        </a:p>
      </dgm:t>
    </dgm:pt>
    <dgm:pt modelId="{C214BA6E-E9DA-4DE5-9AEF-9E0D71D847FC}" type="sibTrans" cxnId="{E2D1B01F-7246-4854-86DF-BC74518AC2FF}">
      <dgm:prSet/>
      <dgm:spPr/>
      <dgm:t>
        <a:bodyPr/>
        <a:lstStyle/>
        <a:p>
          <a:endParaRPr lang="tr-TR"/>
        </a:p>
      </dgm:t>
    </dgm:pt>
    <dgm:pt modelId="{BB48743E-DEB2-4E79-9A26-C900824CB31C}">
      <dgm:prSet/>
      <dgm:spPr/>
      <dgm:t>
        <a:bodyPr/>
        <a:lstStyle/>
        <a:p>
          <a:r>
            <a:rPr lang="tr-TR"/>
            <a:t>Kanıtlar: Aktif ve etkileşimli öğretme yöntemlerine ilişkin tanımlı süreçler ve uygulamalar</a:t>
          </a:r>
        </a:p>
      </dgm:t>
    </dgm:pt>
    <dgm:pt modelId="{734459D1-8357-46F2-8421-C72FB571CA37}" type="parTrans" cxnId="{5C37063C-6F6D-44C9-821C-964578C94294}">
      <dgm:prSet/>
      <dgm:spPr/>
      <dgm:t>
        <a:bodyPr/>
        <a:lstStyle/>
        <a:p>
          <a:endParaRPr lang="tr-TR"/>
        </a:p>
      </dgm:t>
    </dgm:pt>
    <dgm:pt modelId="{9B4A4A36-F2B7-4795-98A4-217F7A0AD2EE}" type="sibTrans" cxnId="{5C37063C-6F6D-44C9-821C-964578C94294}">
      <dgm:prSet/>
      <dgm:spPr/>
      <dgm:t>
        <a:bodyPr/>
        <a:lstStyle/>
        <a:p>
          <a:endParaRPr lang="tr-TR"/>
        </a:p>
      </dgm:t>
    </dgm:pt>
    <dgm:pt modelId="{6F707813-23FF-446E-AC09-3FEF9EB66DB4}">
      <dgm:prSet/>
      <dgm:spPr/>
      <dgm:t>
        <a:bodyPr/>
        <a:lstStyle/>
        <a:p>
          <a:r>
            <a:rPr lang="tr-TR"/>
            <a:t>Eğiticilerin eğitimi program içeriğinde öğrenci merkezli öğrenme-öğretme yaklaşımına ilişkin uygulamalar</a:t>
          </a:r>
        </a:p>
      </dgm:t>
    </dgm:pt>
    <dgm:pt modelId="{B4929D15-5CBC-40CC-932A-90CA07B04F2B}" type="parTrans" cxnId="{57F0B225-370A-4D3E-8355-13AD079AFF54}">
      <dgm:prSet/>
      <dgm:spPr/>
      <dgm:t>
        <a:bodyPr/>
        <a:lstStyle/>
        <a:p>
          <a:endParaRPr lang="tr-TR"/>
        </a:p>
      </dgm:t>
    </dgm:pt>
    <dgm:pt modelId="{E88D51E4-0BE1-4488-8B70-99F72FCAA3D0}" type="sibTrans" cxnId="{57F0B225-370A-4D3E-8355-13AD079AFF54}">
      <dgm:prSet/>
      <dgm:spPr/>
      <dgm:t>
        <a:bodyPr/>
        <a:lstStyle/>
        <a:p>
          <a:endParaRPr lang="tr-TR"/>
        </a:p>
      </dgm:t>
    </dgm:pt>
    <dgm:pt modelId="{7230BD16-F075-472E-A8C0-F1DF7076AC79}" type="pres">
      <dgm:prSet presAssocID="{3E222CF1-47E0-44A2-B336-0BE5B95592CD}" presName="linear" presStyleCnt="0">
        <dgm:presLayoutVars>
          <dgm:animLvl val="lvl"/>
          <dgm:resizeHandles val="exact"/>
        </dgm:presLayoutVars>
      </dgm:prSet>
      <dgm:spPr/>
    </dgm:pt>
    <dgm:pt modelId="{FDB86592-CC95-4E30-A39B-19C82E5F5815}" type="pres">
      <dgm:prSet presAssocID="{25BF7A16-31C7-4CAB-B029-E62142407F9C}" presName="parentText" presStyleLbl="node1" presStyleIdx="0" presStyleCnt="2">
        <dgm:presLayoutVars>
          <dgm:chMax val="0"/>
          <dgm:bulletEnabled val="1"/>
        </dgm:presLayoutVars>
      </dgm:prSet>
      <dgm:spPr/>
    </dgm:pt>
    <dgm:pt modelId="{D98CB129-126A-4462-84EE-3BB366C8DC91}" type="pres">
      <dgm:prSet presAssocID="{99B8D8F0-2A57-453C-BF8C-BCBB5D218BE9}" presName="spacer" presStyleCnt="0"/>
      <dgm:spPr/>
    </dgm:pt>
    <dgm:pt modelId="{97798466-49F3-472D-A8D1-0828CFD2D3C5}" type="pres">
      <dgm:prSet presAssocID="{1A2D9763-8133-4983-BFD6-2722A220B9C6}" presName="parentText" presStyleLbl="node1" presStyleIdx="1" presStyleCnt="2">
        <dgm:presLayoutVars>
          <dgm:chMax val="0"/>
          <dgm:bulletEnabled val="1"/>
        </dgm:presLayoutVars>
      </dgm:prSet>
      <dgm:spPr/>
    </dgm:pt>
    <dgm:pt modelId="{EEFB4B0B-563D-47F5-A9F5-768C71C92647}" type="pres">
      <dgm:prSet presAssocID="{1A2D9763-8133-4983-BFD6-2722A220B9C6}" presName="childText" presStyleLbl="revTx" presStyleIdx="0" presStyleCnt="1">
        <dgm:presLayoutVars>
          <dgm:bulletEnabled val="1"/>
        </dgm:presLayoutVars>
      </dgm:prSet>
      <dgm:spPr/>
    </dgm:pt>
  </dgm:ptLst>
  <dgm:cxnLst>
    <dgm:cxn modelId="{EDBAFE00-72DE-4A66-994E-A062F428C9BC}" type="presOf" srcId="{1A2D9763-8133-4983-BFD6-2722A220B9C6}" destId="{97798466-49F3-472D-A8D1-0828CFD2D3C5}" srcOrd="0" destOrd="0" presId="urn:microsoft.com/office/officeart/2005/8/layout/vList2"/>
    <dgm:cxn modelId="{E2D1B01F-7246-4854-86DF-BC74518AC2FF}" srcId="{3E222CF1-47E0-44A2-B336-0BE5B95592CD}" destId="{1A2D9763-8133-4983-BFD6-2722A220B9C6}" srcOrd="1" destOrd="0" parTransId="{77C9E4A7-A0D9-489A-8A60-2C5586BAA1A7}" sibTransId="{C214BA6E-E9DA-4DE5-9AEF-9E0D71D847FC}"/>
    <dgm:cxn modelId="{57F0B225-370A-4D3E-8355-13AD079AFF54}" srcId="{1A2D9763-8133-4983-BFD6-2722A220B9C6}" destId="{6F707813-23FF-446E-AC09-3FEF9EB66DB4}" srcOrd="1" destOrd="0" parTransId="{B4929D15-5CBC-40CC-932A-90CA07B04F2B}" sibTransId="{E88D51E4-0BE1-4488-8B70-99F72FCAA3D0}"/>
    <dgm:cxn modelId="{9932782A-ED63-49D6-A05C-7BFE3A07B7A1}" type="presOf" srcId="{3E222CF1-47E0-44A2-B336-0BE5B95592CD}" destId="{7230BD16-F075-472E-A8C0-F1DF7076AC79}" srcOrd="0" destOrd="0" presId="urn:microsoft.com/office/officeart/2005/8/layout/vList2"/>
    <dgm:cxn modelId="{5C37063C-6F6D-44C9-821C-964578C94294}" srcId="{1A2D9763-8133-4983-BFD6-2722A220B9C6}" destId="{BB48743E-DEB2-4E79-9A26-C900824CB31C}" srcOrd="0" destOrd="0" parTransId="{734459D1-8357-46F2-8421-C72FB571CA37}" sibTransId="{9B4A4A36-F2B7-4795-98A4-217F7A0AD2EE}"/>
    <dgm:cxn modelId="{65E7E73C-BC51-4D75-97A8-FABAC85E58D6}" type="presOf" srcId="{25BF7A16-31C7-4CAB-B029-E62142407F9C}" destId="{FDB86592-CC95-4E30-A39B-19C82E5F5815}" srcOrd="0" destOrd="0" presId="urn:microsoft.com/office/officeart/2005/8/layout/vList2"/>
    <dgm:cxn modelId="{BA2CE245-F6D4-4E64-802F-61835BCD58A9}" srcId="{3E222CF1-47E0-44A2-B336-0BE5B95592CD}" destId="{25BF7A16-31C7-4CAB-B029-E62142407F9C}" srcOrd="0" destOrd="0" parTransId="{04EF2EB2-CB7C-4D5D-9183-1408182AE1E9}" sibTransId="{99B8D8F0-2A57-453C-BF8C-BCBB5D218BE9}"/>
    <dgm:cxn modelId="{A34DD58B-BC9E-4DFB-BCA8-8268CF8296CA}" type="presOf" srcId="{BB48743E-DEB2-4E79-9A26-C900824CB31C}" destId="{EEFB4B0B-563D-47F5-A9F5-768C71C92647}" srcOrd="0" destOrd="0" presId="urn:microsoft.com/office/officeart/2005/8/layout/vList2"/>
    <dgm:cxn modelId="{81FC89C3-B1A5-4649-8255-6EA1C9A80F24}" type="presOf" srcId="{6F707813-23FF-446E-AC09-3FEF9EB66DB4}" destId="{EEFB4B0B-563D-47F5-A9F5-768C71C92647}" srcOrd="0" destOrd="1" presId="urn:microsoft.com/office/officeart/2005/8/layout/vList2"/>
    <dgm:cxn modelId="{7B92DD16-147E-4C1D-982B-6362DE7E992D}" type="presParOf" srcId="{7230BD16-F075-472E-A8C0-F1DF7076AC79}" destId="{FDB86592-CC95-4E30-A39B-19C82E5F5815}" srcOrd="0" destOrd="0" presId="urn:microsoft.com/office/officeart/2005/8/layout/vList2"/>
    <dgm:cxn modelId="{4C2CBC74-518C-4506-9FEB-69FE61077C18}" type="presParOf" srcId="{7230BD16-F075-472E-A8C0-F1DF7076AC79}" destId="{D98CB129-126A-4462-84EE-3BB366C8DC91}" srcOrd="1" destOrd="0" presId="urn:microsoft.com/office/officeart/2005/8/layout/vList2"/>
    <dgm:cxn modelId="{09603B22-2284-4FEB-AD5D-02B0C8C46D2E}" type="presParOf" srcId="{7230BD16-F075-472E-A8C0-F1DF7076AC79}" destId="{97798466-49F3-472D-A8D1-0828CFD2D3C5}" srcOrd="2" destOrd="0" presId="urn:microsoft.com/office/officeart/2005/8/layout/vList2"/>
    <dgm:cxn modelId="{8F46707A-E81F-4B7F-9042-E09EE2B8C9E9}" type="presParOf" srcId="{7230BD16-F075-472E-A8C0-F1DF7076AC79}" destId="{EEFB4B0B-563D-47F5-A9F5-768C71C9264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72532B6-DC23-48BB-B5DA-90FAA450EC8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C91D4317-A4CD-4181-AA2E-A2952B148770}">
      <dgm:prSet/>
      <dgm:spPr/>
      <dgm:t>
        <a:bodyPr/>
        <a:lstStyle/>
        <a:p>
          <a:r>
            <a:rPr lang="tr-TR"/>
            <a:t>Öğrenci merkezli ölçme ve değerlendirme, yetkinlik ve performans temelinde yürütülmekte ve öğrencilerin kendini ifade etme olanakları mümkün olduğunca çeşitlendirilmektedir.</a:t>
          </a:r>
        </a:p>
      </dgm:t>
    </dgm:pt>
    <dgm:pt modelId="{AE411288-CFEB-4877-9792-2F167D38B6CD}" type="parTrans" cxnId="{9CD89F9B-2D95-40C7-ACF6-F5FD9C03B315}">
      <dgm:prSet/>
      <dgm:spPr/>
      <dgm:t>
        <a:bodyPr/>
        <a:lstStyle/>
        <a:p>
          <a:endParaRPr lang="tr-TR"/>
        </a:p>
      </dgm:t>
    </dgm:pt>
    <dgm:pt modelId="{F8EB371E-417A-433C-8DB9-C2ED2BC20C1C}" type="sibTrans" cxnId="{9CD89F9B-2D95-40C7-ACF6-F5FD9C03B315}">
      <dgm:prSet/>
      <dgm:spPr/>
      <dgm:t>
        <a:bodyPr/>
        <a:lstStyle/>
        <a:p>
          <a:endParaRPr lang="tr-TR"/>
        </a:p>
      </dgm:t>
    </dgm:pt>
    <dgm:pt modelId="{F4AC961A-A2C9-4D6C-B44F-C497F0ECA7FF}">
      <dgm:prSet/>
      <dgm:spPr/>
      <dgm:t>
        <a:bodyPr/>
        <a:lstStyle/>
        <a:p>
          <a:r>
            <a:rPr lang="tr-TR"/>
            <a:t>Ölçme ve değerlendirmenin sürekliliği  çoklu sınav olanakları ve bazıları süreç odaklı (formatif) ödev, proje, portfolyo gibi yöntemlerle sağlanmaktadır. </a:t>
          </a:r>
        </a:p>
      </dgm:t>
    </dgm:pt>
    <dgm:pt modelId="{FFA31595-7FD4-4B53-AFCE-A7F0E63DE5EE}" type="parTrans" cxnId="{CF0E4870-5FF4-4441-AC43-208EDE1EF319}">
      <dgm:prSet/>
      <dgm:spPr/>
      <dgm:t>
        <a:bodyPr/>
        <a:lstStyle/>
        <a:p>
          <a:endParaRPr lang="tr-TR"/>
        </a:p>
      </dgm:t>
    </dgm:pt>
    <dgm:pt modelId="{A4B9E310-331E-4163-AD25-0302274CEC6D}" type="sibTrans" cxnId="{CF0E4870-5FF4-4441-AC43-208EDE1EF319}">
      <dgm:prSet/>
      <dgm:spPr/>
      <dgm:t>
        <a:bodyPr/>
        <a:lstStyle/>
        <a:p>
          <a:endParaRPr lang="tr-TR"/>
        </a:p>
      </dgm:t>
    </dgm:pt>
    <dgm:pt modelId="{3A2223AC-8A29-4ACA-B30A-2385EADB74B3}">
      <dgm:prSet/>
      <dgm:spPr/>
      <dgm:t>
        <a:bodyPr/>
        <a:lstStyle/>
        <a:p>
          <a:r>
            <a:rPr lang="tr-TR"/>
            <a:t>Hemşirelik Fakültesinin ölçme değerlendirme süreçlerinde portfolyo kullanımı, program çıktılarına ulaşma durumunun nicel ve nitel verilerle alındığı, portfolyonun kullanıldığı</a:t>
          </a:r>
        </a:p>
      </dgm:t>
    </dgm:pt>
    <dgm:pt modelId="{C3C22504-74E5-4E26-85E5-5B53DC9FE6D7}" type="parTrans" cxnId="{47B1C9F3-7F36-487D-AC90-ACFD81F4BCBA}">
      <dgm:prSet/>
      <dgm:spPr/>
      <dgm:t>
        <a:bodyPr/>
        <a:lstStyle/>
        <a:p>
          <a:endParaRPr lang="tr-TR"/>
        </a:p>
      </dgm:t>
    </dgm:pt>
    <dgm:pt modelId="{17D33400-3C0C-4A0A-8697-5E613C9AF5C3}" type="sibTrans" cxnId="{47B1C9F3-7F36-487D-AC90-ACFD81F4BCBA}">
      <dgm:prSet/>
      <dgm:spPr/>
      <dgm:t>
        <a:bodyPr/>
        <a:lstStyle/>
        <a:p>
          <a:endParaRPr lang="tr-TR"/>
        </a:p>
      </dgm:t>
    </dgm:pt>
    <dgm:pt modelId="{195E54DD-F265-46DF-9A71-7AB65908AEE1}" type="pres">
      <dgm:prSet presAssocID="{872532B6-DC23-48BB-B5DA-90FAA450EC8B}" presName="linear" presStyleCnt="0">
        <dgm:presLayoutVars>
          <dgm:animLvl val="lvl"/>
          <dgm:resizeHandles val="exact"/>
        </dgm:presLayoutVars>
      </dgm:prSet>
      <dgm:spPr/>
    </dgm:pt>
    <dgm:pt modelId="{9CBED4BF-0306-477A-A188-853ABA5E7DDF}" type="pres">
      <dgm:prSet presAssocID="{C91D4317-A4CD-4181-AA2E-A2952B148770}" presName="parentText" presStyleLbl="node1" presStyleIdx="0" presStyleCnt="2">
        <dgm:presLayoutVars>
          <dgm:chMax val="0"/>
          <dgm:bulletEnabled val="1"/>
        </dgm:presLayoutVars>
      </dgm:prSet>
      <dgm:spPr/>
    </dgm:pt>
    <dgm:pt modelId="{4CCF23CE-4587-464B-84A4-265627E05E3D}" type="pres">
      <dgm:prSet presAssocID="{F8EB371E-417A-433C-8DB9-C2ED2BC20C1C}" presName="spacer" presStyleCnt="0"/>
      <dgm:spPr/>
    </dgm:pt>
    <dgm:pt modelId="{ED9414B2-43F7-4FF2-90A5-9FF1BADD6993}" type="pres">
      <dgm:prSet presAssocID="{F4AC961A-A2C9-4D6C-B44F-C497F0ECA7FF}" presName="parentText" presStyleLbl="node1" presStyleIdx="1" presStyleCnt="2">
        <dgm:presLayoutVars>
          <dgm:chMax val="0"/>
          <dgm:bulletEnabled val="1"/>
        </dgm:presLayoutVars>
      </dgm:prSet>
      <dgm:spPr/>
    </dgm:pt>
    <dgm:pt modelId="{00332556-73F4-433E-8920-B56781092944}" type="pres">
      <dgm:prSet presAssocID="{F4AC961A-A2C9-4D6C-B44F-C497F0ECA7FF}" presName="childText" presStyleLbl="revTx" presStyleIdx="0" presStyleCnt="1">
        <dgm:presLayoutVars>
          <dgm:bulletEnabled val="1"/>
        </dgm:presLayoutVars>
      </dgm:prSet>
      <dgm:spPr/>
    </dgm:pt>
  </dgm:ptLst>
  <dgm:cxnLst>
    <dgm:cxn modelId="{7170330C-E0FD-4A45-AC0B-19B8F7979AF2}" type="presOf" srcId="{872532B6-DC23-48BB-B5DA-90FAA450EC8B}" destId="{195E54DD-F265-46DF-9A71-7AB65908AEE1}" srcOrd="0" destOrd="0" presId="urn:microsoft.com/office/officeart/2005/8/layout/vList2"/>
    <dgm:cxn modelId="{AF8D6713-5B64-41A2-950C-D6A8D29EED11}" type="presOf" srcId="{C91D4317-A4CD-4181-AA2E-A2952B148770}" destId="{9CBED4BF-0306-477A-A188-853ABA5E7DDF}" srcOrd="0" destOrd="0" presId="urn:microsoft.com/office/officeart/2005/8/layout/vList2"/>
    <dgm:cxn modelId="{E7F56125-3382-4ADA-9DB0-E49AB241CC13}" type="presOf" srcId="{3A2223AC-8A29-4ACA-B30A-2385EADB74B3}" destId="{00332556-73F4-433E-8920-B56781092944}" srcOrd="0" destOrd="0" presId="urn:microsoft.com/office/officeart/2005/8/layout/vList2"/>
    <dgm:cxn modelId="{CF0E4870-5FF4-4441-AC43-208EDE1EF319}" srcId="{872532B6-DC23-48BB-B5DA-90FAA450EC8B}" destId="{F4AC961A-A2C9-4D6C-B44F-C497F0ECA7FF}" srcOrd="1" destOrd="0" parTransId="{FFA31595-7FD4-4B53-AFCE-A7F0E63DE5EE}" sibTransId="{A4B9E310-331E-4163-AD25-0302274CEC6D}"/>
    <dgm:cxn modelId="{9CD89F9B-2D95-40C7-ACF6-F5FD9C03B315}" srcId="{872532B6-DC23-48BB-B5DA-90FAA450EC8B}" destId="{C91D4317-A4CD-4181-AA2E-A2952B148770}" srcOrd="0" destOrd="0" parTransId="{AE411288-CFEB-4877-9792-2F167D38B6CD}" sibTransId="{F8EB371E-417A-433C-8DB9-C2ED2BC20C1C}"/>
    <dgm:cxn modelId="{4B0807DB-DB42-4791-9C5C-02A7DE31C071}" type="presOf" srcId="{F4AC961A-A2C9-4D6C-B44F-C497F0ECA7FF}" destId="{ED9414B2-43F7-4FF2-90A5-9FF1BADD6993}" srcOrd="0" destOrd="0" presId="urn:microsoft.com/office/officeart/2005/8/layout/vList2"/>
    <dgm:cxn modelId="{47B1C9F3-7F36-487D-AC90-ACFD81F4BCBA}" srcId="{F4AC961A-A2C9-4D6C-B44F-C497F0ECA7FF}" destId="{3A2223AC-8A29-4ACA-B30A-2385EADB74B3}" srcOrd="0" destOrd="0" parTransId="{C3C22504-74E5-4E26-85E5-5B53DC9FE6D7}" sibTransId="{17D33400-3C0C-4A0A-8697-5E613C9AF5C3}"/>
    <dgm:cxn modelId="{13CC8EE8-127E-47C4-A126-CEACE710B490}" type="presParOf" srcId="{195E54DD-F265-46DF-9A71-7AB65908AEE1}" destId="{9CBED4BF-0306-477A-A188-853ABA5E7DDF}" srcOrd="0" destOrd="0" presId="urn:microsoft.com/office/officeart/2005/8/layout/vList2"/>
    <dgm:cxn modelId="{CEE302A3-1030-4074-8627-D3A7A51B8B16}" type="presParOf" srcId="{195E54DD-F265-46DF-9A71-7AB65908AEE1}" destId="{4CCF23CE-4587-464B-84A4-265627E05E3D}" srcOrd="1" destOrd="0" presId="urn:microsoft.com/office/officeart/2005/8/layout/vList2"/>
    <dgm:cxn modelId="{9397073C-3187-473A-AAD2-6B53CEFA9DFE}" type="presParOf" srcId="{195E54DD-F265-46DF-9A71-7AB65908AEE1}" destId="{ED9414B2-43F7-4FF2-90A5-9FF1BADD6993}" srcOrd="2" destOrd="0" presId="urn:microsoft.com/office/officeart/2005/8/layout/vList2"/>
    <dgm:cxn modelId="{D27DD4DD-798E-4C16-8451-2A6682A10885}" type="presParOf" srcId="{195E54DD-F265-46DF-9A71-7AB65908AEE1}" destId="{00332556-73F4-433E-8920-B5678109294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A5B0BBE-CB78-4E8F-BDD2-6B82B5109B41}" type="doc">
      <dgm:prSet loTypeId="urn:microsoft.com/office/officeart/2005/8/layout/chevron2" loCatId="list" qsTypeId="urn:microsoft.com/office/officeart/2005/8/quickstyle/3d2" qsCatId="3D" csTypeId="urn:microsoft.com/office/officeart/2005/8/colors/accent1_2" csCatId="accent1"/>
      <dgm:spPr/>
      <dgm:t>
        <a:bodyPr/>
        <a:lstStyle/>
        <a:p>
          <a:endParaRPr lang="tr-TR"/>
        </a:p>
      </dgm:t>
    </dgm:pt>
    <dgm:pt modelId="{F74B1CD5-BFD4-47A4-9FAB-D556544A9FD0}">
      <dgm:prSet/>
      <dgm:spPr/>
      <dgm:t>
        <a:bodyPr/>
        <a:lstStyle/>
        <a:p>
          <a:r>
            <a:rPr lang="tr-TR" b="1"/>
            <a:t>Planlama: </a:t>
          </a:r>
          <a:endParaRPr lang="tr-TR"/>
        </a:p>
      </dgm:t>
    </dgm:pt>
    <dgm:pt modelId="{98FAEC55-65C0-40DD-B8A4-8CAC9C559DA6}" type="parTrans" cxnId="{C5F01A90-696A-4357-AED9-9084ABA8308F}">
      <dgm:prSet/>
      <dgm:spPr/>
      <dgm:t>
        <a:bodyPr/>
        <a:lstStyle/>
        <a:p>
          <a:endParaRPr lang="tr-TR"/>
        </a:p>
      </dgm:t>
    </dgm:pt>
    <dgm:pt modelId="{4FD6CD86-7878-4B38-B4F5-8D4007ABF813}" type="sibTrans" cxnId="{C5F01A90-696A-4357-AED9-9084ABA8308F}">
      <dgm:prSet/>
      <dgm:spPr/>
      <dgm:t>
        <a:bodyPr/>
        <a:lstStyle/>
        <a:p>
          <a:endParaRPr lang="tr-TR"/>
        </a:p>
      </dgm:t>
    </dgm:pt>
    <dgm:pt modelId="{15B052CF-7FE5-4155-8B3B-6B6B625E34DC}">
      <dgm:prSet/>
      <dgm:spPr/>
      <dgm:t>
        <a:bodyPr/>
        <a:lstStyle/>
        <a:p>
          <a:r>
            <a:rPr lang="tr-TR"/>
            <a:t>Politika ve mevzuat hazırlığı yapılmış, kriterlerin belirlenmiş, sorumlulukların tanımlanmış, bilgilendirme ve duyurular yapılmış, başvuru ve değerlendirme sürecine ilişkin planlanmalar yapılmıştır.</a:t>
          </a:r>
        </a:p>
      </dgm:t>
    </dgm:pt>
    <dgm:pt modelId="{2D9C6756-03BF-4254-BA45-262165F15A2E}" type="parTrans" cxnId="{7384794A-F592-4E80-AE01-430FF675AD58}">
      <dgm:prSet/>
      <dgm:spPr/>
      <dgm:t>
        <a:bodyPr/>
        <a:lstStyle/>
        <a:p>
          <a:endParaRPr lang="tr-TR"/>
        </a:p>
      </dgm:t>
    </dgm:pt>
    <dgm:pt modelId="{AD139A46-F73E-479E-A35C-CA3CAC85B017}" type="sibTrans" cxnId="{7384794A-F592-4E80-AE01-430FF675AD58}">
      <dgm:prSet/>
      <dgm:spPr/>
      <dgm:t>
        <a:bodyPr/>
        <a:lstStyle/>
        <a:p>
          <a:endParaRPr lang="tr-TR"/>
        </a:p>
      </dgm:t>
    </dgm:pt>
    <dgm:pt modelId="{E4E25387-DEEC-442A-A6E5-24F87148D575}">
      <dgm:prSet/>
      <dgm:spPr/>
      <dgm:t>
        <a:bodyPr/>
        <a:lstStyle/>
        <a:p>
          <a:r>
            <a:rPr lang="tr-TR" b="1"/>
            <a:t>Uygulama: </a:t>
          </a:r>
          <a:endParaRPr lang="tr-TR"/>
        </a:p>
      </dgm:t>
    </dgm:pt>
    <dgm:pt modelId="{D089AA16-3730-4D05-9C9A-90CD6A2E415B}" type="parTrans" cxnId="{B1D12014-F328-4E1E-B489-EB595DE7FD52}">
      <dgm:prSet/>
      <dgm:spPr/>
      <dgm:t>
        <a:bodyPr/>
        <a:lstStyle/>
        <a:p>
          <a:endParaRPr lang="tr-TR"/>
        </a:p>
      </dgm:t>
    </dgm:pt>
    <dgm:pt modelId="{78453B95-A455-405F-BDFC-FA513ADC2D65}" type="sibTrans" cxnId="{B1D12014-F328-4E1E-B489-EB595DE7FD52}">
      <dgm:prSet/>
      <dgm:spPr/>
      <dgm:t>
        <a:bodyPr/>
        <a:lstStyle/>
        <a:p>
          <a:endParaRPr lang="tr-TR"/>
        </a:p>
      </dgm:t>
    </dgm:pt>
    <dgm:pt modelId="{705CC534-70C3-42E8-ACB3-02E7E349B362}">
      <dgm:prSet/>
      <dgm:spPr/>
      <dgm:t>
        <a:bodyPr/>
        <a:lstStyle/>
        <a:p>
          <a:r>
            <a:rPr lang="tr-TR"/>
            <a:t>Öğrencilerden önceki öğrenmenin tanınması ve kredilendirilmesi için başvurular alınır. Başvurular, belirlenen ölçütlere uygun olarak komisyonlar tarafından değerlendirilir. Değerlendirme sonuçları öğrencilere resmi olarak iletilir. Tanınan öğrenim ve kredilendirilen dersler öğrenci bilgi sistemine kaydedilir. Kredilendirilen dersler öğrencinin eğitim programına dahil edilir. Öğrencilere danışmanlık hizmetleri sağlanır.</a:t>
          </a:r>
        </a:p>
      </dgm:t>
    </dgm:pt>
    <dgm:pt modelId="{CDF3CB52-45A7-4516-8A7E-EFD29746AC20}" type="parTrans" cxnId="{3C68353D-C82B-47C4-B09D-BE47E07EC9E7}">
      <dgm:prSet/>
      <dgm:spPr/>
      <dgm:t>
        <a:bodyPr/>
        <a:lstStyle/>
        <a:p>
          <a:endParaRPr lang="tr-TR"/>
        </a:p>
      </dgm:t>
    </dgm:pt>
    <dgm:pt modelId="{7753AC90-B077-46E8-AF93-22352F7D0C0E}" type="sibTrans" cxnId="{3C68353D-C82B-47C4-B09D-BE47E07EC9E7}">
      <dgm:prSet/>
      <dgm:spPr/>
      <dgm:t>
        <a:bodyPr/>
        <a:lstStyle/>
        <a:p>
          <a:endParaRPr lang="tr-TR"/>
        </a:p>
      </dgm:t>
    </dgm:pt>
    <dgm:pt modelId="{F13B7E77-337B-4C4A-8924-27D5B61F26FD}">
      <dgm:prSet/>
      <dgm:spPr/>
      <dgm:t>
        <a:bodyPr/>
        <a:lstStyle/>
        <a:p>
          <a:r>
            <a:rPr lang="tr-TR" b="1"/>
            <a:t>Kontrol: </a:t>
          </a:r>
          <a:endParaRPr lang="tr-TR"/>
        </a:p>
      </dgm:t>
    </dgm:pt>
    <dgm:pt modelId="{5B12CD94-3411-4ADC-BBDC-D3E19DB58461}" type="parTrans" cxnId="{2E6A335C-14A0-4BF6-BF66-B78C249B78AE}">
      <dgm:prSet/>
      <dgm:spPr/>
      <dgm:t>
        <a:bodyPr/>
        <a:lstStyle/>
        <a:p>
          <a:endParaRPr lang="tr-TR"/>
        </a:p>
      </dgm:t>
    </dgm:pt>
    <dgm:pt modelId="{60E83843-4C56-413B-9B1B-6326B7CEC46A}" type="sibTrans" cxnId="{2E6A335C-14A0-4BF6-BF66-B78C249B78AE}">
      <dgm:prSet/>
      <dgm:spPr/>
      <dgm:t>
        <a:bodyPr/>
        <a:lstStyle/>
        <a:p>
          <a:endParaRPr lang="tr-TR"/>
        </a:p>
      </dgm:t>
    </dgm:pt>
    <dgm:pt modelId="{0D6B3908-10F7-4FB9-A536-53DA30ED4C46}">
      <dgm:prSet/>
      <dgm:spPr/>
      <dgm:t>
        <a:bodyPr/>
        <a:lstStyle/>
        <a:p>
          <a:r>
            <a:rPr lang="tr-TR"/>
            <a:t>Tanınma ve kredilendirme süreçlerinin doğruluğu ve etkinliği değerlendirilir.</a:t>
          </a:r>
          <a:r>
            <a:rPr lang="tr-TR" b="1"/>
            <a:t> </a:t>
          </a:r>
          <a:r>
            <a:rPr lang="tr-TR"/>
            <a:t>Kaç başvurunun kabul edildiği, reddedildiği veya eksik bilgi nedeniyle beklemede olduğu analiz edilir. Öğrencilerden ve süreçte görev alan personelden geri bildirim alınır.</a:t>
          </a:r>
          <a:r>
            <a:rPr lang="tr-TR" b="1"/>
            <a:t> </a:t>
          </a:r>
          <a:r>
            <a:rPr lang="tr-TR"/>
            <a:t>Sürecin şeffaflığı ve erişilebilirliği üzerine memnuniyet anketleri yapılır.</a:t>
          </a:r>
          <a:r>
            <a:rPr lang="tr-TR" b="1"/>
            <a:t> </a:t>
          </a:r>
          <a:r>
            <a:rPr lang="tr-TR"/>
            <a:t>Kredilendirme süreçlerinin hızını ve doğruluğunu ölçmek için performans göstergeleri değerlendirilir.</a:t>
          </a:r>
          <a:r>
            <a:rPr lang="tr-TR" b="1"/>
            <a:t> </a:t>
          </a:r>
          <a:r>
            <a:rPr lang="tr-TR"/>
            <a:t>Raporlar hazırlanarak ilgili komisyonlarla paylaşılır.</a:t>
          </a:r>
        </a:p>
      </dgm:t>
    </dgm:pt>
    <dgm:pt modelId="{E5D6A4B0-2560-4DC3-9663-3714DD13E356}" type="parTrans" cxnId="{6E1E5C8B-376F-476B-99EC-49E2E4E49194}">
      <dgm:prSet/>
      <dgm:spPr/>
      <dgm:t>
        <a:bodyPr/>
        <a:lstStyle/>
        <a:p>
          <a:endParaRPr lang="tr-TR"/>
        </a:p>
      </dgm:t>
    </dgm:pt>
    <dgm:pt modelId="{5967F05E-1054-4261-8FCC-1B07B5668038}" type="sibTrans" cxnId="{6E1E5C8B-376F-476B-99EC-49E2E4E49194}">
      <dgm:prSet/>
      <dgm:spPr/>
      <dgm:t>
        <a:bodyPr/>
        <a:lstStyle/>
        <a:p>
          <a:endParaRPr lang="tr-TR"/>
        </a:p>
      </dgm:t>
    </dgm:pt>
    <dgm:pt modelId="{8597CB71-3B05-4206-8102-4C95CCAEAF98}">
      <dgm:prSet/>
      <dgm:spPr/>
      <dgm:t>
        <a:bodyPr/>
        <a:lstStyle/>
        <a:p>
          <a:r>
            <a:rPr lang="tr-TR" b="1"/>
            <a:t>Önlem: </a:t>
          </a:r>
          <a:endParaRPr lang="tr-TR"/>
        </a:p>
      </dgm:t>
    </dgm:pt>
    <dgm:pt modelId="{F04B0724-DB84-4889-9761-09CED39F3CF0}" type="parTrans" cxnId="{C26C7D33-10B3-4D41-85D4-37B6DE0B9E6F}">
      <dgm:prSet/>
      <dgm:spPr/>
      <dgm:t>
        <a:bodyPr/>
        <a:lstStyle/>
        <a:p>
          <a:endParaRPr lang="tr-TR"/>
        </a:p>
      </dgm:t>
    </dgm:pt>
    <dgm:pt modelId="{6E72BCA2-B64D-425D-8C2A-AB027F870189}" type="sibTrans" cxnId="{C26C7D33-10B3-4D41-85D4-37B6DE0B9E6F}">
      <dgm:prSet/>
      <dgm:spPr/>
      <dgm:t>
        <a:bodyPr/>
        <a:lstStyle/>
        <a:p>
          <a:endParaRPr lang="tr-TR"/>
        </a:p>
      </dgm:t>
    </dgm:pt>
    <dgm:pt modelId="{C03EED0F-42E7-4610-927F-84FB164FFB62}">
      <dgm:prSet/>
      <dgm:spPr/>
      <dgm:t>
        <a:bodyPr/>
        <a:lstStyle/>
        <a:p>
          <a:r>
            <a:rPr lang="tr-TR"/>
            <a:t>Tespit edilen aksaklıklar doğrultusunda politika ve süreçlerde iyileştirmeler yapılır.</a:t>
          </a:r>
          <a:r>
            <a:rPr lang="tr-TR" b="1"/>
            <a:t> </a:t>
          </a:r>
          <a:r>
            <a:rPr lang="tr-TR"/>
            <a:t>Akademik ve idari personel için süreçle ilgili ek eğitimler düzenlenir.</a:t>
          </a:r>
          <a:r>
            <a:rPr lang="tr-TR" b="1"/>
            <a:t> </a:t>
          </a:r>
          <a:r>
            <a:rPr lang="tr-TR"/>
            <a:t>Öğrencilerin başvuru süreçlerini daha kolay anlamalarını sağlamak için rehber materyaller güncellenir. Başvuru ve değerlendirme süreçlerini hızlandırmak için dijital platformlar ve otomasyon sistemleri geliştirilir.</a:t>
          </a:r>
          <a:r>
            <a:rPr lang="tr-TR" b="1"/>
            <a:t> </a:t>
          </a:r>
          <a:r>
            <a:rPr lang="tr-TR"/>
            <a:t>Süreç sonuçları ve iyileştirmeler tüm paydaşlarla paylaşılır.</a:t>
          </a:r>
          <a:r>
            <a:rPr lang="tr-TR" b="1"/>
            <a:t> </a:t>
          </a:r>
          <a:r>
            <a:rPr lang="tr-TR"/>
            <a:t>Bir sonraki döngü için hedefler belirlenir ve uygulama planı hazırlanır.</a:t>
          </a:r>
        </a:p>
      </dgm:t>
    </dgm:pt>
    <dgm:pt modelId="{576FA4DF-1B68-43C6-9E45-F2354ACA22C8}" type="parTrans" cxnId="{033503E2-7FBD-4C05-A627-0697FD586F31}">
      <dgm:prSet/>
      <dgm:spPr/>
      <dgm:t>
        <a:bodyPr/>
        <a:lstStyle/>
        <a:p>
          <a:endParaRPr lang="tr-TR"/>
        </a:p>
      </dgm:t>
    </dgm:pt>
    <dgm:pt modelId="{438D3362-0BA8-44E2-A967-B94369A6837A}" type="sibTrans" cxnId="{033503E2-7FBD-4C05-A627-0697FD586F31}">
      <dgm:prSet/>
      <dgm:spPr/>
      <dgm:t>
        <a:bodyPr/>
        <a:lstStyle/>
        <a:p>
          <a:endParaRPr lang="tr-TR"/>
        </a:p>
      </dgm:t>
    </dgm:pt>
    <dgm:pt modelId="{78B1937C-519E-417D-8FE4-0DD0EE36035E}" type="pres">
      <dgm:prSet presAssocID="{BA5B0BBE-CB78-4E8F-BDD2-6B82B5109B41}" presName="linearFlow" presStyleCnt="0">
        <dgm:presLayoutVars>
          <dgm:dir/>
          <dgm:animLvl val="lvl"/>
          <dgm:resizeHandles val="exact"/>
        </dgm:presLayoutVars>
      </dgm:prSet>
      <dgm:spPr/>
    </dgm:pt>
    <dgm:pt modelId="{2C1CD3DF-666E-459F-A1DD-3F2E41E6E1B3}" type="pres">
      <dgm:prSet presAssocID="{F74B1CD5-BFD4-47A4-9FAB-D556544A9FD0}" presName="composite" presStyleCnt="0"/>
      <dgm:spPr/>
    </dgm:pt>
    <dgm:pt modelId="{2CB82ECD-98CB-4F19-8352-C56FD207CB1C}" type="pres">
      <dgm:prSet presAssocID="{F74B1CD5-BFD4-47A4-9FAB-D556544A9FD0}" presName="parentText" presStyleLbl="alignNode1" presStyleIdx="0" presStyleCnt="4">
        <dgm:presLayoutVars>
          <dgm:chMax val="1"/>
          <dgm:bulletEnabled val="1"/>
        </dgm:presLayoutVars>
      </dgm:prSet>
      <dgm:spPr/>
    </dgm:pt>
    <dgm:pt modelId="{18C194CC-8E4B-42D5-B07B-BD15964ABC7F}" type="pres">
      <dgm:prSet presAssocID="{F74B1CD5-BFD4-47A4-9FAB-D556544A9FD0}" presName="descendantText" presStyleLbl="alignAcc1" presStyleIdx="0" presStyleCnt="4">
        <dgm:presLayoutVars>
          <dgm:bulletEnabled val="1"/>
        </dgm:presLayoutVars>
      </dgm:prSet>
      <dgm:spPr/>
    </dgm:pt>
    <dgm:pt modelId="{569D0ED2-F9C2-422D-8429-1DAF55890A3B}" type="pres">
      <dgm:prSet presAssocID="{4FD6CD86-7878-4B38-B4F5-8D4007ABF813}" presName="sp" presStyleCnt="0"/>
      <dgm:spPr/>
    </dgm:pt>
    <dgm:pt modelId="{6EE3013D-4A05-4564-A95F-037F43A72A1C}" type="pres">
      <dgm:prSet presAssocID="{E4E25387-DEEC-442A-A6E5-24F87148D575}" presName="composite" presStyleCnt="0"/>
      <dgm:spPr/>
    </dgm:pt>
    <dgm:pt modelId="{9C043C77-91CD-47CE-9741-ED742A034361}" type="pres">
      <dgm:prSet presAssocID="{E4E25387-DEEC-442A-A6E5-24F87148D575}" presName="parentText" presStyleLbl="alignNode1" presStyleIdx="1" presStyleCnt="4">
        <dgm:presLayoutVars>
          <dgm:chMax val="1"/>
          <dgm:bulletEnabled val="1"/>
        </dgm:presLayoutVars>
      </dgm:prSet>
      <dgm:spPr/>
    </dgm:pt>
    <dgm:pt modelId="{3B593F38-3560-4161-9A22-E3A5DD5C0B2D}" type="pres">
      <dgm:prSet presAssocID="{E4E25387-DEEC-442A-A6E5-24F87148D575}" presName="descendantText" presStyleLbl="alignAcc1" presStyleIdx="1" presStyleCnt="4">
        <dgm:presLayoutVars>
          <dgm:bulletEnabled val="1"/>
        </dgm:presLayoutVars>
      </dgm:prSet>
      <dgm:spPr/>
    </dgm:pt>
    <dgm:pt modelId="{3F591265-D585-43B1-B94A-7AA2570BC0E8}" type="pres">
      <dgm:prSet presAssocID="{78453B95-A455-405F-BDFC-FA513ADC2D65}" presName="sp" presStyleCnt="0"/>
      <dgm:spPr/>
    </dgm:pt>
    <dgm:pt modelId="{C32B4318-3CB1-49DD-92DC-0040D766A0E6}" type="pres">
      <dgm:prSet presAssocID="{F13B7E77-337B-4C4A-8924-27D5B61F26FD}" presName="composite" presStyleCnt="0"/>
      <dgm:spPr/>
    </dgm:pt>
    <dgm:pt modelId="{8D7C7053-F3C0-48DD-B07C-AA2D33B92BC5}" type="pres">
      <dgm:prSet presAssocID="{F13B7E77-337B-4C4A-8924-27D5B61F26FD}" presName="parentText" presStyleLbl="alignNode1" presStyleIdx="2" presStyleCnt="4">
        <dgm:presLayoutVars>
          <dgm:chMax val="1"/>
          <dgm:bulletEnabled val="1"/>
        </dgm:presLayoutVars>
      </dgm:prSet>
      <dgm:spPr/>
    </dgm:pt>
    <dgm:pt modelId="{C521AF0E-BE7C-4185-9AB2-A031AD0A751F}" type="pres">
      <dgm:prSet presAssocID="{F13B7E77-337B-4C4A-8924-27D5B61F26FD}" presName="descendantText" presStyleLbl="alignAcc1" presStyleIdx="2" presStyleCnt="4">
        <dgm:presLayoutVars>
          <dgm:bulletEnabled val="1"/>
        </dgm:presLayoutVars>
      </dgm:prSet>
      <dgm:spPr/>
    </dgm:pt>
    <dgm:pt modelId="{B0C16F7F-F023-4CA5-A330-7C8AEC0FEB8F}" type="pres">
      <dgm:prSet presAssocID="{60E83843-4C56-413B-9B1B-6326B7CEC46A}" presName="sp" presStyleCnt="0"/>
      <dgm:spPr/>
    </dgm:pt>
    <dgm:pt modelId="{46C83A52-D517-4FF5-ACA4-38625E4EA1BF}" type="pres">
      <dgm:prSet presAssocID="{8597CB71-3B05-4206-8102-4C95CCAEAF98}" presName="composite" presStyleCnt="0"/>
      <dgm:spPr/>
    </dgm:pt>
    <dgm:pt modelId="{6958312C-E476-4E71-917F-99CC99AE2C73}" type="pres">
      <dgm:prSet presAssocID="{8597CB71-3B05-4206-8102-4C95CCAEAF98}" presName="parentText" presStyleLbl="alignNode1" presStyleIdx="3" presStyleCnt="4">
        <dgm:presLayoutVars>
          <dgm:chMax val="1"/>
          <dgm:bulletEnabled val="1"/>
        </dgm:presLayoutVars>
      </dgm:prSet>
      <dgm:spPr/>
    </dgm:pt>
    <dgm:pt modelId="{299C7D68-AD92-4373-8F63-40DB0788A794}" type="pres">
      <dgm:prSet presAssocID="{8597CB71-3B05-4206-8102-4C95CCAEAF98}" presName="descendantText" presStyleLbl="alignAcc1" presStyleIdx="3" presStyleCnt="4">
        <dgm:presLayoutVars>
          <dgm:bulletEnabled val="1"/>
        </dgm:presLayoutVars>
      </dgm:prSet>
      <dgm:spPr/>
    </dgm:pt>
  </dgm:ptLst>
  <dgm:cxnLst>
    <dgm:cxn modelId="{B1D12014-F328-4E1E-B489-EB595DE7FD52}" srcId="{BA5B0BBE-CB78-4E8F-BDD2-6B82B5109B41}" destId="{E4E25387-DEEC-442A-A6E5-24F87148D575}" srcOrd="1" destOrd="0" parTransId="{D089AA16-3730-4D05-9C9A-90CD6A2E415B}" sibTransId="{78453B95-A455-405F-BDFC-FA513ADC2D65}"/>
    <dgm:cxn modelId="{40DB8A18-690A-4564-9F3F-F295E9965380}" type="presOf" srcId="{E4E25387-DEEC-442A-A6E5-24F87148D575}" destId="{9C043C77-91CD-47CE-9741-ED742A034361}" srcOrd="0" destOrd="0" presId="urn:microsoft.com/office/officeart/2005/8/layout/chevron2"/>
    <dgm:cxn modelId="{C26C7D33-10B3-4D41-85D4-37B6DE0B9E6F}" srcId="{BA5B0BBE-CB78-4E8F-BDD2-6B82B5109B41}" destId="{8597CB71-3B05-4206-8102-4C95CCAEAF98}" srcOrd="3" destOrd="0" parTransId="{F04B0724-DB84-4889-9761-09CED39F3CF0}" sibTransId="{6E72BCA2-B64D-425D-8C2A-AB027F870189}"/>
    <dgm:cxn modelId="{3C68353D-C82B-47C4-B09D-BE47E07EC9E7}" srcId="{E4E25387-DEEC-442A-A6E5-24F87148D575}" destId="{705CC534-70C3-42E8-ACB3-02E7E349B362}" srcOrd="0" destOrd="0" parTransId="{CDF3CB52-45A7-4516-8A7E-EFD29746AC20}" sibTransId="{7753AC90-B077-46E8-AF93-22352F7D0C0E}"/>
    <dgm:cxn modelId="{7384794A-F592-4E80-AE01-430FF675AD58}" srcId="{F74B1CD5-BFD4-47A4-9FAB-D556544A9FD0}" destId="{15B052CF-7FE5-4155-8B3B-6B6B625E34DC}" srcOrd="0" destOrd="0" parTransId="{2D9C6756-03BF-4254-BA45-262165F15A2E}" sibTransId="{AD139A46-F73E-479E-A35C-CA3CAC85B017}"/>
    <dgm:cxn modelId="{A0F43D54-7243-42A0-8B21-4BDC0BC537DD}" type="presOf" srcId="{F13B7E77-337B-4C4A-8924-27D5B61F26FD}" destId="{8D7C7053-F3C0-48DD-B07C-AA2D33B92BC5}" srcOrd="0" destOrd="0" presId="urn:microsoft.com/office/officeart/2005/8/layout/chevron2"/>
    <dgm:cxn modelId="{2E6A335C-14A0-4BF6-BF66-B78C249B78AE}" srcId="{BA5B0BBE-CB78-4E8F-BDD2-6B82B5109B41}" destId="{F13B7E77-337B-4C4A-8924-27D5B61F26FD}" srcOrd="2" destOrd="0" parTransId="{5B12CD94-3411-4ADC-BBDC-D3E19DB58461}" sibTransId="{60E83843-4C56-413B-9B1B-6326B7CEC46A}"/>
    <dgm:cxn modelId="{22214777-2BF0-4F03-AD4F-19F4A55FAF1C}" type="presOf" srcId="{F74B1CD5-BFD4-47A4-9FAB-D556544A9FD0}" destId="{2CB82ECD-98CB-4F19-8352-C56FD207CB1C}" srcOrd="0" destOrd="0" presId="urn:microsoft.com/office/officeart/2005/8/layout/chevron2"/>
    <dgm:cxn modelId="{6E1E5C8B-376F-476B-99EC-49E2E4E49194}" srcId="{F13B7E77-337B-4C4A-8924-27D5B61F26FD}" destId="{0D6B3908-10F7-4FB9-A536-53DA30ED4C46}" srcOrd="0" destOrd="0" parTransId="{E5D6A4B0-2560-4DC3-9663-3714DD13E356}" sibTransId="{5967F05E-1054-4261-8FCC-1B07B5668038}"/>
    <dgm:cxn modelId="{C5F01A90-696A-4357-AED9-9084ABA8308F}" srcId="{BA5B0BBE-CB78-4E8F-BDD2-6B82B5109B41}" destId="{F74B1CD5-BFD4-47A4-9FAB-D556544A9FD0}" srcOrd="0" destOrd="0" parTransId="{98FAEC55-65C0-40DD-B8A4-8CAC9C559DA6}" sibTransId="{4FD6CD86-7878-4B38-B4F5-8D4007ABF813}"/>
    <dgm:cxn modelId="{09975E90-FBCD-452B-92DD-6B8017D170A3}" type="presOf" srcId="{15B052CF-7FE5-4155-8B3B-6B6B625E34DC}" destId="{18C194CC-8E4B-42D5-B07B-BD15964ABC7F}" srcOrd="0" destOrd="0" presId="urn:microsoft.com/office/officeart/2005/8/layout/chevron2"/>
    <dgm:cxn modelId="{93C8199D-2A52-4801-B20D-963E6AFE2025}" type="presOf" srcId="{BA5B0BBE-CB78-4E8F-BDD2-6B82B5109B41}" destId="{78B1937C-519E-417D-8FE4-0DD0EE36035E}" srcOrd="0" destOrd="0" presId="urn:microsoft.com/office/officeart/2005/8/layout/chevron2"/>
    <dgm:cxn modelId="{DDC8CAD4-8F28-45C8-874E-F1DE72F52415}" type="presOf" srcId="{0D6B3908-10F7-4FB9-A536-53DA30ED4C46}" destId="{C521AF0E-BE7C-4185-9AB2-A031AD0A751F}" srcOrd="0" destOrd="0" presId="urn:microsoft.com/office/officeart/2005/8/layout/chevron2"/>
    <dgm:cxn modelId="{C1645FDC-7803-4B52-86C3-E0636F62951D}" type="presOf" srcId="{C03EED0F-42E7-4610-927F-84FB164FFB62}" destId="{299C7D68-AD92-4373-8F63-40DB0788A794}" srcOrd="0" destOrd="0" presId="urn:microsoft.com/office/officeart/2005/8/layout/chevron2"/>
    <dgm:cxn modelId="{420B56E1-E077-408F-8B7F-B95B48981BF2}" type="presOf" srcId="{8597CB71-3B05-4206-8102-4C95CCAEAF98}" destId="{6958312C-E476-4E71-917F-99CC99AE2C73}" srcOrd="0" destOrd="0" presId="urn:microsoft.com/office/officeart/2005/8/layout/chevron2"/>
    <dgm:cxn modelId="{033503E2-7FBD-4C05-A627-0697FD586F31}" srcId="{8597CB71-3B05-4206-8102-4C95CCAEAF98}" destId="{C03EED0F-42E7-4610-927F-84FB164FFB62}" srcOrd="0" destOrd="0" parTransId="{576FA4DF-1B68-43C6-9E45-F2354ACA22C8}" sibTransId="{438D3362-0BA8-44E2-A967-B94369A6837A}"/>
    <dgm:cxn modelId="{0A9682F3-C3E4-4169-8B40-BA3FF0FD431C}" type="presOf" srcId="{705CC534-70C3-42E8-ACB3-02E7E349B362}" destId="{3B593F38-3560-4161-9A22-E3A5DD5C0B2D}" srcOrd="0" destOrd="0" presId="urn:microsoft.com/office/officeart/2005/8/layout/chevron2"/>
    <dgm:cxn modelId="{D0373E6D-77B9-4BE8-8C71-10F118F7F5D3}" type="presParOf" srcId="{78B1937C-519E-417D-8FE4-0DD0EE36035E}" destId="{2C1CD3DF-666E-459F-A1DD-3F2E41E6E1B3}" srcOrd="0" destOrd="0" presId="urn:microsoft.com/office/officeart/2005/8/layout/chevron2"/>
    <dgm:cxn modelId="{F04448CF-5CC0-4F6B-9936-7AC63959B52C}" type="presParOf" srcId="{2C1CD3DF-666E-459F-A1DD-3F2E41E6E1B3}" destId="{2CB82ECD-98CB-4F19-8352-C56FD207CB1C}" srcOrd="0" destOrd="0" presId="urn:microsoft.com/office/officeart/2005/8/layout/chevron2"/>
    <dgm:cxn modelId="{A9C92152-A124-439A-B74D-B45FC918DF31}" type="presParOf" srcId="{2C1CD3DF-666E-459F-A1DD-3F2E41E6E1B3}" destId="{18C194CC-8E4B-42D5-B07B-BD15964ABC7F}" srcOrd="1" destOrd="0" presId="urn:microsoft.com/office/officeart/2005/8/layout/chevron2"/>
    <dgm:cxn modelId="{9C77E160-5533-4B39-B7C8-BE022D222346}" type="presParOf" srcId="{78B1937C-519E-417D-8FE4-0DD0EE36035E}" destId="{569D0ED2-F9C2-422D-8429-1DAF55890A3B}" srcOrd="1" destOrd="0" presId="urn:microsoft.com/office/officeart/2005/8/layout/chevron2"/>
    <dgm:cxn modelId="{3CB896F3-AC5A-4915-8F23-0FEC09267D8C}" type="presParOf" srcId="{78B1937C-519E-417D-8FE4-0DD0EE36035E}" destId="{6EE3013D-4A05-4564-A95F-037F43A72A1C}" srcOrd="2" destOrd="0" presId="urn:microsoft.com/office/officeart/2005/8/layout/chevron2"/>
    <dgm:cxn modelId="{A85B7A2E-60E9-434F-9C47-E2641CB0222A}" type="presParOf" srcId="{6EE3013D-4A05-4564-A95F-037F43A72A1C}" destId="{9C043C77-91CD-47CE-9741-ED742A034361}" srcOrd="0" destOrd="0" presId="urn:microsoft.com/office/officeart/2005/8/layout/chevron2"/>
    <dgm:cxn modelId="{743725D8-0E33-4F10-A92C-4283683B3829}" type="presParOf" srcId="{6EE3013D-4A05-4564-A95F-037F43A72A1C}" destId="{3B593F38-3560-4161-9A22-E3A5DD5C0B2D}" srcOrd="1" destOrd="0" presId="urn:microsoft.com/office/officeart/2005/8/layout/chevron2"/>
    <dgm:cxn modelId="{C97B32CF-136B-480E-A935-C6348781BCD6}" type="presParOf" srcId="{78B1937C-519E-417D-8FE4-0DD0EE36035E}" destId="{3F591265-D585-43B1-B94A-7AA2570BC0E8}" srcOrd="3" destOrd="0" presId="urn:microsoft.com/office/officeart/2005/8/layout/chevron2"/>
    <dgm:cxn modelId="{8B38D585-B8D2-4707-B6CA-B55C14EA5736}" type="presParOf" srcId="{78B1937C-519E-417D-8FE4-0DD0EE36035E}" destId="{C32B4318-3CB1-49DD-92DC-0040D766A0E6}" srcOrd="4" destOrd="0" presId="urn:microsoft.com/office/officeart/2005/8/layout/chevron2"/>
    <dgm:cxn modelId="{13512F6A-B519-4AE2-AD33-8D06AFF6B708}" type="presParOf" srcId="{C32B4318-3CB1-49DD-92DC-0040D766A0E6}" destId="{8D7C7053-F3C0-48DD-B07C-AA2D33B92BC5}" srcOrd="0" destOrd="0" presId="urn:microsoft.com/office/officeart/2005/8/layout/chevron2"/>
    <dgm:cxn modelId="{0A12B7F6-C2DF-4E1E-A02B-3BCC005F115E}" type="presParOf" srcId="{C32B4318-3CB1-49DD-92DC-0040D766A0E6}" destId="{C521AF0E-BE7C-4185-9AB2-A031AD0A751F}" srcOrd="1" destOrd="0" presId="urn:microsoft.com/office/officeart/2005/8/layout/chevron2"/>
    <dgm:cxn modelId="{EC7BB567-6CF4-4304-A22D-AEE347DFD9B9}" type="presParOf" srcId="{78B1937C-519E-417D-8FE4-0DD0EE36035E}" destId="{B0C16F7F-F023-4CA5-A330-7C8AEC0FEB8F}" srcOrd="5" destOrd="0" presId="urn:microsoft.com/office/officeart/2005/8/layout/chevron2"/>
    <dgm:cxn modelId="{78F3468D-A9AD-4EA9-8971-496672FEDADA}" type="presParOf" srcId="{78B1937C-519E-417D-8FE4-0DD0EE36035E}" destId="{46C83A52-D517-4FF5-ACA4-38625E4EA1BF}" srcOrd="6" destOrd="0" presId="urn:microsoft.com/office/officeart/2005/8/layout/chevron2"/>
    <dgm:cxn modelId="{2DDBBA28-C1D7-42F9-A348-0E38A8BC64F3}" type="presParOf" srcId="{46C83A52-D517-4FF5-ACA4-38625E4EA1BF}" destId="{6958312C-E476-4E71-917F-99CC99AE2C73}" srcOrd="0" destOrd="0" presId="urn:microsoft.com/office/officeart/2005/8/layout/chevron2"/>
    <dgm:cxn modelId="{22E06A40-2BB4-4E15-BB55-0555D0AE765E}" type="presParOf" srcId="{46C83A52-D517-4FF5-ACA4-38625E4EA1BF}" destId="{299C7D68-AD92-4373-8F63-40DB0788A79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475407-8588-4CF8-9FBB-768311E96772}"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tr-TR"/>
        </a:p>
      </dgm:t>
    </dgm:pt>
    <dgm:pt modelId="{9A535B4E-412A-4AF4-B5B6-D7E1059AF983}">
      <dgm:prSet/>
      <dgm:spPr/>
      <dgm:t>
        <a:bodyPr/>
        <a:lstStyle/>
        <a:p>
          <a:r>
            <a:rPr lang="tr-TR" b="1"/>
            <a:t>Araştırma öncelikli bir üniversite hedefi, eğitim-öğretim süreçlerine araştırma odaklı bir yaklaşım entegre etmeyi gerektirir</a:t>
          </a:r>
          <a:r>
            <a:rPr lang="tr-TR"/>
            <a:t>. </a:t>
          </a:r>
        </a:p>
      </dgm:t>
    </dgm:pt>
    <dgm:pt modelId="{5E9DC662-D73E-41F9-8693-BA855418B4FA}" type="parTrans" cxnId="{6E405891-C9FB-4E21-B5A3-E9B0ECE13FFB}">
      <dgm:prSet/>
      <dgm:spPr/>
      <dgm:t>
        <a:bodyPr/>
        <a:lstStyle/>
        <a:p>
          <a:endParaRPr lang="tr-TR"/>
        </a:p>
      </dgm:t>
    </dgm:pt>
    <dgm:pt modelId="{A05172F7-5880-4891-856C-4876D8832FF5}" type="sibTrans" cxnId="{6E405891-C9FB-4E21-B5A3-E9B0ECE13FFB}">
      <dgm:prSet/>
      <dgm:spPr/>
      <dgm:t>
        <a:bodyPr/>
        <a:lstStyle/>
        <a:p>
          <a:endParaRPr lang="tr-TR"/>
        </a:p>
      </dgm:t>
    </dgm:pt>
    <dgm:pt modelId="{87534994-2646-428F-A046-E7B3FBC14B9B}">
      <dgm:prSet/>
      <dgm:spPr/>
      <dgm:t>
        <a:bodyPr/>
        <a:lstStyle/>
        <a:p>
          <a:r>
            <a:rPr lang="tr-TR" i="1"/>
            <a:t>Üniversitemizin araştırma öncelikli üniversite olma hedefi, SP doğrultusunda öğrencilerimiz, zorunlu derslerin yanı sıra araştırma temelli seçmeli dersler aracılığıyla farklı disiplinlerde derinleşme ve yenilikçi projeler geliştirme fırsatı bulmaktadır.</a:t>
          </a:r>
          <a:endParaRPr lang="tr-TR"/>
        </a:p>
      </dgm:t>
    </dgm:pt>
    <dgm:pt modelId="{2804B481-4D39-4B9F-851D-D1833084EC92}" type="parTrans" cxnId="{DFA6E3CA-6A1C-46C9-B17F-B6336790EECF}">
      <dgm:prSet/>
      <dgm:spPr/>
      <dgm:t>
        <a:bodyPr/>
        <a:lstStyle/>
        <a:p>
          <a:endParaRPr lang="tr-TR"/>
        </a:p>
      </dgm:t>
    </dgm:pt>
    <dgm:pt modelId="{FCD4EE1B-535E-4035-8265-B11915A2F30A}" type="sibTrans" cxnId="{DFA6E3CA-6A1C-46C9-B17F-B6336790EECF}">
      <dgm:prSet/>
      <dgm:spPr/>
      <dgm:t>
        <a:bodyPr/>
        <a:lstStyle/>
        <a:p>
          <a:endParaRPr lang="tr-TR"/>
        </a:p>
      </dgm:t>
    </dgm:pt>
    <dgm:pt modelId="{29E01333-D81E-49DF-926E-F32A65B5CC8C}">
      <dgm:prSet/>
      <dgm:spPr/>
      <dgm:t>
        <a:bodyPr/>
        <a:lstStyle/>
        <a:p>
          <a:r>
            <a:rPr lang="tr-TR" i="1"/>
            <a:t>…. ders içeriklerimizde proje tabanlı öğrenme yaklaşımı benimsenmiş olup, öğrencilerimize kendi araştırma projelerini tasarlama ve uygulama becerisi kazandırılmaktadır.</a:t>
          </a:r>
          <a:endParaRPr lang="tr-TR"/>
        </a:p>
      </dgm:t>
    </dgm:pt>
    <dgm:pt modelId="{2A8F9868-73FC-4341-9A38-C2596A95FE91}" type="parTrans" cxnId="{E9D31E38-3DF9-4D70-8177-DA20AA916D83}">
      <dgm:prSet/>
      <dgm:spPr/>
      <dgm:t>
        <a:bodyPr/>
        <a:lstStyle/>
        <a:p>
          <a:endParaRPr lang="tr-TR"/>
        </a:p>
      </dgm:t>
    </dgm:pt>
    <dgm:pt modelId="{56457DA8-A79C-4F9F-849C-E64273E56A19}" type="sibTrans" cxnId="{E9D31E38-3DF9-4D70-8177-DA20AA916D83}">
      <dgm:prSet/>
      <dgm:spPr/>
      <dgm:t>
        <a:bodyPr/>
        <a:lstStyle/>
        <a:p>
          <a:endParaRPr lang="tr-TR"/>
        </a:p>
      </dgm:t>
    </dgm:pt>
    <dgm:pt modelId="{2171EED5-8AC5-44EF-9126-FE6034273A54}">
      <dgm:prSet/>
      <dgm:spPr/>
      <dgm:t>
        <a:bodyPr/>
        <a:lstStyle/>
        <a:p>
          <a:r>
            <a:rPr lang="tr-TR" i="1"/>
            <a:t>Araştırma temelli öğrenmeyi desteklemek amacıyla her yıl düzenlenen ‘….’ etkinliğimiz, öğrencilerin akademik ve profesyonel dünyayla etkileşim kurmasını sağlamaktadır.</a:t>
          </a:r>
          <a:endParaRPr lang="tr-TR"/>
        </a:p>
      </dgm:t>
    </dgm:pt>
    <dgm:pt modelId="{E38BE404-28FA-4134-8187-EB347C450799}" type="parTrans" cxnId="{BE101C6D-BDFF-4916-9723-38EBDF03E145}">
      <dgm:prSet/>
      <dgm:spPr/>
      <dgm:t>
        <a:bodyPr/>
        <a:lstStyle/>
        <a:p>
          <a:endParaRPr lang="tr-TR"/>
        </a:p>
      </dgm:t>
    </dgm:pt>
    <dgm:pt modelId="{1A5500C5-F96F-43B9-8138-6E473EFCF6A1}" type="sibTrans" cxnId="{BE101C6D-BDFF-4916-9723-38EBDF03E145}">
      <dgm:prSet/>
      <dgm:spPr/>
      <dgm:t>
        <a:bodyPr/>
        <a:lstStyle/>
        <a:p>
          <a:endParaRPr lang="tr-TR"/>
        </a:p>
      </dgm:t>
    </dgm:pt>
    <dgm:pt modelId="{8739AD34-0F20-4E2D-9F0C-D3521F1C2C42}">
      <dgm:prSet/>
      <dgm:spPr/>
      <dgm:t>
        <a:bodyPr/>
        <a:lstStyle/>
        <a:p>
          <a:r>
            <a:rPr lang="tr-TR" i="1"/>
            <a:t>Bölümümüzde yürütülen TÜBİTAK destekli araştırma projelerinin sonuçları, ‘…..’ dersinin içeriğine entegre edilmiştir.</a:t>
          </a:r>
          <a:endParaRPr lang="tr-TR"/>
        </a:p>
      </dgm:t>
    </dgm:pt>
    <dgm:pt modelId="{60A592FF-3C4A-4FC3-80AD-D5DE7B08E968}" type="parTrans" cxnId="{0A377D26-0EE1-4CCB-AD32-6AF867FAF19D}">
      <dgm:prSet/>
      <dgm:spPr/>
      <dgm:t>
        <a:bodyPr/>
        <a:lstStyle/>
        <a:p>
          <a:endParaRPr lang="tr-TR"/>
        </a:p>
      </dgm:t>
    </dgm:pt>
    <dgm:pt modelId="{F33FFA0A-E011-4CAA-91D7-FB9350D67F71}" type="sibTrans" cxnId="{0A377D26-0EE1-4CCB-AD32-6AF867FAF19D}">
      <dgm:prSet/>
      <dgm:spPr/>
      <dgm:t>
        <a:bodyPr/>
        <a:lstStyle/>
        <a:p>
          <a:endParaRPr lang="tr-TR"/>
        </a:p>
      </dgm:t>
    </dgm:pt>
    <dgm:pt modelId="{D01A9DCE-7239-4825-A311-1D2F80AD421B}" type="pres">
      <dgm:prSet presAssocID="{94475407-8588-4CF8-9FBB-768311E96772}" presName="Name0" presStyleCnt="0">
        <dgm:presLayoutVars>
          <dgm:dir/>
          <dgm:animLvl val="lvl"/>
          <dgm:resizeHandles val="exact"/>
        </dgm:presLayoutVars>
      </dgm:prSet>
      <dgm:spPr/>
    </dgm:pt>
    <dgm:pt modelId="{DC866163-A149-48A4-885F-CB1D399A65EC}" type="pres">
      <dgm:prSet presAssocID="{9A535B4E-412A-4AF4-B5B6-D7E1059AF983}" presName="composite" presStyleCnt="0"/>
      <dgm:spPr/>
    </dgm:pt>
    <dgm:pt modelId="{34F9B0C2-4B88-4A15-B738-6E8C6348E5EE}" type="pres">
      <dgm:prSet presAssocID="{9A535B4E-412A-4AF4-B5B6-D7E1059AF983}" presName="parTx" presStyleLbl="alignNode1" presStyleIdx="0" presStyleCnt="1">
        <dgm:presLayoutVars>
          <dgm:chMax val="0"/>
          <dgm:chPref val="0"/>
          <dgm:bulletEnabled val="1"/>
        </dgm:presLayoutVars>
      </dgm:prSet>
      <dgm:spPr/>
    </dgm:pt>
    <dgm:pt modelId="{DBD4F7DE-DF91-4726-A0B7-268608746487}" type="pres">
      <dgm:prSet presAssocID="{9A535B4E-412A-4AF4-B5B6-D7E1059AF983}" presName="desTx" presStyleLbl="alignAccFollowNode1" presStyleIdx="0" presStyleCnt="1">
        <dgm:presLayoutVars>
          <dgm:bulletEnabled val="1"/>
        </dgm:presLayoutVars>
      </dgm:prSet>
      <dgm:spPr/>
    </dgm:pt>
  </dgm:ptLst>
  <dgm:cxnLst>
    <dgm:cxn modelId="{C500BA24-6487-44F0-879D-8978CD3AA9EE}" type="presOf" srcId="{9A535B4E-412A-4AF4-B5B6-D7E1059AF983}" destId="{34F9B0C2-4B88-4A15-B738-6E8C6348E5EE}" srcOrd="0" destOrd="0" presId="urn:microsoft.com/office/officeart/2005/8/layout/hList1"/>
    <dgm:cxn modelId="{0A377D26-0EE1-4CCB-AD32-6AF867FAF19D}" srcId="{9A535B4E-412A-4AF4-B5B6-D7E1059AF983}" destId="{8739AD34-0F20-4E2D-9F0C-D3521F1C2C42}" srcOrd="3" destOrd="0" parTransId="{60A592FF-3C4A-4FC3-80AD-D5DE7B08E968}" sibTransId="{F33FFA0A-E011-4CAA-91D7-FB9350D67F71}"/>
    <dgm:cxn modelId="{E9D31E38-3DF9-4D70-8177-DA20AA916D83}" srcId="{9A535B4E-412A-4AF4-B5B6-D7E1059AF983}" destId="{29E01333-D81E-49DF-926E-F32A65B5CC8C}" srcOrd="1" destOrd="0" parTransId="{2A8F9868-73FC-4341-9A38-C2596A95FE91}" sibTransId="{56457DA8-A79C-4F9F-849C-E64273E56A19}"/>
    <dgm:cxn modelId="{38CDEC3D-31B0-4516-BA94-F9014B5D3E47}" type="presOf" srcId="{87534994-2646-428F-A046-E7B3FBC14B9B}" destId="{DBD4F7DE-DF91-4726-A0B7-268608746487}" srcOrd="0" destOrd="0" presId="urn:microsoft.com/office/officeart/2005/8/layout/hList1"/>
    <dgm:cxn modelId="{BE101C6D-BDFF-4916-9723-38EBDF03E145}" srcId="{9A535B4E-412A-4AF4-B5B6-D7E1059AF983}" destId="{2171EED5-8AC5-44EF-9126-FE6034273A54}" srcOrd="2" destOrd="0" parTransId="{E38BE404-28FA-4134-8187-EB347C450799}" sibTransId="{1A5500C5-F96F-43B9-8138-6E473EFCF6A1}"/>
    <dgm:cxn modelId="{CD635574-350E-4B85-87DB-EC6622BD72B2}" type="presOf" srcId="{8739AD34-0F20-4E2D-9F0C-D3521F1C2C42}" destId="{DBD4F7DE-DF91-4726-A0B7-268608746487}" srcOrd="0" destOrd="3" presId="urn:microsoft.com/office/officeart/2005/8/layout/hList1"/>
    <dgm:cxn modelId="{6E405891-C9FB-4E21-B5A3-E9B0ECE13FFB}" srcId="{94475407-8588-4CF8-9FBB-768311E96772}" destId="{9A535B4E-412A-4AF4-B5B6-D7E1059AF983}" srcOrd="0" destOrd="0" parTransId="{5E9DC662-D73E-41F9-8693-BA855418B4FA}" sibTransId="{A05172F7-5880-4891-856C-4876D8832FF5}"/>
    <dgm:cxn modelId="{4DED1E92-81C9-4861-B829-60C48B710A4C}" type="presOf" srcId="{29E01333-D81E-49DF-926E-F32A65B5CC8C}" destId="{DBD4F7DE-DF91-4726-A0B7-268608746487}" srcOrd="0" destOrd="1" presId="urn:microsoft.com/office/officeart/2005/8/layout/hList1"/>
    <dgm:cxn modelId="{8ACD4F9A-5A56-447B-9E52-54CBD2E6A3BC}" type="presOf" srcId="{94475407-8588-4CF8-9FBB-768311E96772}" destId="{D01A9DCE-7239-4825-A311-1D2F80AD421B}" srcOrd="0" destOrd="0" presId="urn:microsoft.com/office/officeart/2005/8/layout/hList1"/>
    <dgm:cxn modelId="{DFA6E3CA-6A1C-46C9-B17F-B6336790EECF}" srcId="{9A535B4E-412A-4AF4-B5B6-D7E1059AF983}" destId="{87534994-2646-428F-A046-E7B3FBC14B9B}" srcOrd="0" destOrd="0" parTransId="{2804B481-4D39-4B9F-851D-D1833084EC92}" sibTransId="{FCD4EE1B-535E-4035-8265-B11915A2F30A}"/>
    <dgm:cxn modelId="{3C02A3E7-7122-44AC-A4A0-084D1F40CE08}" type="presOf" srcId="{2171EED5-8AC5-44EF-9126-FE6034273A54}" destId="{DBD4F7DE-DF91-4726-A0B7-268608746487}" srcOrd="0" destOrd="2" presId="urn:microsoft.com/office/officeart/2005/8/layout/hList1"/>
    <dgm:cxn modelId="{B38211CA-68A7-40F1-9EFB-E42EECFDE59A}" type="presParOf" srcId="{D01A9DCE-7239-4825-A311-1D2F80AD421B}" destId="{DC866163-A149-48A4-885F-CB1D399A65EC}" srcOrd="0" destOrd="0" presId="urn:microsoft.com/office/officeart/2005/8/layout/hList1"/>
    <dgm:cxn modelId="{2C67E4FF-45CB-4BF1-AA57-D190DF4ABD56}" type="presParOf" srcId="{DC866163-A149-48A4-885F-CB1D399A65EC}" destId="{34F9B0C2-4B88-4A15-B738-6E8C6348E5EE}" srcOrd="0" destOrd="0" presId="urn:microsoft.com/office/officeart/2005/8/layout/hList1"/>
    <dgm:cxn modelId="{794C2CD0-3EC2-46FA-85F2-B4B06A6BFD6D}" type="presParOf" srcId="{DC866163-A149-48A4-885F-CB1D399A65EC}" destId="{DBD4F7DE-DF91-4726-A0B7-26860874648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8ECE89B-C688-4C83-837D-98441008D957}"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tr-TR"/>
        </a:p>
      </dgm:t>
    </dgm:pt>
    <dgm:pt modelId="{ECBA1B2E-FC4D-4EDD-970F-64FE8D8765BA}">
      <dgm:prSet/>
      <dgm:spPr/>
      <dgm:t>
        <a:bodyPr/>
        <a:lstStyle/>
        <a:p>
          <a:pPr algn="just"/>
          <a:r>
            <a:rPr lang="tr-TR" dirty="0"/>
            <a:t>Yeterliliklerin onayı, mezuniyet </a:t>
          </a:r>
          <a:r>
            <a:rPr lang="tr-TR" dirty="0" err="1"/>
            <a:t>koşulları</a:t>
          </a:r>
          <a:r>
            <a:rPr lang="tr-TR" dirty="0"/>
            <a:t>, mezuniyet karar </a:t>
          </a:r>
          <a:r>
            <a:rPr lang="tr-TR" dirty="0" err="1"/>
            <a:t>süreçleri</a:t>
          </a:r>
          <a:r>
            <a:rPr lang="tr-TR" dirty="0"/>
            <a:t> </a:t>
          </a:r>
          <a:r>
            <a:rPr lang="tr-TR" dirty="0" err="1"/>
            <a:t>açık</a:t>
          </a:r>
          <a:r>
            <a:rPr lang="tr-TR" dirty="0"/>
            <a:t>, </a:t>
          </a:r>
          <a:r>
            <a:rPr lang="tr-TR" dirty="0" err="1"/>
            <a:t>anlaşılır</a:t>
          </a:r>
          <a:r>
            <a:rPr lang="tr-TR" dirty="0"/>
            <a:t>, kapsamlı ve tutarlı şekilde </a:t>
          </a:r>
          <a:r>
            <a:rPr lang="tr-TR" dirty="0" err="1"/>
            <a:t>tanımlanmıs</a:t>
          </a:r>
          <a:r>
            <a:rPr lang="tr-TR" dirty="0"/>
            <a:t>̧ ve kamuoyu ile </a:t>
          </a:r>
          <a:r>
            <a:rPr lang="tr-TR" dirty="0" err="1"/>
            <a:t>paylaşılmıştır</a:t>
          </a:r>
          <a:r>
            <a:rPr lang="tr-TR" dirty="0"/>
            <a:t>. Sertifikalandırma ve diploma işlemleri bu tanımlı sürece uygun olarak yürütülmekte, izlenmekte ve gerekli önlemler alınmaktadır.</a:t>
          </a:r>
        </a:p>
      </dgm:t>
    </dgm:pt>
    <dgm:pt modelId="{87BEA91E-B2AD-48E9-B060-C7BC388A8053}" type="parTrans" cxnId="{7C8E51EF-7C44-4C6E-8802-E7A5C5C068DC}">
      <dgm:prSet/>
      <dgm:spPr/>
      <dgm:t>
        <a:bodyPr/>
        <a:lstStyle/>
        <a:p>
          <a:endParaRPr lang="tr-TR"/>
        </a:p>
      </dgm:t>
    </dgm:pt>
    <dgm:pt modelId="{8F38FFE4-2BB9-4D94-B786-7292ADA7F861}" type="sibTrans" cxnId="{7C8E51EF-7C44-4C6E-8802-E7A5C5C068DC}">
      <dgm:prSet/>
      <dgm:spPr/>
      <dgm:t>
        <a:bodyPr/>
        <a:lstStyle/>
        <a:p>
          <a:endParaRPr lang="tr-TR"/>
        </a:p>
      </dgm:t>
    </dgm:pt>
    <dgm:pt modelId="{0E6163A2-3C0E-474E-BF49-18CC6DDCF9E2}">
      <dgm:prSet/>
      <dgm:spPr/>
      <dgm:t>
        <a:bodyPr/>
        <a:lstStyle/>
        <a:p>
          <a:r>
            <a:rPr lang="tr-TR"/>
            <a:t>Üniversitemizin örgün lisans ve lisansüstü programları dışında, eğitim verdiği ve araştırma yaptığı alanlarda sertifikalandırılma süreçleri Sürekli Eğitim Merkezi (AKÜNSEM), Uzaktan Eğitim Merkezi (AKUZEM), Türkçe Öğretimi Uygulama ve Araştırma Merkezi (TÖMER) tarafından yürütülmektedir(3)(4)(B.2.4.7.) (3)(4)(B.2.4.8.) (3)(4)(B.2.4.9.) (3)(4)(B.2.4.10.) (3)(4)(B.2.4.11.). Ayrıca Eğitim Fakültemiz Pedagojik Formasyon Eğitimi Sertifika Programını yürütmektedir (3)(4)(B.2.4.12.). </a:t>
          </a:r>
        </a:p>
      </dgm:t>
    </dgm:pt>
    <dgm:pt modelId="{94CCF439-4AEA-4297-B4D7-2D9E8A77388C}" type="parTrans" cxnId="{11E02564-692F-49DD-B41D-4A1FE9165FCF}">
      <dgm:prSet/>
      <dgm:spPr/>
      <dgm:t>
        <a:bodyPr/>
        <a:lstStyle/>
        <a:p>
          <a:endParaRPr lang="tr-TR"/>
        </a:p>
      </dgm:t>
    </dgm:pt>
    <dgm:pt modelId="{6EA8296E-9D7C-47A3-A185-06472482606B}" type="sibTrans" cxnId="{11E02564-692F-49DD-B41D-4A1FE9165FCF}">
      <dgm:prSet/>
      <dgm:spPr/>
      <dgm:t>
        <a:bodyPr/>
        <a:lstStyle/>
        <a:p>
          <a:endParaRPr lang="tr-TR"/>
        </a:p>
      </dgm:t>
    </dgm:pt>
    <dgm:pt modelId="{DE2247A0-0A5D-4331-9352-1C253E2C0D0D}" type="pres">
      <dgm:prSet presAssocID="{E8ECE89B-C688-4C83-837D-98441008D957}" presName="Name0" presStyleCnt="0">
        <dgm:presLayoutVars>
          <dgm:dir/>
          <dgm:animLvl val="lvl"/>
          <dgm:resizeHandles val="exact"/>
        </dgm:presLayoutVars>
      </dgm:prSet>
      <dgm:spPr/>
    </dgm:pt>
    <dgm:pt modelId="{B78C2402-DBEE-4573-9129-6FA8AD68CE91}" type="pres">
      <dgm:prSet presAssocID="{ECBA1B2E-FC4D-4EDD-970F-64FE8D8765BA}" presName="composite" presStyleCnt="0"/>
      <dgm:spPr/>
    </dgm:pt>
    <dgm:pt modelId="{22B7534E-8F12-4F9E-B161-937B0519783D}" type="pres">
      <dgm:prSet presAssocID="{ECBA1B2E-FC4D-4EDD-970F-64FE8D8765BA}" presName="parTx" presStyleLbl="alignNode1" presStyleIdx="0" presStyleCnt="1">
        <dgm:presLayoutVars>
          <dgm:chMax val="0"/>
          <dgm:chPref val="0"/>
          <dgm:bulletEnabled val="1"/>
        </dgm:presLayoutVars>
      </dgm:prSet>
      <dgm:spPr/>
    </dgm:pt>
    <dgm:pt modelId="{542A375F-7B06-4552-92C3-7AA739596138}" type="pres">
      <dgm:prSet presAssocID="{ECBA1B2E-FC4D-4EDD-970F-64FE8D8765BA}" presName="desTx" presStyleLbl="alignAccFollowNode1" presStyleIdx="0" presStyleCnt="1">
        <dgm:presLayoutVars>
          <dgm:bulletEnabled val="1"/>
        </dgm:presLayoutVars>
      </dgm:prSet>
      <dgm:spPr/>
    </dgm:pt>
  </dgm:ptLst>
  <dgm:cxnLst>
    <dgm:cxn modelId="{14E0ED5D-210D-4C13-8A7C-63F4422036FE}" type="presOf" srcId="{0E6163A2-3C0E-474E-BF49-18CC6DDCF9E2}" destId="{542A375F-7B06-4552-92C3-7AA739596138}" srcOrd="0" destOrd="0" presId="urn:microsoft.com/office/officeart/2005/8/layout/hList1"/>
    <dgm:cxn modelId="{11E02564-692F-49DD-B41D-4A1FE9165FCF}" srcId="{ECBA1B2E-FC4D-4EDD-970F-64FE8D8765BA}" destId="{0E6163A2-3C0E-474E-BF49-18CC6DDCF9E2}" srcOrd="0" destOrd="0" parTransId="{94CCF439-4AEA-4297-B4D7-2D9E8A77388C}" sibTransId="{6EA8296E-9D7C-47A3-A185-06472482606B}"/>
    <dgm:cxn modelId="{A7C57CB9-430E-419A-85DD-C9C52C8CFC66}" type="presOf" srcId="{ECBA1B2E-FC4D-4EDD-970F-64FE8D8765BA}" destId="{22B7534E-8F12-4F9E-B161-937B0519783D}" srcOrd="0" destOrd="0" presId="urn:microsoft.com/office/officeart/2005/8/layout/hList1"/>
    <dgm:cxn modelId="{5F18D2CD-0FA2-45DC-95A6-3AC1A872C39B}" type="presOf" srcId="{E8ECE89B-C688-4C83-837D-98441008D957}" destId="{DE2247A0-0A5D-4331-9352-1C253E2C0D0D}" srcOrd="0" destOrd="0" presId="urn:microsoft.com/office/officeart/2005/8/layout/hList1"/>
    <dgm:cxn modelId="{7C8E51EF-7C44-4C6E-8802-E7A5C5C068DC}" srcId="{E8ECE89B-C688-4C83-837D-98441008D957}" destId="{ECBA1B2E-FC4D-4EDD-970F-64FE8D8765BA}" srcOrd="0" destOrd="0" parTransId="{87BEA91E-B2AD-48E9-B060-C7BC388A8053}" sibTransId="{8F38FFE4-2BB9-4D94-B786-7292ADA7F861}"/>
    <dgm:cxn modelId="{5843D0ED-152F-40D2-8C1C-3944F8F09491}" type="presParOf" srcId="{DE2247A0-0A5D-4331-9352-1C253E2C0D0D}" destId="{B78C2402-DBEE-4573-9129-6FA8AD68CE91}" srcOrd="0" destOrd="0" presId="urn:microsoft.com/office/officeart/2005/8/layout/hList1"/>
    <dgm:cxn modelId="{8599F068-F099-4B69-BD2B-DBBC1E7119A5}" type="presParOf" srcId="{B78C2402-DBEE-4573-9129-6FA8AD68CE91}" destId="{22B7534E-8F12-4F9E-B161-937B0519783D}" srcOrd="0" destOrd="0" presId="urn:microsoft.com/office/officeart/2005/8/layout/hList1"/>
    <dgm:cxn modelId="{F371B87E-FCF2-4B5B-9895-7DBE7C40D87B}" type="presParOf" srcId="{B78C2402-DBEE-4573-9129-6FA8AD68CE91}" destId="{542A375F-7B06-4552-92C3-7AA73959613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4B19BD9-44B6-47DF-BE97-87B6FF0D6D0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BF4547A3-9024-4E15-A97C-96E7DB7F16E9}">
      <dgm:prSet custT="1"/>
      <dgm:spPr/>
      <dgm:t>
        <a:bodyPr/>
        <a:lstStyle/>
        <a:p>
          <a:r>
            <a:rPr lang="tr-TR" sz="2000"/>
            <a:t>Dezavantajlı grupların eğitim olanaklarına erişimi eşitlik, hakkaniyet, çeşitlilik ve kapsayıcılık gözetilerek sağlanmaktadır. </a:t>
          </a:r>
        </a:p>
      </dgm:t>
    </dgm:pt>
    <dgm:pt modelId="{17EC414B-E679-45D3-BB96-7FD7D9F8B795}" type="parTrans" cxnId="{C5F4A981-6C7D-40E2-BAF1-F517519BEF79}">
      <dgm:prSet/>
      <dgm:spPr/>
      <dgm:t>
        <a:bodyPr/>
        <a:lstStyle/>
        <a:p>
          <a:endParaRPr lang="tr-TR" sz="2000"/>
        </a:p>
      </dgm:t>
    </dgm:pt>
    <dgm:pt modelId="{E7A656CE-5B8E-466E-AAA9-A473AA2ABE51}" type="sibTrans" cxnId="{C5F4A981-6C7D-40E2-BAF1-F517519BEF79}">
      <dgm:prSet/>
      <dgm:spPr/>
      <dgm:t>
        <a:bodyPr/>
        <a:lstStyle/>
        <a:p>
          <a:endParaRPr lang="tr-TR" sz="2000"/>
        </a:p>
      </dgm:t>
    </dgm:pt>
    <dgm:pt modelId="{76D9DD73-D284-458F-8A73-9B6F2A6D2B45}">
      <dgm:prSet custT="1"/>
      <dgm:spPr/>
      <dgm:t>
        <a:bodyPr/>
        <a:lstStyle/>
        <a:p>
          <a:r>
            <a:rPr lang="tr-TR" sz="2000"/>
            <a:t>Uzaktan eğitim alt yapısı bu grupların ihtiyacı dikkate alınarak oluşturulmuştur. </a:t>
          </a:r>
        </a:p>
      </dgm:t>
    </dgm:pt>
    <dgm:pt modelId="{E559FB68-ECB8-45EE-B2B4-B9D1059146A7}" type="parTrans" cxnId="{9AAA1975-E8FB-42CF-AAB5-2490E041193A}">
      <dgm:prSet/>
      <dgm:spPr/>
      <dgm:t>
        <a:bodyPr/>
        <a:lstStyle/>
        <a:p>
          <a:endParaRPr lang="tr-TR" sz="2000"/>
        </a:p>
      </dgm:t>
    </dgm:pt>
    <dgm:pt modelId="{F4BA01B2-89B6-4B0B-8A74-58AB02F75450}" type="sibTrans" cxnId="{9AAA1975-E8FB-42CF-AAB5-2490E041193A}">
      <dgm:prSet/>
      <dgm:spPr/>
      <dgm:t>
        <a:bodyPr/>
        <a:lstStyle/>
        <a:p>
          <a:endParaRPr lang="tr-TR" sz="2000"/>
        </a:p>
      </dgm:t>
    </dgm:pt>
    <dgm:pt modelId="{73A05E5C-2CBC-4B05-BE9A-753535731BE5}" type="pres">
      <dgm:prSet presAssocID="{B4B19BD9-44B6-47DF-BE97-87B6FF0D6D0E}" presName="linear" presStyleCnt="0">
        <dgm:presLayoutVars>
          <dgm:animLvl val="lvl"/>
          <dgm:resizeHandles val="exact"/>
        </dgm:presLayoutVars>
      </dgm:prSet>
      <dgm:spPr/>
    </dgm:pt>
    <dgm:pt modelId="{1719E5E4-D8A8-4B92-8073-7AC46C4520B5}" type="pres">
      <dgm:prSet presAssocID="{BF4547A3-9024-4E15-A97C-96E7DB7F16E9}" presName="parentText" presStyleLbl="node1" presStyleIdx="0" presStyleCnt="2">
        <dgm:presLayoutVars>
          <dgm:chMax val="0"/>
          <dgm:bulletEnabled val="1"/>
        </dgm:presLayoutVars>
      </dgm:prSet>
      <dgm:spPr/>
    </dgm:pt>
    <dgm:pt modelId="{7D8F76EA-27A5-4DF6-9B13-CF64C72D80EC}" type="pres">
      <dgm:prSet presAssocID="{E7A656CE-5B8E-466E-AAA9-A473AA2ABE51}" presName="spacer" presStyleCnt="0"/>
      <dgm:spPr/>
    </dgm:pt>
    <dgm:pt modelId="{C9524C18-5313-4DEE-8563-5EE9543EE62C}" type="pres">
      <dgm:prSet presAssocID="{76D9DD73-D284-458F-8A73-9B6F2A6D2B45}" presName="parentText" presStyleLbl="node1" presStyleIdx="1" presStyleCnt="2">
        <dgm:presLayoutVars>
          <dgm:chMax val="0"/>
          <dgm:bulletEnabled val="1"/>
        </dgm:presLayoutVars>
      </dgm:prSet>
      <dgm:spPr/>
    </dgm:pt>
  </dgm:ptLst>
  <dgm:cxnLst>
    <dgm:cxn modelId="{AEAF1670-38DC-4D2A-8E9B-71441A7F97B1}" type="presOf" srcId="{BF4547A3-9024-4E15-A97C-96E7DB7F16E9}" destId="{1719E5E4-D8A8-4B92-8073-7AC46C4520B5}" srcOrd="0" destOrd="0" presId="urn:microsoft.com/office/officeart/2005/8/layout/vList2"/>
    <dgm:cxn modelId="{5E7B8572-ADC1-4980-8AC5-5270B517F1B5}" type="presOf" srcId="{B4B19BD9-44B6-47DF-BE97-87B6FF0D6D0E}" destId="{73A05E5C-2CBC-4B05-BE9A-753535731BE5}" srcOrd="0" destOrd="0" presId="urn:microsoft.com/office/officeart/2005/8/layout/vList2"/>
    <dgm:cxn modelId="{9AAA1975-E8FB-42CF-AAB5-2490E041193A}" srcId="{B4B19BD9-44B6-47DF-BE97-87B6FF0D6D0E}" destId="{76D9DD73-D284-458F-8A73-9B6F2A6D2B45}" srcOrd="1" destOrd="0" parTransId="{E559FB68-ECB8-45EE-B2B4-B9D1059146A7}" sibTransId="{F4BA01B2-89B6-4B0B-8A74-58AB02F75450}"/>
    <dgm:cxn modelId="{C5F4A981-6C7D-40E2-BAF1-F517519BEF79}" srcId="{B4B19BD9-44B6-47DF-BE97-87B6FF0D6D0E}" destId="{BF4547A3-9024-4E15-A97C-96E7DB7F16E9}" srcOrd="0" destOrd="0" parTransId="{17EC414B-E679-45D3-BB96-7FD7D9F8B795}" sibTransId="{E7A656CE-5B8E-466E-AAA9-A473AA2ABE51}"/>
    <dgm:cxn modelId="{B74F70E6-ACAC-45C3-BC74-194B1DF2B9B2}" type="presOf" srcId="{76D9DD73-D284-458F-8A73-9B6F2A6D2B45}" destId="{C9524C18-5313-4DEE-8563-5EE9543EE62C}" srcOrd="0" destOrd="0" presId="urn:microsoft.com/office/officeart/2005/8/layout/vList2"/>
    <dgm:cxn modelId="{F333AEE9-0A02-4128-84B4-98EA625B0066}" type="presParOf" srcId="{73A05E5C-2CBC-4B05-BE9A-753535731BE5}" destId="{1719E5E4-D8A8-4B92-8073-7AC46C4520B5}" srcOrd="0" destOrd="0" presId="urn:microsoft.com/office/officeart/2005/8/layout/vList2"/>
    <dgm:cxn modelId="{D176F9C0-C71F-4C8D-A637-98EDC2175C9A}" type="presParOf" srcId="{73A05E5C-2CBC-4B05-BE9A-753535731BE5}" destId="{7D8F76EA-27A5-4DF6-9B13-CF64C72D80EC}" srcOrd="1" destOrd="0" presId="urn:microsoft.com/office/officeart/2005/8/layout/vList2"/>
    <dgm:cxn modelId="{9B654981-855A-4D85-B5DB-A60A048387B1}" type="presParOf" srcId="{73A05E5C-2CBC-4B05-BE9A-753535731BE5}" destId="{C9524C18-5313-4DEE-8563-5EE9543EE62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7D45D49-D873-4379-AE89-196FADFCC577}"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tr-TR"/>
        </a:p>
      </dgm:t>
    </dgm:pt>
    <dgm:pt modelId="{3ADC3ABA-D631-4120-9066-3C37CDB307EF}">
      <dgm:prSet/>
      <dgm:spPr/>
      <dgm:t>
        <a:bodyPr/>
        <a:lstStyle/>
        <a:p>
          <a:r>
            <a:rPr lang="tr-TR"/>
            <a:t>Üniversite yerleşkelerinde ihtiyaçlar doğrultusunda engelsiz üniversite uygulamaları bulunmaktadır. Bu grupların eğitim olanaklarına erişimi izlenmekte ve geri bildirimleri doğrultusunda iyileştirilmektedir.</a:t>
          </a:r>
        </a:p>
      </dgm:t>
    </dgm:pt>
    <dgm:pt modelId="{1DA5B7DD-2D6F-4F76-A80E-CAE52BA36A57}" type="parTrans" cxnId="{ADD915CD-8A81-4710-899B-CCED744CB636}">
      <dgm:prSet/>
      <dgm:spPr/>
      <dgm:t>
        <a:bodyPr/>
        <a:lstStyle/>
        <a:p>
          <a:endParaRPr lang="tr-TR"/>
        </a:p>
      </dgm:t>
    </dgm:pt>
    <dgm:pt modelId="{708AC404-CCA7-41D5-87A1-42EF456FF1A3}" type="sibTrans" cxnId="{ADD915CD-8A81-4710-899B-CCED744CB636}">
      <dgm:prSet/>
      <dgm:spPr/>
      <dgm:t>
        <a:bodyPr/>
        <a:lstStyle/>
        <a:p>
          <a:endParaRPr lang="tr-TR"/>
        </a:p>
      </dgm:t>
    </dgm:pt>
    <dgm:pt modelId="{4425DDDD-A67C-4737-9612-74FF48C1CF8C}">
      <dgm:prSet/>
      <dgm:spPr/>
      <dgm:t>
        <a:bodyPr/>
        <a:lstStyle/>
        <a:p>
          <a:r>
            <a:rPr lang="tr-TR"/>
            <a:t>Fakültede mekânda erişilebilirlik kategorisinde “Turuncu Bayrak” alınması</a:t>
          </a:r>
        </a:p>
      </dgm:t>
    </dgm:pt>
    <dgm:pt modelId="{179EE0AE-D4D1-43DD-8910-5AAA99E551A8}" type="parTrans" cxnId="{EEC3D306-235A-45C5-BCE3-CF59F1807D39}">
      <dgm:prSet/>
      <dgm:spPr/>
      <dgm:t>
        <a:bodyPr/>
        <a:lstStyle/>
        <a:p>
          <a:endParaRPr lang="tr-TR"/>
        </a:p>
      </dgm:t>
    </dgm:pt>
    <dgm:pt modelId="{118552ED-31DA-4051-9E0A-E849E8F09383}" type="sibTrans" cxnId="{EEC3D306-235A-45C5-BCE3-CF59F1807D39}">
      <dgm:prSet/>
      <dgm:spPr/>
      <dgm:t>
        <a:bodyPr/>
        <a:lstStyle/>
        <a:p>
          <a:endParaRPr lang="tr-TR"/>
        </a:p>
      </dgm:t>
    </dgm:pt>
    <dgm:pt modelId="{02E03906-FE91-48B1-8BB6-7C3B2C2F449E}">
      <dgm:prSet/>
      <dgm:spPr/>
      <dgm:t>
        <a:bodyPr/>
        <a:lstStyle/>
        <a:p>
          <a:r>
            <a:rPr lang="tr-TR"/>
            <a:t>Fakülte Engelli Öğrenci Birim Temsilciliği süreçleri</a:t>
          </a:r>
        </a:p>
      </dgm:t>
    </dgm:pt>
    <dgm:pt modelId="{46F1CBC9-0102-435F-AEA9-E08BFCF18CFA}" type="parTrans" cxnId="{2989C071-4425-45D9-AEB4-FB5469D2893E}">
      <dgm:prSet/>
      <dgm:spPr/>
      <dgm:t>
        <a:bodyPr/>
        <a:lstStyle/>
        <a:p>
          <a:endParaRPr lang="tr-TR"/>
        </a:p>
      </dgm:t>
    </dgm:pt>
    <dgm:pt modelId="{47D87AE6-7AB6-438B-B885-0E97678B710D}" type="sibTrans" cxnId="{2989C071-4425-45D9-AEB4-FB5469D2893E}">
      <dgm:prSet/>
      <dgm:spPr/>
      <dgm:t>
        <a:bodyPr/>
        <a:lstStyle/>
        <a:p>
          <a:endParaRPr lang="tr-TR"/>
        </a:p>
      </dgm:t>
    </dgm:pt>
    <dgm:pt modelId="{8935DBA8-976D-4E4F-AEAB-19BA8D881184}" type="pres">
      <dgm:prSet presAssocID="{D7D45D49-D873-4379-AE89-196FADFCC577}" presName="Name0" presStyleCnt="0">
        <dgm:presLayoutVars>
          <dgm:dir/>
          <dgm:animLvl val="lvl"/>
          <dgm:resizeHandles val="exact"/>
        </dgm:presLayoutVars>
      </dgm:prSet>
      <dgm:spPr/>
    </dgm:pt>
    <dgm:pt modelId="{2A37462F-B60D-4761-845E-86C705C433BB}" type="pres">
      <dgm:prSet presAssocID="{3ADC3ABA-D631-4120-9066-3C37CDB307EF}" presName="composite" presStyleCnt="0"/>
      <dgm:spPr/>
    </dgm:pt>
    <dgm:pt modelId="{96FE18A5-979D-4B39-9FD5-7C35EF4C5929}" type="pres">
      <dgm:prSet presAssocID="{3ADC3ABA-D631-4120-9066-3C37CDB307EF}" presName="parTx" presStyleLbl="alignNode1" presStyleIdx="0" presStyleCnt="1">
        <dgm:presLayoutVars>
          <dgm:chMax val="0"/>
          <dgm:chPref val="0"/>
          <dgm:bulletEnabled val="1"/>
        </dgm:presLayoutVars>
      </dgm:prSet>
      <dgm:spPr/>
    </dgm:pt>
    <dgm:pt modelId="{60CEC8D0-3685-464C-B636-99F2D66AD4D3}" type="pres">
      <dgm:prSet presAssocID="{3ADC3ABA-D631-4120-9066-3C37CDB307EF}" presName="desTx" presStyleLbl="alignAccFollowNode1" presStyleIdx="0" presStyleCnt="1">
        <dgm:presLayoutVars>
          <dgm:bulletEnabled val="1"/>
        </dgm:presLayoutVars>
      </dgm:prSet>
      <dgm:spPr/>
    </dgm:pt>
  </dgm:ptLst>
  <dgm:cxnLst>
    <dgm:cxn modelId="{EEC3D306-235A-45C5-BCE3-CF59F1807D39}" srcId="{3ADC3ABA-D631-4120-9066-3C37CDB307EF}" destId="{4425DDDD-A67C-4737-9612-74FF48C1CF8C}" srcOrd="0" destOrd="0" parTransId="{179EE0AE-D4D1-43DD-8910-5AAA99E551A8}" sibTransId="{118552ED-31DA-4051-9E0A-E849E8F09383}"/>
    <dgm:cxn modelId="{2989C071-4425-45D9-AEB4-FB5469D2893E}" srcId="{3ADC3ABA-D631-4120-9066-3C37CDB307EF}" destId="{02E03906-FE91-48B1-8BB6-7C3B2C2F449E}" srcOrd="1" destOrd="0" parTransId="{46F1CBC9-0102-435F-AEA9-E08BFCF18CFA}" sibTransId="{47D87AE6-7AB6-438B-B885-0E97678B710D}"/>
    <dgm:cxn modelId="{743A1787-4381-4657-8D9F-D29D0F224490}" type="presOf" srcId="{4425DDDD-A67C-4737-9612-74FF48C1CF8C}" destId="{60CEC8D0-3685-464C-B636-99F2D66AD4D3}" srcOrd="0" destOrd="0" presId="urn:microsoft.com/office/officeart/2005/8/layout/hList1"/>
    <dgm:cxn modelId="{ADD915CD-8A81-4710-899B-CCED744CB636}" srcId="{D7D45D49-D873-4379-AE89-196FADFCC577}" destId="{3ADC3ABA-D631-4120-9066-3C37CDB307EF}" srcOrd="0" destOrd="0" parTransId="{1DA5B7DD-2D6F-4F76-A80E-CAE52BA36A57}" sibTransId="{708AC404-CCA7-41D5-87A1-42EF456FF1A3}"/>
    <dgm:cxn modelId="{410E50E5-38B6-4927-AFFA-24D109F9C1D9}" type="presOf" srcId="{D7D45D49-D873-4379-AE89-196FADFCC577}" destId="{8935DBA8-976D-4E4F-AEAB-19BA8D881184}" srcOrd="0" destOrd="0" presId="urn:microsoft.com/office/officeart/2005/8/layout/hList1"/>
    <dgm:cxn modelId="{CF60A7F4-345F-4164-B92B-FFB9FE626132}" type="presOf" srcId="{02E03906-FE91-48B1-8BB6-7C3B2C2F449E}" destId="{60CEC8D0-3685-464C-B636-99F2D66AD4D3}" srcOrd="0" destOrd="1" presId="urn:microsoft.com/office/officeart/2005/8/layout/hList1"/>
    <dgm:cxn modelId="{9303C2F9-809C-42F4-A7C6-95D5D7D41EDB}" type="presOf" srcId="{3ADC3ABA-D631-4120-9066-3C37CDB307EF}" destId="{96FE18A5-979D-4B39-9FD5-7C35EF4C5929}" srcOrd="0" destOrd="0" presId="urn:microsoft.com/office/officeart/2005/8/layout/hList1"/>
    <dgm:cxn modelId="{72C430D7-FF40-4E02-9D33-D03C48B01291}" type="presParOf" srcId="{8935DBA8-976D-4E4F-AEAB-19BA8D881184}" destId="{2A37462F-B60D-4761-845E-86C705C433BB}" srcOrd="0" destOrd="0" presId="urn:microsoft.com/office/officeart/2005/8/layout/hList1"/>
    <dgm:cxn modelId="{A24AA752-94AD-4093-87A2-1012580CE69D}" type="presParOf" srcId="{2A37462F-B60D-4761-845E-86C705C433BB}" destId="{96FE18A5-979D-4B39-9FD5-7C35EF4C5929}" srcOrd="0" destOrd="0" presId="urn:microsoft.com/office/officeart/2005/8/layout/hList1"/>
    <dgm:cxn modelId="{8F51242F-143D-4E2C-A9C7-5F85AB63B9CD}" type="presParOf" srcId="{2A37462F-B60D-4761-845E-86C705C433BB}" destId="{60CEC8D0-3685-464C-B636-99F2D66AD4D3}"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213C4D9-EB0B-4DDD-9925-664D70CD93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26AEC5A1-178C-46E1-B90B-9D9E828FCB43}">
      <dgm:prSet/>
      <dgm:spPr/>
      <dgm:t>
        <a:bodyPr/>
        <a:lstStyle/>
        <a:p>
          <a:r>
            <a:rPr lang="tr-TR"/>
            <a:t>Öğrenci toplulukları ve bu toplulukların etkinlikleri, sosyal, kültürel ve sportif faaliyetlerine yönelik mekân, bütçe ve rehberlik desteği vardır. </a:t>
          </a:r>
        </a:p>
      </dgm:t>
    </dgm:pt>
    <dgm:pt modelId="{89AF4B5F-BD90-4F45-8018-8AB12B990CEA}" type="parTrans" cxnId="{BE8034DA-9E54-45C0-8E7C-59652B62175E}">
      <dgm:prSet/>
      <dgm:spPr/>
      <dgm:t>
        <a:bodyPr/>
        <a:lstStyle/>
        <a:p>
          <a:endParaRPr lang="tr-TR"/>
        </a:p>
      </dgm:t>
    </dgm:pt>
    <dgm:pt modelId="{2ABBA1E6-6962-413B-94D9-E0CAE850334A}" type="sibTrans" cxnId="{BE8034DA-9E54-45C0-8E7C-59652B62175E}">
      <dgm:prSet/>
      <dgm:spPr/>
      <dgm:t>
        <a:bodyPr/>
        <a:lstStyle/>
        <a:p>
          <a:endParaRPr lang="tr-TR"/>
        </a:p>
      </dgm:t>
    </dgm:pt>
    <dgm:pt modelId="{F8FE8F81-DB32-4E0D-969A-F9C22806C666}">
      <dgm:prSet/>
      <dgm:spPr/>
      <dgm:t>
        <a:bodyPr/>
        <a:lstStyle/>
        <a:p>
          <a:r>
            <a:rPr lang="tr-TR" dirty="0"/>
            <a:t>Ayrıca sosyal, </a:t>
          </a:r>
          <a:r>
            <a:rPr lang="tr-TR" dirty="0" err="1"/>
            <a:t>kültürel</a:t>
          </a:r>
          <a:r>
            <a:rPr lang="tr-TR" dirty="0"/>
            <a:t>, sportif faaliyetleri </a:t>
          </a:r>
          <a:r>
            <a:rPr lang="tr-TR" dirty="0" err="1"/>
            <a:t>yürüten</a:t>
          </a:r>
          <a:r>
            <a:rPr lang="tr-TR" dirty="0"/>
            <a:t> ve </a:t>
          </a:r>
          <a:r>
            <a:rPr lang="tr-TR" dirty="0" err="1"/>
            <a:t>yöneten</a:t>
          </a:r>
          <a:r>
            <a:rPr lang="tr-TR" dirty="0"/>
            <a:t> idari </a:t>
          </a:r>
          <a:r>
            <a:rPr lang="tr-TR" dirty="0" err="1"/>
            <a:t>örgütlenme</a:t>
          </a:r>
          <a:r>
            <a:rPr lang="tr-TR" dirty="0"/>
            <a:t> mevcuttur. </a:t>
          </a:r>
          <a:r>
            <a:rPr lang="tr-TR" dirty="0" err="1"/>
            <a:t>Gerçekleştirilen</a:t>
          </a:r>
          <a:r>
            <a:rPr lang="tr-TR" dirty="0"/>
            <a:t> faaliyetler izlenmekte, ihtiyaçlar doğrultusunda  iyileştirilmektedir. </a:t>
          </a:r>
        </a:p>
      </dgm:t>
    </dgm:pt>
    <dgm:pt modelId="{9E4B7C15-E107-4209-A98F-54F857CF315D}" type="parTrans" cxnId="{0BEF141A-6154-4607-8E50-3118A4FB9AF7}">
      <dgm:prSet/>
      <dgm:spPr/>
      <dgm:t>
        <a:bodyPr/>
        <a:lstStyle/>
        <a:p>
          <a:endParaRPr lang="tr-TR"/>
        </a:p>
      </dgm:t>
    </dgm:pt>
    <dgm:pt modelId="{E8804ACD-015C-465B-8678-04AFA3B88C7F}" type="sibTrans" cxnId="{0BEF141A-6154-4607-8E50-3118A4FB9AF7}">
      <dgm:prSet/>
      <dgm:spPr/>
      <dgm:t>
        <a:bodyPr/>
        <a:lstStyle/>
        <a:p>
          <a:endParaRPr lang="tr-TR"/>
        </a:p>
      </dgm:t>
    </dgm:pt>
    <dgm:pt modelId="{DDCE16D2-ECAD-4E69-AD69-849766B9A459}">
      <dgm:prSet/>
      <dgm:spPr/>
      <dgm:t>
        <a:bodyPr/>
        <a:lstStyle/>
        <a:p>
          <a:r>
            <a:rPr lang="tr-TR"/>
            <a:t>Bölge genelinde eksiklik olarak tanımlanan golf hakemliği için Golf Hakemliği dersinin açılması, dersi alan öğrencilere ilgili federasyon tarafından hakemlik sertifikası verilmesini sağlayacak iş birliği protokolünün uygulanması</a:t>
          </a:r>
        </a:p>
      </dgm:t>
    </dgm:pt>
    <dgm:pt modelId="{3D2A597C-2B19-4F2F-AD70-DB66B37ECB5B}" type="parTrans" cxnId="{63261561-ABD0-42AB-9B53-1E35588BE541}">
      <dgm:prSet/>
      <dgm:spPr/>
      <dgm:t>
        <a:bodyPr/>
        <a:lstStyle/>
        <a:p>
          <a:endParaRPr lang="tr-TR"/>
        </a:p>
      </dgm:t>
    </dgm:pt>
    <dgm:pt modelId="{8C5F4A29-A082-4E23-9EF5-3E65B5FDF343}" type="sibTrans" cxnId="{63261561-ABD0-42AB-9B53-1E35588BE541}">
      <dgm:prSet/>
      <dgm:spPr/>
      <dgm:t>
        <a:bodyPr/>
        <a:lstStyle/>
        <a:p>
          <a:endParaRPr lang="tr-TR"/>
        </a:p>
      </dgm:t>
    </dgm:pt>
    <dgm:pt modelId="{FA7142A7-AC24-4AD8-B7F5-A2CAAC501899}" type="pres">
      <dgm:prSet presAssocID="{D213C4D9-EB0B-4DDD-9925-664D70CD93FE}" presName="linear" presStyleCnt="0">
        <dgm:presLayoutVars>
          <dgm:animLvl val="lvl"/>
          <dgm:resizeHandles val="exact"/>
        </dgm:presLayoutVars>
      </dgm:prSet>
      <dgm:spPr/>
    </dgm:pt>
    <dgm:pt modelId="{A3CFEE88-1450-46B7-9181-D07C97C782A6}" type="pres">
      <dgm:prSet presAssocID="{26AEC5A1-178C-46E1-B90B-9D9E828FCB43}" presName="parentText" presStyleLbl="node1" presStyleIdx="0" presStyleCnt="2" custScaleY="78861">
        <dgm:presLayoutVars>
          <dgm:chMax val="0"/>
          <dgm:bulletEnabled val="1"/>
        </dgm:presLayoutVars>
      </dgm:prSet>
      <dgm:spPr/>
    </dgm:pt>
    <dgm:pt modelId="{E4151E1A-1F61-49D8-8302-CE57C16EB199}" type="pres">
      <dgm:prSet presAssocID="{2ABBA1E6-6962-413B-94D9-E0CAE850334A}" presName="spacer" presStyleCnt="0"/>
      <dgm:spPr/>
    </dgm:pt>
    <dgm:pt modelId="{C1CE6D1A-A01D-4580-958F-E2CD2D6AB305}" type="pres">
      <dgm:prSet presAssocID="{F8FE8F81-DB32-4E0D-969A-F9C22806C666}" presName="parentText" presStyleLbl="node1" presStyleIdx="1" presStyleCnt="2" custScaleY="76604">
        <dgm:presLayoutVars>
          <dgm:chMax val="0"/>
          <dgm:bulletEnabled val="1"/>
        </dgm:presLayoutVars>
      </dgm:prSet>
      <dgm:spPr/>
    </dgm:pt>
    <dgm:pt modelId="{A73E61DF-115A-45FE-A960-66A8EC90A9B7}" type="pres">
      <dgm:prSet presAssocID="{F8FE8F81-DB32-4E0D-969A-F9C22806C666}" presName="childText" presStyleLbl="revTx" presStyleIdx="0" presStyleCnt="1">
        <dgm:presLayoutVars>
          <dgm:bulletEnabled val="1"/>
        </dgm:presLayoutVars>
      </dgm:prSet>
      <dgm:spPr/>
    </dgm:pt>
  </dgm:ptLst>
  <dgm:cxnLst>
    <dgm:cxn modelId="{0BEF141A-6154-4607-8E50-3118A4FB9AF7}" srcId="{D213C4D9-EB0B-4DDD-9925-664D70CD93FE}" destId="{F8FE8F81-DB32-4E0D-969A-F9C22806C666}" srcOrd="1" destOrd="0" parTransId="{9E4B7C15-E107-4209-A98F-54F857CF315D}" sibTransId="{E8804ACD-015C-465B-8678-04AFA3B88C7F}"/>
    <dgm:cxn modelId="{C97E5F20-2E52-4425-A01B-071AC4D2BB21}" type="presOf" srcId="{F8FE8F81-DB32-4E0D-969A-F9C22806C666}" destId="{C1CE6D1A-A01D-4580-958F-E2CD2D6AB305}" srcOrd="0" destOrd="0" presId="urn:microsoft.com/office/officeart/2005/8/layout/vList2"/>
    <dgm:cxn modelId="{F78EE137-F6A2-488E-99AE-FA37FE1ADD99}" type="presOf" srcId="{DDCE16D2-ECAD-4E69-AD69-849766B9A459}" destId="{A73E61DF-115A-45FE-A960-66A8EC90A9B7}" srcOrd="0" destOrd="0" presId="urn:microsoft.com/office/officeart/2005/8/layout/vList2"/>
    <dgm:cxn modelId="{63261561-ABD0-42AB-9B53-1E35588BE541}" srcId="{F8FE8F81-DB32-4E0D-969A-F9C22806C666}" destId="{DDCE16D2-ECAD-4E69-AD69-849766B9A459}" srcOrd="0" destOrd="0" parTransId="{3D2A597C-2B19-4F2F-AD70-DB66B37ECB5B}" sibTransId="{8C5F4A29-A082-4E23-9EF5-3E65B5FDF343}"/>
    <dgm:cxn modelId="{E6A15BBB-2FAB-4BF4-A123-4023DA8F3CA9}" type="presOf" srcId="{26AEC5A1-178C-46E1-B90B-9D9E828FCB43}" destId="{A3CFEE88-1450-46B7-9181-D07C97C782A6}" srcOrd="0" destOrd="0" presId="urn:microsoft.com/office/officeart/2005/8/layout/vList2"/>
    <dgm:cxn modelId="{BE8034DA-9E54-45C0-8E7C-59652B62175E}" srcId="{D213C4D9-EB0B-4DDD-9925-664D70CD93FE}" destId="{26AEC5A1-178C-46E1-B90B-9D9E828FCB43}" srcOrd="0" destOrd="0" parTransId="{89AF4B5F-BD90-4F45-8018-8AB12B990CEA}" sibTransId="{2ABBA1E6-6962-413B-94D9-E0CAE850334A}"/>
    <dgm:cxn modelId="{F39243FC-3E5E-45A2-967A-3DEF963FBF9B}" type="presOf" srcId="{D213C4D9-EB0B-4DDD-9925-664D70CD93FE}" destId="{FA7142A7-AC24-4AD8-B7F5-A2CAAC501899}" srcOrd="0" destOrd="0" presId="urn:microsoft.com/office/officeart/2005/8/layout/vList2"/>
    <dgm:cxn modelId="{96F0523D-234C-4B98-BF11-313C60DD55E0}" type="presParOf" srcId="{FA7142A7-AC24-4AD8-B7F5-A2CAAC501899}" destId="{A3CFEE88-1450-46B7-9181-D07C97C782A6}" srcOrd="0" destOrd="0" presId="urn:microsoft.com/office/officeart/2005/8/layout/vList2"/>
    <dgm:cxn modelId="{24D77E75-BE3D-49B8-8BFB-D51DACD2251F}" type="presParOf" srcId="{FA7142A7-AC24-4AD8-B7F5-A2CAAC501899}" destId="{E4151E1A-1F61-49D8-8302-CE57C16EB199}" srcOrd="1" destOrd="0" presId="urn:microsoft.com/office/officeart/2005/8/layout/vList2"/>
    <dgm:cxn modelId="{1E5F4B60-9769-4E28-9F2E-85C4B012FD2B}" type="presParOf" srcId="{FA7142A7-AC24-4AD8-B7F5-A2CAAC501899}" destId="{C1CE6D1A-A01D-4580-958F-E2CD2D6AB305}" srcOrd="2" destOrd="0" presId="urn:microsoft.com/office/officeart/2005/8/layout/vList2"/>
    <dgm:cxn modelId="{2ECA49D0-8B8F-4D01-8D3B-E5F432252B76}" type="presParOf" srcId="{FA7142A7-AC24-4AD8-B7F5-A2CAAC501899}" destId="{A73E61DF-115A-45FE-A960-66A8EC90A9B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7E0E2B8-FDAF-4A26-A137-131B106566B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D66E852E-15E4-4F8D-8DDE-64A02AEA3D3E}">
      <dgm:prSet/>
      <dgm:spPr/>
      <dgm:t>
        <a:bodyPr/>
        <a:lstStyle/>
        <a:p>
          <a:r>
            <a:rPr lang="tr-TR"/>
            <a:t>Öğretim yetkinliği geliştirme süreçleri ihtiyaç analizleri temelinde planlanır, yaygın biçimde yürütülür ve etkililiği düzenli olarak izlenir.</a:t>
          </a:r>
        </a:p>
      </dgm:t>
    </dgm:pt>
    <dgm:pt modelId="{C706AA94-4360-4FE1-AD60-7FD1716AB784}" type="parTrans" cxnId="{285BC247-75AF-42BD-9313-5C5490C7BBBC}">
      <dgm:prSet/>
      <dgm:spPr/>
      <dgm:t>
        <a:bodyPr/>
        <a:lstStyle/>
        <a:p>
          <a:endParaRPr lang="tr-TR"/>
        </a:p>
      </dgm:t>
    </dgm:pt>
    <dgm:pt modelId="{98BC7D4A-D8A9-42E6-9AE9-CD67CE99D794}" type="sibTrans" cxnId="{285BC247-75AF-42BD-9313-5C5490C7BBBC}">
      <dgm:prSet/>
      <dgm:spPr/>
      <dgm:t>
        <a:bodyPr/>
        <a:lstStyle/>
        <a:p>
          <a:endParaRPr lang="tr-TR"/>
        </a:p>
      </dgm:t>
    </dgm:pt>
    <dgm:pt modelId="{9E259B1B-0A81-4502-BF10-9F6D277D8AC5}">
      <dgm:prSet/>
      <dgm:spPr/>
      <dgm:t>
        <a:bodyPr/>
        <a:lstStyle/>
        <a:p>
          <a:r>
            <a:rPr lang="tr-TR"/>
            <a:t>Tüm öğretim elemanları için sistematik eğiticilerin eğitimi etkinlikleri ve bunu gerçekleştirecek öğretme-öğrenme merkezi yapılanması vardır. </a:t>
          </a:r>
        </a:p>
      </dgm:t>
    </dgm:pt>
    <dgm:pt modelId="{37EFA4E5-91DA-416E-93DD-F322F0BD86F1}" type="parTrans" cxnId="{9C525607-9906-4785-8F16-4B24822118F1}">
      <dgm:prSet/>
      <dgm:spPr/>
      <dgm:t>
        <a:bodyPr/>
        <a:lstStyle/>
        <a:p>
          <a:endParaRPr lang="tr-TR"/>
        </a:p>
      </dgm:t>
    </dgm:pt>
    <dgm:pt modelId="{F048051A-7912-4FE0-87DB-6AE3D0E19BE8}" type="sibTrans" cxnId="{9C525607-9906-4785-8F16-4B24822118F1}">
      <dgm:prSet/>
      <dgm:spPr/>
      <dgm:t>
        <a:bodyPr/>
        <a:lstStyle/>
        <a:p>
          <a:endParaRPr lang="tr-TR"/>
        </a:p>
      </dgm:t>
    </dgm:pt>
    <dgm:pt modelId="{7DF77D73-1A7B-4340-96BE-02E3296C02DD}">
      <dgm:prSet/>
      <dgm:spPr/>
      <dgm:t>
        <a:bodyPr/>
        <a:lstStyle/>
        <a:p>
          <a:r>
            <a:rPr lang="tr-TR"/>
            <a:t>Üniversitemizde 2022 yılında eğitici eğitimi programlarının temel özelliklerinin tüm öğretim üyelerine yaygınlaşması amacı ile Eğitim ve Öğretimde Mükemmellik Araştırma ve Uygulama Merkezi altında kurslar düzenlenmesine karar verilmiştir. Ek olarak 2022-2026 stratejik plan eğitim başlığı altında bir hedef kartı eğiticilerin eğitimine ayrılmıştır (4)(B.4.2.1.Sayfa_69.).</a:t>
          </a:r>
        </a:p>
      </dgm:t>
    </dgm:pt>
    <dgm:pt modelId="{552A3F51-C674-4FD3-927F-58290B0E40EB}" type="parTrans" cxnId="{7A7EE1E6-95E4-4E6C-B7D9-B5C1F5CBF23A}">
      <dgm:prSet/>
      <dgm:spPr/>
      <dgm:t>
        <a:bodyPr/>
        <a:lstStyle/>
        <a:p>
          <a:endParaRPr lang="tr-TR"/>
        </a:p>
      </dgm:t>
    </dgm:pt>
    <dgm:pt modelId="{402388A4-7862-4674-8D1A-F53AEA7286C3}" type="sibTrans" cxnId="{7A7EE1E6-95E4-4E6C-B7D9-B5C1F5CBF23A}">
      <dgm:prSet/>
      <dgm:spPr/>
      <dgm:t>
        <a:bodyPr/>
        <a:lstStyle/>
        <a:p>
          <a:endParaRPr lang="tr-TR"/>
        </a:p>
      </dgm:t>
    </dgm:pt>
    <dgm:pt modelId="{ED4754AA-A7F7-49B2-B6D6-6FFE0B88995D}">
      <dgm:prSet/>
      <dgm:spPr/>
      <dgm:t>
        <a:bodyPr/>
        <a:lstStyle/>
        <a:p>
          <a:r>
            <a:rPr lang="tr-TR"/>
            <a:t>Öğretim elemanlarının pedagojik ve teknolojik yeterlilikleri artırılmaktadır. </a:t>
          </a:r>
        </a:p>
      </dgm:t>
    </dgm:pt>
    <dgm:pt modelId="{01464385-4A26-48D2-AABC-80257F389011}" type="parTrans" cxnId="{08614583-4EEA-4562-BAFB-C0166F266611}">
      <dgm:prSet/>
      <dgm:spPr/>
      <dgm:t>
        <a:bodyPr/>
        <a:lstStyle/>
        <a:p>
          <a:endParaRPr lang="tr-TR"/>
        </a:p>
      </dgm:t>
    </dgm:pt>
    <dgm:pt modelId="{7B41752C-B37E-45DA-AF99-CCAA6ECD03EF}" type="sibTrans" cxnId="{08614583-4EEA-4562-BAFB-C0166F266611}">
      <dgm:prSet/>
      <dgm:spPr/>
      <dgm:t>
        <a:bodyPr/>
        <a:lstStyle/>
        <a:p>
          <a:endParaRPr lang="tr-TR"/>
        </a:p>
      </dgm:t>
    </dgm:pt>
    <dgm:pt modelId="{80F3C7C5-B40F-46A4-8457-A9FC1A5E1C0B}">
      <dgm:prSet/>
      <dgm:spPr/>
      <dgm:t>
        <a:bodyPr/>
        <a:lstStyle/>
        <a:p>
          <a:r>
            <a:rPr lang="tr-TR"/>
            <a:t>Öğretim elemanı uyum programı</a:t>
          </a:r>
        </a:p>
      </dgm:t>
    </dgm:pt>
    <dgm:pt modelId="{7ECBA9BA-A60E-46E6-8BFB-7E6374B82FEC}" type="parTrans" cxnId="{C5B501A1-8B75-4D06-AB62-012C6B270689}">
      <dgm:prSet/>
      <dgm:spPr/>
      <dgm:t>
        <a:bodyPr/>
        <a:lstStyle/>
        <a:p>
          <a:endParaRPr lang="tr-TR"/>
        </a:p>
      </dgm:t>
    </dgm:pt>
    <dgm:pt modelId="{9E5911E0-1275-4FF2-8002-A57F5D40BAD7}" type="sibTrans" cxnId="{C5B501A1-8B75-4D06-AB62-012C6B270689}">
      <dgm:prSet/>
      <dgm:spPr/>
      <dgm:t>
        <a:bodyPr/>
        <a:lstStyle/>
        <a:p>
          <a:endParaRPr lang="tr-TR"/>
        </a:p>
      </dgm:t>
    </dgm:pt>
    <dgm:pt modelId="{93660289-814F-4CE4-A0CD-BFB6AEEDC195}" type="pres">
      <dgm:prSet presAssocID="{E7E0E2B8-FDAF-4A26-A137-131B106566B5}" presName="linear" presStyleCnt="0">
        <dgm:presLayoutVars>
          <dgm:animLvl val="lvl"/>
          <dgm:resizeHandles val="exact"/>
        </dgm:presLayoutVars>
      </dgm:prSet>
      <dgm:spPr/>
    </dgm:pt>
    <dgm:pt modelId="{9CCB9B74-83BE-49BA-9187-DED7D04BDE4A}" type="pres">
      <dgm:prSet presAssocID="{D66E852E-15E4-4F8D-8DDE-64A02AEA3D3E}" presName="parentText" presStyleLbl="node1" presStyleIdx="0" presStyleCnt="3">
        <dgm:presLayoutVars>
          <dgm:chMax val="0"/>
          <dgm:bulletEnabled val="1"/>
        </dgm:presLayoutVars>
      </dgm:prSet>
      <dgm:spPr/>
    </dgm:pt>
    <dgm:pt modelId="{C18AB741-47CB-4191-BB0F-B4A39A12D5B5}" type="pres">
      <dgm:prSet presAssocID="{98BC7D4A-D8A9-42E6-9AE9-CD67CE99D794}" presName="spacer" presStyleCnt="0"/>
      <dgm:spPr/>
    </dgm:pt>
    <dgm:pt modelId="{2DD38607-E8D5-455C-A685-37F7BBE83752}" type="pres">
      <dgm:prSet presAssocID="{9E259B1B-0A81-4502-BF10-9F6D277D8AC5}" presName="parentText" presStyleLbl="node1" presStyleIdx="1" presStyleCnt="3">
        <dgm:presLayoutVars>
          <dgm:chMax val="0"/>
          <dgm:bulletEnabled val="1"/>
        </dgm:presLayoutVars>
      </dgm:prSet>
      <dgm:spPr/>
    </dgm:pt>
    <dgm:pt modelId="{32C8A8DF-6DD7-442F-B6EC-64292623863D}" type="pres">
      <dgm:prSet presAssocID="{9E259B1B-0A81-4502-BF10-9F6D277D8AC5}" presName="childText" presStyleLbl="revTx" presStyleIdx="0" presStyleCnt="2">
        <dgm:presLayoutVars>
          <dgm:bulletEnabled val="1"/>
        </dgm:presLayoutVars>
      </dgm:prSet>
      <dgm:spPr/>
    </dgm:pt>
    <dgm:pt modelId="{FC1107BF-CCEF-4EF5-825A-AD92412ECD66}" type="pres">
      <dgm:prSet presAssocID="{ED4754AA-A7F7-49B2-B6D6-6FFE0B88995D}" presName="parentText" presStyleLbl="node1" presStyleIdx="2" presStyleCnt="3">
        <dgm:presLayoutVars>
          <dgm:chMax val="0"/>
          <dgm:bulletEnabled val="1"/>
        </dgm:presLayoutVars>
      </dgm:prSet>
      <dgm:spPr/>
    </dgm:pt>
    <dgm:pt modelId="{E518CB46-A156-43AF-BF6A-E43600291821}" type="pres">
      <dgm:prSet presAssocID="{ED4754AA-A7F7-49B2-B6D6-6FFE0B88995D}" presName="childText" presStyleLbl="revTx" presStyleIdx="1" presStyleCnt="2">
        <dgm:presLayoutVars>
          <dgm:bulletEnabled val="1"/>
        </dgm:presLayoutVars>
      </dgm:prSet>
      <dgm:spPr/>
    </dgm:pt>
  </dgm:ptLst>
  <dgm:cxnLst>
    <dgm:cxn modelId="{9C525607-9906-4785-8F16-4B24822118F1}" srcId="{E7E0E2B8-FDAF-4A26-A137-131B106566B5}" destId="{9E259B1B-0A81-4502-BF10-9F6D277D8AC5}" srcOrd="1" destOrd="0" parTransId="{37EFA4E5-91DA-416E-93DD-F322F0BD86F1}" sibTransId="{F048051A-7912-4FE0-87DB-6AE3D0E19BE8}"/>
    <dgm:cxn modelId="{E4D29324-7C3F-4373-8B51-2821048832A4}" type="presOf" srcId="{ED4754AA-A7F7-49B2-B6D6-6FFE0B88995D}" destId="{FC1107BF-CCEF-4EF5-825A-AD92412ECD66}" srcOrd="0" destOrd="0" presId="urn:microsoft.com/office/officeart/2005/8/layout/vList2"/>
    <dgm:cxn modelId="{285BC247-75AF-42BD-9313-5C5490C7BBBC}" srcId="{E7E0E2B8-FDAF-4A26-A137-131B106566B5}" destId="{D66E852E-15E4-4F8D-8DDE-64A02AEA3D3E}" srcOrd="0" destOrd="0" parTransId="{C706AA94-4360-4FE1-AD60-7FD1716AB784}" sibTransId="{98BC7D4A-D8A9-42E6-9AE9-CD67CE99D794}"/>
    <dgm:cxn modelId="{08614583-4EEA-4562-BAFB-C0166F266611}" srcId="{E7E0E2B8-FDAF-4A26-A137-131B106566B5}" destId="{ED4754AA-A7F7-49B2-B6D6-6FFE0B88995D}" srcOrd="2" destOrd="0" parTransId="{01464385-4A26-48D2-AABC-80257F389011}" sibTransId="{7B41752C-B37E-45DA-AF99-CCAA6ECD03EF}"/>
    <dgm:cxn modelId="{CAA63296-E319-4521-96E0-505018685841}" type="presOf" srcId="{9E259B1B-0A81-4502-BF10-9F6D277D8AC5}" destId="{2DD38607-E8D5-455C-A685-37F7BBE83752}" srcOrd="0" destOrd="0" presId="urn:microsoft.com/office/officeart/2005/8/layout/vList2"/>
    <dgm:cxn modelId="{C5B501A1-8B75-4D06-AB62-012C6B270689}" srcId="{ED4754AA-A7F7-49B2-B6D6-6FFE0B88995D}" destId="{80F3C7C5-B40F-46A4-8457-A9FC1A5E1C0B}" srcOrd="0" destOrd="0" parTransId="{7ECBA9BA-A60E-46E6-8BFB-7E6374B82FEC}" sibTransId="{9E5911E0-1275-4FF2-8002-A57F5D40BAD7}"/>
    <dgm:cxn modelId="{4DB9E5A5-9B54-4E74-9216-F7907C66DE90}" type="presOf" srcId="{80F3C7C5-B40F-46A4-8457-A9FC1A5E1C0B}" destId="{E518CB46-A156-43AF-BF6A-E43600291821}" srcOrd="0" destOrd="0" presId="urn:microsoft.com/office/officeart/2005/8/layout/vList2"/>
    <dgm:cxn modelId="{A10E5DAC-3521-4E29-BAA4-128FA2D974F9}" type="presOf" srcId="{E7E0E2B8-FDAF-4A26-A137-131B106566B5}" destId="{93660289-814F-4CE4-A0CD-BFB6AEEDC195}" srcOrd="0" destOrd="0" presId="urn:microsoft.com/office/officeart/2005/8/layout/vList2"/>
    <dgm:cxn modelId="{64425BB1-8F50-4F09-8144-9C87E86D3C21}" type="presOf" srcId="{D66E852E-15E4-4F8D-8DDE-64A02AEA3D3E}" destId="{9CCB9B74-83BE-49BA-9187-DED7D04BDE4A}" srcOrd="0" destOrd="0" presId="urn:microsoft.com/office/officeart/2005/8/layout/vList2"/>
    <dgm:cxn modelId="{01FEDBCC-1EAC-49D3-B3BC-26BE3843674F}" type="presOf" srcId="{7DF77D73-1A7B-4340-96BE-02E3296C02DD}" destId="{32C8A8DF-6DD7-442F-B6EC-64292623863D}" srcOrd="0" destOrd="0" presId="urn:microsoft.com/office/officeart/2005/8/layout/vList2"/>
    <dgm:cxn modelId="{7A7EE1E6-95E4-4E6C-B7D9-B5C1F5CBF23A}" srcId="{9E259B1B-0A81-4502-BF10-9F6D277D8AC5}" destId="{7DF77D73-1A7B-4340-96BE-02E3296C02DD}" srcOrd="0" destOrd="0" parTransId="{552A3F51-C674-4FD3-927F-58290B0E40EB}" sibTransId="{402388A4-7862-4674-8D1A-F53AEA7286C3}"/>
    <dgm:cxn modelId="{F3986610-BB84-4F59-8C3C-06955883114E}" type="presParOf" srcId="{93660289-814F-4CE4-A0CD-BFB6AEEDC195}" destId="{9CCB9B74-83BE-49BA-9187-DED7D04BDE4A}" srcOrd="0" destOrd="0" presId="urn:microsoft.com/office/officeart/2005/8/layout/vList2"/>
    <dgm:cxn modelId="{80ED0C85-F73A-4804-AD5D-68E23F800E7A}" type="presParOf" srcId="{93660289-814F-4CE4-A0CD-BFB6AEEDC195}" destId="{C18AB741-47CB-4191-BB0F-B4A39A12D5B5}" srcOrd="1" destOrd="0" presId="urn:microsoft.com/office/officeart/2005/8/layout/vList2"/>
    <dgm:cxn modelId="{23EBDF83-A544-45C0-BEE9-21F4B6608AF9}" type="presParOf" srcId="{93660289-814F-4CE4-A0CD-BFB6AEEDC195}" destId="{2DD38607-E8D5-455C-A685-37F7BBE83752}" srcOrd="2" destOrd="0" presId="urn:microsoft.com/office/officeart/2005/8/layout/vList2"/>
    <dgm:cxn modelId="{3FE21B8C-8274-4565-9F25-970119863AC6}" type="presParOf" srcId="{93660289-814F-4CE4-A0CD-BFB6AEEDC195}" destId="{32C8A8DF-6DD7-442F-B6EC-64292623863D}" srcOrd="3" destOrd="0" presId="urn:microsoft.com/office/officeart/2005/8/layout/vList2"/>
    <dgm:cxn modelId="{A4171A06-0D9E-46F5-BBB3-F6164F49C1AA}" type="presParOf" srcId="{93660289-814F-4CE4-A0CD-BFB6AEEDC195}" destId="{FC1107BF-CCEF-4EF5-825A-AD92412ECD66}" srcOrd="4" destOrd="0" presId="urn:microsoft.com/office/officeart/2005/8/layout/vList2"/>
    <dgm:cxn modelId="{FDCE0D00-4548-47D6-841D-8F27FE9B225C}" type="presParOf" srcId="{93660289-814F-4CE4-A0CD-BFB6AEEDC195}" destId="{E518CB46-A156-43AF-BF6A-E4360029182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8E6C763-BF93-4855-95A3-125ABC1AE04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E942D072-8725-403F-89AE-DA2BAAA0D158}">
      <dgm:prSet/>
      <dgm:spPr/>
      <dgm:t>
        <a:bodyPr/>
        <a:lstStyle/>
        <a:p>
          <a:r>
            <a:rPr lang="tr-TR"/>
            <a:t>Eğitim ve öğretimi önceliklendirmek üzere atama ve yükseltme kriterlerinde yaratıcı eğitim faaliyetlerine yer verilir.</a:t>
          </a:r>
        </a:p>
      </dgm:t>
    </dgm:pt>
    <dgm:pt modelId="{806DEEAC-F62F-4809-B0A8-22C2EAF9FBC5}" type="parTrans" cxnId="{3086A6A1-C5D2-4101-AF47-BB4969DB3224}">
      <dgm:prSet/>
      <dgm:spPr/>
      <dgm:t>
        <a:bodyPr/>
        <a:lstStyle/>
        <a:p>
          <a:endParaRPr lang="tr-TR"/>
        </a:p>
      </dgm:t>
    </dgm:pt>
    <dgm:pt modelId="{8FCF37EC-5F07-45A7-AAEB-D05EE3EBF6A5}" type="sibTrans" cxnId="{3086A6A1-C5D2-4101-AF47-BB4969DB3224}">
      <dgm:prSet/>
      <dgm:spPr/>
      <dgm:t>
        <a:bodyPr/>
        <a:lstStyle/>
        <a:p>
          <a:endParaRPr lang="tr-TR"/>
        </a:p>
      </dgm:t>
    </dgm:pt>
    <dgm:pt modelId="{65920304-2441-4F42-B4CF-13D9491053DA}">
      <dgm:prSet/>
      <dgm:spPr/>
      <dgm:t>
        <a:bodyPr/>
        <a:lstStyle/>
        <a:p>
          <a:r>
            <a:rPr lang="tr-TR"/>
            <a:t>Öğretim elemanları için yaratıcı/yenilikçi eğitimi uygulamalarını ve bu alanda rekabeti arttırmak üzere “İyi Eğitim Ödülü” gibi teşvik ve ödüllendirme süreçleri vardır. </a:t>
          </a:r>
        </a:p>
      </dgm:t>
    </dgm:pt>
    <dgm:pt modelId="{73DB2458-7129-4411-A3EB-5895E4135AA9}" type="parTrans" cxnId="{11870B1C-7EB8-404C-880B-6B445366E166}">
      <dgm:prSet/>
      <dgm:spPr/>
      <dgm:t>
        <a:bodyPr/>
        <a:lstStyle/>
        <a:p>
          <a:endParaRPr lang="tr-TR"/>
        </a:p>
      </dgm:t>
    </dgm:pt>
    <dgm:pt modelId="{60B8C332-A35F-4F2F-8C78-836523B12E38}" type="sibTrans" cxnId="{11870B1C-7EB8-404C-880B-6B445366E166}">
      <dgm:prSet/>
      <dgm:spPr/>
      <dgm:t>
        <a:bodyPr/>
        <a:lstStyle/>
        <a:p>
          <a:endParaRPr lang="tr-TR"/>
        </a:p>
      </dgm:t>
    </dgm:pt>
    <dgm:pt modelId="{A5F3FC36-D71F-4AE0-9766-1002F4C47385}">
      <dgm:prSet/>
      <dgm:spPr/>
      <dgm:t>
        <a:bodyPr/>
        <a:lstStyle/>
        <a:p>
          <a:r>
            <a:rPr lang="tr-TR"/>
            <a:t>Üniversitemiz birimlerinde ödül/teşvik sistemlerinin geliştirilmesi üzerine alınan karar (B.4.3.1.) doğrultusunda ödül/teşvik sistemleri, eğitim ve öğretim faaliyetlerini de kapsayacak şekilde genişletilerek uygulanmaktadır. </a:t>
          </a:r>
        </a:p>
      </dgm:t>
    </dgm:pt>
    <dgm:pt modelId="{184B2DAB-80B1-4F2C-A3EB-A9D50374BACA}" type="parTrans" cxnId="{1629F520-B020-4166-B594-AA5B1321AB3F}">
      <dgm:prSet/>
      <dgm:spPr/>
      <dgm:t>
        <a:bodyPr/>
        <a:lstStyle/>
        <a:p>
          <a:endParaRPr lang="tr-TR"/>
        </a:p>
      </dgm:t>
    </dgm:pt>
    <dgm:pt modelId="{0B6D7E3C-417C-416F-B3A1-EBA7606640F8}" type="sibTrans" cxnId="{1629F520-B020-4166-B594-AA5B1321AB3F}">
      <dgm:prSet/>
      <dgm:spPr/>
      <dgm:t>
        <a:bodyPr/>
        <a:lstStyle/>
        <a:p>
          <a:endParaRPr lang="tr-TR"/>
        </a:p>
      </dgm:t>
    </dgm:pt>
    <dgm:pt modelId="{A9E6AFB1-3D05-4A39-8D09-1B152A4DD35E}">
      <dgm:prSet/>
      <dgm:spPr/>
      <dgm:t>
        <a:bodyPr/>
        <a:lstStyle/>
        <a:p>
          <a:r>
            <a:rPr lang="tr-TR"/>
            <a:t>Gerçekleştirilen anketlerin sonucunda paydaş geri bildirimleri de dikkate alınarak, öğretim elemanları için “En İyi Eğitici ödülü” gibi teşvik uygulamaları Program Değerlendirme Çalıştaylarında değerlendirilmekte, EÖKK toplantılarında paydaş görüşlerine göre “Eğitim ve Öğretimde Mükemmellik Araştırma ve Uygulama Merkezi” tarafından incelenerek teşvik ve ödül uygulamalarına dair iyileştirme süreçleri devam etmektedir. </a:t>
          </a:r>
        </a:p>
      </dgm:t>
    </dgm:pt>
    <dgm:pt modelId="{F819418D-D7FA-48ED-B0AB-7E70D06B795C}" type="parTrans" cxnId="{075FB2E1-5382-4F1D-9036-E905239F4067}">
      <dgm:prSet/>
      <dgm:spPr/>
      <dgm:t>
        <a:bodyPr/>
        <a:lstStyle/>
        <a:p>
          <a:endParaRPr lang="tr-TR"/>
        </a:p>
      </dgm:t>
    </dgm:pt>
    <dgm:pt modelId="{BA0BE9B6-9D1C-42A3-ABA7-0A96B576BB56}" type="sibTrans" cxnId="{075FB2E1-5382-4F1D-9036-E905239F4067}">
      <dgm:prSet/>
      <dgm:spPr/>
      <dgm:t>
        <a:bodyPr/>
        <a:lstStyle/>
        <a:p>
          <a:endParaRPr lang="tr-TR"/>
        </a:p>
      </dgm:t>
    </dgm:pt>
    <dgm:pt modelId="{ADD4B61E-26BC-4F3C-910E-12F083E303A4}" type="pres">
      <dgm:prSet presAssocID="{78E6C763-BF93-4855-95A3-125ABC1AE043}" presName="linear" presStyleCnt="0">
        <dgm:presLayoutVars>
          <dgm:animLvl val="lvl"/>
          <dgm:resizeHandles val="exact"/>
        </dgm:presLayoutVars>
      </dgm:prSet>
      <dgm:spPr/>
    </dgm:pt>
    <dgm:pt modelId="{12901A68-E533-4E7C-8494-20FD4C4D68BA}" type="pres">
      <dgm:prSet presAssocID="{E942D072-8725-403F-89AE-DA2BAAA0D158}" presName="parentText" presStyleLbl="node1" presStyleIdx="0" presStyleCnt="2">
        <dgm:presLayoutVars>
          <dgm:chMax val="0"/>
          <dgm:bulletEnabled val="1"/>
        </dgm:presLayoutVars>
      </dgm:prSet>
      <dgm:spPr/>
    </dgm:pt>
    <dgm:pt modelId="{7BFAC10A-1D14-4377-83B8-9DEC98FA76FE}" type="pres">
      <dgm:prSet presAssocID="{8FCF37EC-5F07-45A7-AAEB-D05EE3EBF6A5}" presName="spacer" presStyleCnt="0"/>
      <dgm:spPr/>
    </dgm:pt>
    <dgm:pt modelId="{C529D975-EB10-44C7-8B26-DD756DC9AC11}" type="pres">
      <dgm:prSet presAssocID="{65920304-2441-4F42-B4CF-13D9491053DA}" presName="parentText" presStyleLbl="node1" presStyleIdx="1" presStyleCnt="2">
        <dgm:presLayoutVars>
          <dgm:chMax val="0"/>
          <dgm:bulletEnabled val="1"/>
        </dgm:presLayoutVars>
      </dgm:prSet>
      <dgm:spPr/>
    </dgm:pt>
    <dgm:pt modelId="{39E0D8C4-CE85-43D4-8F14-F4A71509F402}" type="pres">
      <dgm:prSet presAssocID="{65920304-2441-4F42-B4CF-13D9491053DA}" presName="childText" presStyleLbl="revTx" presStyleIdx="0" presStyleCnt="1">
        <dgm:presLayoutVars>
          <dgm:bulletEnabled val="1"/>
        </dgm:presLayoutVars>
      </dgm:prSet>
      <dgm:spPr/>
    </dgm:pt>
  </dgm:ptLst>
  <dgm:cxnLst>
    <dgm:cxn modelId="{11870B1C-7EB8-404C-880B-6B445366E166}" srcId="{78E6C763-BF93-4855-95A3-125ABC1AE043}" destId="{65920304-2441-4F42-B4CF-13D9491053DA}" srcOrd="1" destOrd="0" parTransId="{73DB2458-7129-4411-A3EB-5895E4135AA9}" sibTransId="{60B8C332-A35F-4F2F-8C78-836523B12E38}"/>
    <dgm:cxn modelId="{1629F520-B020-4166-B594-AA5B1321AB3F}" srcId="{65920304-2441-4F42-B4CF-13D9491053DA}" destId="{A5F3FC36-D71F-4AE0-9766-1002F4C47385}" srcOrd="0" destOrd="0" parTransId="{184B2DAB-80B1-4F2C-A3EB-A9D50374BACA}" sibTransId="{0B6D7E3C-417C-416F-B3A1-EBA7606640F8}"/>
    <dgm:cxn modelId="{8F6D165A-7B12-4A7F-A9A6-AF9BC6D5150B}" type="presOf" srcId="{E942D072-8725-403F-89AE-DA2BAAA0D158}" destId="{12901A68-E533-4E7C-8494-20FD4C4D68BA}" srcOrd="0" destOrd="0" presId="urn:microsoft.com/office/officeart/2005/8/layout/vList2"/>
    <dgm:cxn modelId="{1105F869-41AE-499D-92D9-A960EEEB9376}" type="presOf" srcId="{A5F3FC36-D71F-4AE0-9766-1002F4C47385}" destId="{39E0D8C4-CE85-43D4-8F14-F4A71509F402}" srcOrd="0" destOrd="0" presId="urn:microsoft.com/office/officeart/2005/8/layout/vList2"/>
    <dgm:cxn modelId="{3086A6A1-C5D2-4101-AF47-BB4969DB3224}" srcId="{78E6C763-BF93-4855-95A3-125ABC1AE043}" destId="{E942D072-8725-403F-89AE-DA2BAAA0D158}" srcOrd="0" destOrd="0" parTransId="{806DEEAC-F62F-4809-B0A8-22C2EAF9FBC5}" sibTransId="{8FCF37EC-5F07-45A7-AAEB-D05EE3EBF6A5}"/>
    <dgm:cxn modelId="{624EDAAB-0550-49F2-B931-57824575A2F7}" type="presOf" srcId="{78E6C763-BF93-4855-95A3-125ABC1AE043}" destId="{ADD4B61E-26BC-4F3C-910E-12F083E303A4}" srcOrd="0" destOrd="0" presId="urn:microsoft.com/office/officeart/2005/8/layout/vList2"/>
    <dgm:cxn modelId="{37DF61C7-91ED-4640-A2D8-DE5734AB232D}" type="presOf" srcId="{65920304-2441-4F42-B4CF-13D9491053DA}" destId="{C529D975-EB10-44C7-8B26-DD756DC9AC11}" srcOrd="0" destOrd="0" presId="urn:microsoft.com/office/officeart/2005/8/layout/vList2"/>
    <dgm:cxn modelId="{898106DF-7E59-4BF2-827B-C9FEB47DEDAB}" type="presOf" srcId="{A9E6AFB1-3D05-4A39-8D09-1B152A4DD35E}" destId="{39E0D8C4-CE85-43D4-8F14-F4A71509F402}" srcOrd="0" destOrd="1" presId="urn:microsoft.com/office/officeart/2005/8/layout/vList2"/>
    <dgm:cxn modelId="{075FB2E1-5382-4F1D-9036-E905239F4067}" srcId="{65920304-2441-4F42-B4CF-13D9491053DA}" destId="{A9E6AFB1-3D05-4A39-8D09-1B152A4DD35E}" srcOrd="1" destOrd="0" parTransId="{F819418D-D7FA-48ED-B0AB-7E70D06B795C}" sibTransId="{BA0BE9B6-9D1C-42A3-ABA7-0A96B576BB56}"/>
    <dgm:cxn modelId="{40519BA2-069C-4638-86DD-17F734598854}" type="presParOf" srcId="{ADD4B61E-26BC-4F3C-910E-12F083E303A4}" destId="{12901A68-E533-4E7C-8494-20FD4C4D68BA}" srcOrd="0" destOrd="0" presId="urn:microsoft.com/office/officeart/2005/8/layout/vList2"/>
    <dgm:cxn modelId="{0222A03F-B9AD-4812-8B77-AA205FD55BA2}" type="presParOf" srcId="{ADD4B61E-26BC-4F3C-910E-12F083E303A4}" destId="{7BFAC10A-1D14-4377-83B8-9DEC98FA76FE}" srcOrd="1" destOrd="0" presId="urn:microsoft.com/office/officeart/2005/8/layout/vList2"/>
    <dgm:cxn modelId="{B6823D09-E685-4070-BEE3-2BD3EF1B2692}" type="presParOf" srcId="{ADD4B61E-26BC-4F3C-910E-12F083E303A4}" destId="{C529D975-EB10-44C7-8B26-DD756DC9AC11}" srcOrd="2" destOrd="0" presId="urn:microsoft.com/office/officeart/2005/8/layout/vList2"/>
    <dgm:cxn modelId="{D737B84F-35BB-43F1-8395-51A8D4282D35}" type="presParOf" srcId="{ADD4B61E-26BC-4F3C-910E-12F083E303A4}" destId="{39E0D8C4-CE85-43D4-8F14-F4A71509F40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8A41005-9C60-436A-BA19-6E63356F789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0B89C79B-7432-4954-BEB2-2DF4ECC37199}">
      <dgm:prSet custT="1"/>
      <dgm:spPr/>
      <dgm:t>
        <a:bodyPr/>
        <a:lstStyle/>
        <a:p>
          <a:r>
            <a:rPr lang="tr-TR" sz="1400" b="1" dirty="0"/>
            <a:t>Planlama</a:t>
          </a:r>
          <a:endParaRPr lang="tr-TR" sz="1400" dirty="0"/>
        </a:p>
      </dgm:t>
    </dgm:pt>
    <dgm:pt modelId="{6D3FEC00-4455-42A7-9E31-47E6CAF487BD}" type="parTrans" cxnId="{52B3CAB8-9869-4F7D-9A70-659287670F3E}">
      <dgm:prSet/>
      <dgm:spPr/>
      <dgm:t>
        <a:bodyPr/>
        <a:lstStyle/>
        <a:p>
          <a:endParaRPr lang="tr-TR" sz="1400"/>
        </a:p>
      </dgm:t>
    </dgm:pt>
    <dgm:pt modelId="{9761F1E6-A84E-411C-AE8F-9B197065D511}" type="sibTrans" cxnId="{52B3CAB8-9869-4F7D-9A70-659287670F3E}">
      <dgm:prSet/>
      <dgm:spPr/>
      <dgm:t>
        <a:bodyPr/>
        <a:lstStyle/>
        <a:p>
          <a:endParaRPr lang="tr-TR" sz="1400"/>
        </a:p>
      </dgm:t>
    </dgm:pt>
    <dgm:pt modelId="{5402C4B1-9DDE-4023-B4CA-FBFA76AED181}">
      <dgm:prSet custT="1"/>
      <dgm:spPr/>
      <dgm:t>
        <a:bodyPr/>
        <a:lstStyle/>
        <a:p>
          <a:r>
            <a:rPr lang="tr-TR" sz="1400" dirty="0"/>
            <a:t>Üniversitemiz, eğitim-öğretim faaliyetlerinin kalitesini artırmayı ve akademik personelin bu faaliyetlere aktif katılımını teşvik etmeyi amaçlayan bir teşvik ve ödüllendirme sistemi mevcuttur. Öğrenci memnuniyetine ilişkin her ders dönemi sonunda gerçekleştirilen ders değerlendirme anketleri üzerinden yıllık öğretim elemanı değerlendirmelerine dair geri bildirimler düzenli olarak alınmakta olup bu geri bildirimler neticesinde 2020-2021 eğitim-öğretim döneminden itibaren başarılı eğiticilerimize “En İyi Eğitici” teşekkür belgeleri verilmektedir (B.4.3.6.).</a:t>
          </a:r>
        </a:p>
      </dgm:t>
    </dgm:pt>
    <dgm:pt modelId="{0FB5089E-F298-4700-9321-8FF12641CA88}" type="parTrans" cxnId="{16CBE5FD-258A-45AB-B12A-89B02E8C4603}">
      <dgm:prSet/>
      <dgm:spPr/>
      <dgm:t>
        <a:bodyPr/>
        <a:lstStyle/>
        <a:p>
          <a:endParaRPr lang="tr-TR" sz="1400"/>
        </a:p>
      </dgm:t>
    </dgm:pt>
    <dgm:pt modelId="{DE60B337-1DEB-4B5F-B47B-5654B4BAF816}" type="sibTrans" cxnId="{16CBE5FD-258A-45AB-B12A-89B02E8C4603}">
      <dgm:prSet/>
      <dgm:spPr/>
      <dgm:t>
        <a:bodyPr/>
        <a:lstStyle/>
        <a:p>
          <a:endParaRPr lang="tr-TR" sz="1400"/>
        </a:p>
      </dgm:t>
    </dgm:pt>
    <dgm:pt modelId="{45AF0364-339F-4616-8FAF-6C742B6A373C}">
      <dgm:prSet custT="1"/>
      <dgm:spPr/>
      <dgm:t>
        <a:bodyPr/>
        <a:lstStyle/>
        <a:p>
          <a:r>
            <a:rPr lang="tr-TR" sz="1400" b="1" dirty="0"/>
            <a:t>Uygulama</a:t>
          </a:r>
          <a:r>
            <a:rPr lang="tr-TR" sz="1400" dirty="0"/>
            <a:t> </a:t>
          </a:r>
        </a:p>
      </dgm:t>
    </dgm:pt>
    <dgm:pt modelId="{20C8BA9D-0700-4142-9CAD-03BFC467C404}" type="parTrans" cxnId="{2CB665D3-6FEE-4A07-913B-265E994BEABC}">
      <dgm:prSet/>
      <dgm:spPr/>
      <dgm:t>
        <a:bodyPr/>
        <a:lstStyle/>
        <a:p>
          <a:endParaRPr lang="tr-TR" sz="1400"/>
        </a:p>
      </dgm:t>
    </dgm:pt>
    <dgm:pt modelId="{2413E0C4-A351-4D08-A7C6-7664C9C143CA}" type="sibTrans" cxnId="{2CB665D3-6FEE-4A07-913B-265E994BEABC}">
      <dgm:prSet/>
      <dgm:spPr/>
      <dgm:t>
        <a:bodyPr/>
        <a:lstStyle/>
        <a:p>
          <a:endParaRPr lang="tr-TR" sz="1400"/>
        </a:p>
      </dgm:t>
    </dgm:pt>
    <dgm:pt modelId="{72C0BD79-F4BF-433C-AB08-CABB726AA930}">
      <dgm:prSet custT="1"/>
      <dgm:spPr/>
      <dgm:t>
        <a:bodyPr/>
        <a:lstStyle/>
        <a:p>
          <a:r>
            <a:rPr lang="tr-TR" sz="1400" dirty="0"/>
            <a:t>Her akademik kurulda “En İyi Eğitici” teşekkür belgeleri paylaşılmaktadır. </a:t>
          </a:r>
        </a:p>
      </dgm:t>
    </dgm:pt>
    <dgm:pt modelId="{67165610-24AF-4E04-B80B-5E6C25C0690C}" type="parTrans" cxnId="{3D0B3E8E-ABED-44AE-AA6C-E7F93BE3BFDF}">
      <dgm:prSet/>
      <dgm:spPr/>
      <dgm:t>
        <a:bodyPr/>
        <a:lstStyle/>
        <a:p>
          <a:endParaRPr lang="tr-TR" sz="1400"/>
        </a:p>
      </dgm:t>
    </dgm:pt>
    <dgm:pt modelId="{D4EBF46C-C860-4C85-A300-5EF83F5B87AC}" type="sibTrans" cxnId="{3D0B3E8E-ABED-44AE-AA6C-E7F93BE3BFDF}">
      <dgm:prSet/>
      <dgm:spPr/>
      <dgm:t>
        <a:bodyPr/>
        <a:lstStyle/>
        <a:p>
          <a:endParaRPr lang="tr-TR" sz="1400"/>
        </a:p>
      </dgm:t>
    </dgm:pt>
    <dgm:pt modelId="{8B34C003-01FC-4444-9D61-E675B15FFF6A}">
      <dgm:prSet custT="1"/>
      <dgm:spPr/>
      <dgm:t>
        <a:bodyPr/>
        <a:lstStyle/>
        <a:p>
          <a:r>
            <a:rPr lang="tr-TR" sz="1400" b="1" dirty="0"/>
            <a:t>Kontrol </a:t>
          </a:r>
          <a:endParaRPr lang="tr-TR" sz="1400" dirty="0"/>
        </a:p>
      </dgm:t>
    </dgm:pt>
    <dgm:pt modelId="{6D7DAEF9-96BC-4F64-A4CA-E95509605C22}" type="parTrans" cxnId="{EEDC6C05-D91B-4290-AF52-27504FA6AADA}">
      <dgm:prSet/>
      <dgm:spPr/>
      <dgm:t>
        <a:bodyPr/>
        <a:lstStyle/>
        <a:p>
          <a:endParaRPr lang="tr-TR" sz="1400"/>
        </a:p>
      </dgm:t>
    </dgm:pt>
    <dgm:pt modelId="{B66D1475-66EE-4280-A871-36A4D0D2A04B}" type="sibTrans" cxnId="{EEDC6C05-D91B-4290-AF52-27504FA6AADA}">
      <dgm:prSet/>
      <dgm:spPr/>
      <dgm:t>
        <a:bodyPr/>
        <a:lstStyle/>
        <a:p>
          <a:endParaRPr lang="tr-TR" sz="1400"/>
        </a:p>
      </dgm:t>
    </dgm:pt>
    <dgm:pt modelId="{CA0BCB6C-8D01-4D34-8BC8-3B0FAF776328}">
      <dgm:prSet custT="1"/>
      <dgm:spPr/>
      <dgm:t>
        <a:bodyPr/>
        <a:lstStyle/>
        <a:p>
          <a:r>
            <a:rPr lang="tr-TR" sz="1400" dirty="0"/>
            <a:t>Teşvik ve ödüllendirme sisteminin etkisi Akdeniz Üniversitesi Eğitim ve Öğretimde Mükemmellik Araştırma ve Uygulama Merkezi tarafından öğrenci geri bildirimleri ve memnuniyet anketleriyle düzenli olarak değerlendirilmektedir. Ödül kazanan öğretim elemanlarının performansları, eğitim süreçlerine katkılarıyla ilişkilendirilmektedir. Sistematik geri bildirim toplamak için her yıl EÖKK toplantılarında akademik personelden görüş alınmaktadır.</a:t>
          </a:r>
        </a:p>
      </dgm:t>
    </dgm:pt>
    <dgm:pt modelId="{C8C1EFBC-FE7F-41C5-8E72-0D1987A34023}" type="parTrans" cxnId="{7B7994AF-E768-4070-A515-BBAE0FED1EB3}">
      <dgm:prSet/>
      <dgm:spPr/>
      <dgm:t>
        <a:bodyPr/>
        <a:lstStyle/>
        <a:p>
          <a:endParaRPr lang="tr-TR" sz="1400"/>
        </a:p>
      </dgm:t>
    </dgm:pt>
    <dgm:pt modelId="{ED82D88B-4FB5-489C-B20F-F95D973ACBAE}" type="sibTrans" cxnId="{7B7994AF-E768-4070-A515-BBAE0FED1EB3}">
      <dgm:prSet/>
      <dgm:spPr/>
      <dgm:t>
        <a:bodyPr/>
        <a:lstStyle/>
        <a:p>
          <a:endParaRPr lang="tr-TR" sz="1400"/>
        </a:p>
      </dgm:t>
    </dgm:pt>
    <dgm:pt modelId="{6F8F6746-8646-49F9-9D66-A7F9AE5EEE62}">
      <dgm:prSet custT="1"/>
      <dgm:spPr/>
      <dgm:t>
        <a:bodyPr/>
        <a:lstStyle/>
        <a:p>
          <a:r>
            <a:rPr lang="tr-TR" sz="1400" b="1" dirty="0"/>
            <a:t>Önlem</a:t>
          </a:r>
          <a:r>
            <a:rPr lang="tr-TR" sz="1400" dirty="0"/>
            <a:t> </a:t>
          </a:r>
        </a:p>
      </dgm:t>
    </dgm:pt>
    <dgm:pt modelId="{56C750C5-2479-4388-9AC4-F68DC0998196}" type="parTrans" cxnId="{1895617A-BF45-429D-94E9-CED80E6075AD}">
      <dgm:prSet/>
      <dgm:spPr/>
      <dgm:t>
        <a:bodyPr/>
        <a:lstStyle/>
        <a:p>
          <a:endParaRPr lang="tr-TR" sz="1400"/>
        </a:p>
      </dgm:t>
    </dgm:pt>
    <dgm:pt modelId="{E5EB373F-EB3C-405F-B1CA-AED9A1F2BC35}" type="sibTrans" cxnId="{1895617A-BF45-429D-94E9-CED80E6075AD}">
      <dgm:prSet/>
      <dgm:spPr/>
      <dgm:t>
        <a:bodyPr/>
        <a:lstStyle/>
        <a:p>
          <a:endParaRPr lang="tr-TR" sz="1400"/>
        </a:p>
      </dgm:t>
    </dgm:pt>
    <dgm:pt modelId="{29975B0D-30CE-4057-A9AD-B2BD0B55EB9E}">
      <dgm:prSet custT="1"/>
      <dgm:spPr/>
      <dgm:t>
        <a:bodyPr/>
        <a:lstStyle/>
        <a:p>
          <a:r>
            <a:rPr lang="tr-TR" sz="1400" dirty="0"/>
            <a:t>Merkez tarafından değerlendirme sonuçlarına dayalı olarak iyileştirme çalışmaları yapılmaktadır. Teşvik ve ödül kriterleri, değerlendirme süreçlerinden elde edilen veriler doğrultusunda “En İyi Eğitimci Ödülü” güncellenmektedir. Geliştirilmesi gereken alanlar tespit edildiğinde, farkındalık artırıcı eğitimler ve destek programları devreye alınmaktadır.</a:t>
          </a:r>
        </a:p>
      </dgm:t>
    </dgm:pt>
    <dgm:pt modelId="{4DAB922C-415A-4FAC-9FFC-714C93D3C8E1}" type="parTrans" cxnId="{D0113A73-F944-4DCE-B6F9-F6DFFC004A17}">
      <dgm:prSet/>
      <dgm:spPr/>
      <dgm:t>
        <a:bodyPr/>
        <a:lstStyle/>
        <a:p>
          <a:endParaRPr lang="tr-TR" sz="1400"/>
        </a:p>
      </dgm:t>
    </dgm:pt>
    <dgm:pt modelId="{B382BA38-CBFC-4678-96C1-347B19EE1FC2}" type="sibTrans" cxnId="{D0113A73-F944-4DCE-B6F9-F6DFFC004A17}">
      <dgm:prSet/>
      <dgm:spPr/>
      <dgm:t>
        <a:bodyPr/>
        <a:lstStyle/>
        <a:p>
          <a:endParaRPr lang="tr-TR" sz="1400"/>
        </a:p>
      </dgm:t>
    </dgm:pt>
    <dgm:pt modelId="{7269C014-14D2-4F0D-8002-F80F7C61F741}" type="pres">
      <dgm:prSet presAssocID="{B8A41005-9C60-436A-BA19-6E63356F7890}" presName="linearFlow" presStyleCnt="0">
        <dgm:presLayoutVars>
          <dgm:dir/>
          <dgm:animLvl val="lvl"/>
          <dgm:resizeHandles val="exact"/>
        </dgm:presLayoutVars>
      </dgm:prSet>
      <dgm:spPr/>
    </dgm:pt>
    <dgm:pt modelId="{CBDAEC51-A791-4B44-8FE0-921CB3800D2A}" type="pres">
      <dgm:prSet presAssocID="{0B89C79B-7432-4954-BEB2-2DF4ECC37199}" presName="composite" presStyleCnt="0"/>
      <dgm:spPr/>
    </dgm:pt>
    <dgm:pt modelId="{95A09D76-2127-4884-8049-D883FF3C00CA}" type="pres">
      <dgm:prSet presAssocID="{0B89C79B-7432-4954-BEB2-2DF4ECC37199}" presName="parentText" presStyleLbl="alignNode1" presStyleIdx="0" presStyleCnt="4">
        <dgm:presLayoutVars>
          <dgm:chMax val="1"/>
          <dgm:bulletEnabled val="1"/>
        </dgm:presLayoutVars>
      </dgm:prSet>
      <dgm:spPr/>
    </dgm:pt>
    <dgm:pt modelId="{A452DB9A-973D-440C-B26B-28A45B55C469}" type="pres">
      <dgm:prSet presAssocID="{0B89C79B-7432-4954-BEB2-2DF4ECC37199}" presName="descendantText" presStyleLbl="alignAcc1" presStyleIdx="0" presStyleCnt="4" custScaleY="138155">
        <dgm:presLayoutVars>
          <dgm:bulletEnabled val="1"/>
        </dgm:presLayoutVars>
      </dgm:prSet>
      <dgm:spPr/>
    </dgm:pt>
    <dgm:pt modelId="{E6ADB57B-B718-4FA6-9A50-A1550715FAD7}" type="pres">
      <dgm:prSet presAssocID="{9761F1E6-A84E-411C-AE8F-9B197065D511}" presName="sp" presStyleCnt="0"/>
      <dgm:spPr/>
    </dgm:pt>
    <dgm:pt modelId="{3112BD82-5BDD-4AAC-B3FB-7CC3C5FC7453}" type="pres">
      <dgm:prSet presAssocID="{45AF0364-339F-4616-8FAF-6C742B6A373C}" presName="composite" presStyleCnt="0"/>
      <dgm:spPr/>
    </dgm:pt>
    <dgm:pt modelId="{6F983904-149D-4AB0-85A5-00350FBFCB48}" type="pres">
      <dgm:prSet presAssocID="{45AF0364-339F-4616-8FAF-6C742B6A373C}" presName="parentText" presStyleLbl="alignNode1" presStyleIdx="1" presStyleCnt="4">
        <dgm:presLayoutVars>
          <dgm:chMax val="1"/>
          <dgm:bulletEnabled val="1"/>
        </dgm:presLayoutVars>
      </dgm:prSet>
      <dgm:spPr/>
    </dgm:pt>
    <dgm:pt modelId="{07AA1D70-1766-4FFB-B143-07C58A711384}" type="pres">
      <dgm:prSet presAssocID="{45AF0364-339F-4616-8FAF-6C742B6A373C}" presName="descendantText" presStyleLbl="alignAcc1" presStyleIdx="1" presStyleCnt="4">
        <dgm:presLayoutVars>
          <dgm:bulletEnabled val="1"/>
        </dgm:presLayoutVars>
      </dgm:prSet>
      <dgm:spPr/>
    </dgm:pt>
    <dgm:pt modelId="{674BEA8B-6339-4634-AC83-F3128EBCDB23}" type="pres">
      <dgm:prSet presAssocID="{2413E0C4-A351-4D08-A7C6-7664C9C143CA}" presName="sp" presStyleCnt="0"/>
      <dgm:spPr/>
    </dgm:pt>
    <dgm:pt modelId="{E7C98880-27EC-47E2-9906-421018995D44}" type="pres">
      <dgm:prSet presAssocID="{8B34C003-01FC-4444-9D61-E675B15FFF6A}" presName="composite" presStyleCnt="0"/>
      <dgm:spPr/>
    </dgm:pt>
    <dgm:pt modelId="{FCBF1938-4B9D-47F5-9DF8-4F3D7DBB403D}" type="pres">
      <dgm:prSet presAssocID="{8B34C003-01FC-4444-9D61-E675B15FFF6A}" presName="parentText" presStyleLbl="alignNode1" presStyleIdx="2" presStyleCnt="4">
        <dgm:presLayoutVars>
          <dgm:chMax val="1"/>
          <dgm:bulletEnabled val="1"/>
        </dgm:presLayoutVars>
      </dgm:prSet>
      <dgm:spPr/>
    </dgm:pt>
    <dgm:pt modelId="{C9719902-C901-433A-9EA1-2C87C3C3A4DA}" type="pres">
      <dgm:prSet presAssocID="{8B34C003-01FC-4444-9D61-E675B15FFF6A}" presName="descendantText" presStyleLbl="alignAcc1" presStyleIdx="2" presStyleCnt="4">
        <dgm:presLayoutVars>
          <dgm:bulletEnabled val="1"/>
        </dgm:presLayoutVars>
      </dgm:prSet>
      <dgm:spPr/>
    </dgm:pt>
    <dgm:pt modelId="{4D9243D6-1AF4-497E-A51C-02E65BCBB65A}" type="pres">
      <dgm:prSet presAssocID="{B66D1475-66EE-4280-A871-36A4D0D2A04B}" presName="sp" presStyleCnt="0"/>
      <dgm:spPr/>
    </dgm:pt>
    <dgm:pt modelId="{5CA3892D-E358-486A-9BDB-446F2348DCA1}" type="pres">
      <dgm:prSet presAssocID="{6F8F6746-8646-49F9-9D66-A7F9AE5EEE62}" presName="composite" presStyleCnt="0"/>
      <dgm:spPr/>
    </dgm:pt>
    <dgm:pt modelId="{531F9EB9-31EB-4D3A-AE12-37CC87A1C303}" type="pres">
      <dgm:prSet presAssocID="{6F8F6746-8646-49F9-9D66-A7F9AE5EEE62}" presName="parentText" presStyleLbl="alignNode1" presStyleIdx="3" presStyleCnt="4">
        <dgm:presLayoutVars>
          <dgm:chMax val="1"/>
          <dgm:bulletEnabled val="1"/>
        </dgm:presLayoutVars>
      </dgm:prSet>
      <dgm:spPr/>
    </dgm:pt>
    <dgm:pt modelId="{F1A1ED04-3EBA-484F-90AD-09CFEC2AD3CD}" type="pres">
      <dgm:prSet presAssocID="{6F8F6746-8646-49F9-9D66-A7F9AE5EEE62}" presName="descendantText" presStyleLbl="alignAcc1" presStyleIdx="3" presStyleCnt="4">
        <dgm:presLayoutVars>
          <dgm:bulletEnabled val="1"/>
        </dgm:presLayoutVars>
      </dgm:prSet>
      <dgm:spPr/>
    </dgm:pt>
  </dgm:ptLst>
  <dgm:cxnLst>
    <dgm:cxn modelId="{EEDC6C05-D91B-4290-AF52-27504FA6AADA}" srcId="{B8A41005-9C60-436A-BA19-6E63356F7890}" destId="{8B34C003-01FC-4444-9D61-E675B15FFF6A}" srcOrd="2" destOrd="0" parTransId="{6D7DAEF9-96BC-4F64-A4CA-E95509605C22}" sibTransId="{B66D1475-66EE-4280-A871-36A4D0D2A04B}"/>
    <dgm:cxn modelId="{6865C20A-73DB-4FE5-AA6C-D3679B67BC18}" type="presOf" srcId="{6F8F6746-8646-49F9-9D66-A7F9AE5EEE62}" destId="{531F9EB9-31EB-4D3A-AE12-37CC87A1C303}" srcOrd="0" destOrd="0" presId="urn:microsoft.com/office/officeart/2005/8/layout/chevron2"/>
    <dgm:cxn modelId="{AB79872A-7A3A-462E-AAF6-FCE79523EEFC}" type="presOf" srcId="{72C0BD79-F4BF-433C-AB08-CABB726AA930}" destId="{07AA1D70-1766-4FFB-B143-07C58A711384}" srcOrd="0" destOrd="0" presId="urn:microsoft.com/office/officeart/2005/8/layout/chevron2"/>
    <dgm:cxn modelId="{4184403B-5597-4F67-B50A-3279CDE8D2C3}" type="presOf" srcId="{CA0BCB6C-8D01-4D34-8BC8-3B0FAF776328}" destId="{C9719902-C901-433A-9EA1-2C87C3C3A4DA}" srcOrd="0" destOrd="0" presId="urn:microsoft.com/office/officeart/2005/8/layout/chevron2"/>
    <dgm:cxn modelId="{9DC4934C-E0BA-4CA0-B67F-C2F388E40CC8}" type="presOf" srcId="{45AF0364-339F-4616-8FAF-6C742B6A373C}" destId="{6F983904-149D-4AB0-85A5-00350FBFCB48}" srcOrd="0" destOrd="0" presId="urn:microsoft.com/office/officeart/2005/8/layout/chevron2"/>
    <dgm:cxn modelId="{BB24DC58-4E5F-49D1-8EF2-7F14588AB2A9}" type="presOf" srcId="{0B89C79B-7432-4954-BEB2-2DF4ECC37199}" destId="{95A09D76-2127-4884-8049-D883FF3C00CA}" srcOrd="0" destOrd="0" presId="urn:microsoft.com/office/officeart/2005/8/layout/chevron2"/>
    <dgm:cxn modelId="{4A428265-DDF5-469E-8A50-5990B7A7F20D}" type="presOf" srcId="{29975B0D-30CE-4057-A9AD-B2BD0B55EB9E}" destId="{F1A1ED04-3EBA-484F-90AD-09CFEC2AD3CD}" srcOrd="0" destOrd="0" presId="urn:microsoft.com/office/officeart/2005/8/layout/chevron2"/>
    <dgm:cxn modelId="{D0113A73-F944-4DCE-B6F9-F6DFFC004A17}" srcId="{6F8F6746-8646-49F9-9D66-A7F9AE5EEE62}" destId="{29975B0D-30CE-4057-A9AD-B2BD0B55EB9E}" srcOrd="0" destOrd="0" parTransId="{4DAB922C-415A-4FAC-9FFC-714C93D3C8E1}" sibTransId="{B382BA38-CBFC-4678-96C1-347B19EE1FC2}"/>
    <dgm:cxn modelId="{D3557E79-BD34-4A84-B486-F927BF7267B6}" type="presOf" srcId="{B8A41005-9C60-436A-BA19-6E63356F7890}" destId="{7269C014-14D2-4F0D-8002-F80F7C61F741}" srcOrd="0" destOrd="0" presId="urn:microsoft.com/office/officeart/2005/8/layout/chevron2"/>
    <dgm:cxn modelId="{1895617A-BF45-429D-94E9-CED80E6075AD}" srcId="{B8A41005-9C60-436A-BA19-6E63356F7890}" destId="{6F8F6746-8646-49F9-9D66-A7F9AE5EEE62}" srcOrd="3" destOrd="0" parTransId="{56C750C5-2479-4388-9AC4-F68DC0998196}" sibTransId="{E5EB373F-EB3C-405F-B1CA-AED9A1F2BC35}"/>
    <dgm:cxn modelId="{3D0B3E8E-ABED-44AE-AA6C-E7F93BE3BFDF}" srcId="{45AF0364-339F-4616-8FAF-6C742B6A373C}" destId="{72C0BD79-F4BF-433C-AB08-CABB726AA930}" srcOrd="0" destOrd="0" parTransId="{67165610-24AF-4E04-B80B-5E6C25C0690C}" sibTransId="{D4EBF46C-C860-4C85-A300-5EF83F5B87AC}"/>
    <dgm:cxn modelId="{6A10509B-5FE8-4FA9-818C-223FD8D2DDBD}" type="presOf" srcId="{5402C4B1-9DDE-4023-B4CA-FBFA76AED181}" destId="{A452DB9A-973D-440C-B26B-28A45B55C469}" srcOrd="0" destOrd="0" presId="urn:microsoft.com/office/officeart/2005/8/layout/chevron2"/>
    <dgm:cxn modelId="{7B7994AF-E768-4070-A515-BBAE0FED1EB3}" srcId="{8B34C003-01FC-4444-9D61-E675B15FFF6A}" destId="{CA0BCB6C-8D01-4D34-8BC8-3B0FAF776328}" srcOrd="0" destOrd="0" parTransId="{C8C1EFBC-FE7F-41C5-8E72-0D1987A34023}" sibTransId="{ED82D88B-4FB5-489C-B20F-F95D973ACBAE}"/>
    <dgm:cxn modelId="{52B3CAB8-9869-4F7D-9A70-659287670F3E}" srcId="{B8A41005-9C60-436A-BA19-6E63356F7890}" destId="{0B89C79B-7432-4954-BEB2-2DF4ECC37199}" srcOrd="0" destOrd="0" parTransId="{6D3FEC00-4455-42A7-9E31-47E6CAF487BD}" sibTransId="{9761F1E6-A84E-411C-AE8F-9B197065D511}"/>
    <dgm:cxn modelId="{2CB665D3-6FEE-4A07-913B-265E994BEABC}" srcId="{B8A41005-9C60-436A-BA19-6E63356F7890}" destId="{45AF0364-339F-4616-8FAF-6C742B6A373C}" srcOrd="1" destOrd="0" parTransId="{20C8BA9D-0700-4142-9CAD-03BFC467C404}" sibTransId="{2413E0C4-A351-4D08-A7C6-7664C9C143CA}"/>
    <dgm:cxn modelId="{12697FE8-D04B-41C2-8672-3AE09A6ABAEE}" type="presOf" srcId="{8B34C003-01FC-4444-9D61-E675B15FFF6A}" destId="{FCBF1938-4B9D-47F5-9DF8-4F3D7DBB403D}" srcOrd="0" destOrd="0" presId="urn:microsoft.com/office/officeart/2005/8/layout/chevron2"/>
    <dgm:cxn modelId="{16CBE5FD-258A-45AB-B12A-89B02E8C4603}" srcId="{0B89C79B-7432-4954-BEB2-2DF4ECC37199}" destId="{5402C4B1-9DDE-4023-B4CA-FBFA76AED181}" srcOrd="0" destOrd="0" parTransId="{0FB5089E-F298-4700-9321-8FF12641CA88}" sibTransId="{DE60B337-1DEB-4B5F-B47B-5654B4BAF816}"/>
    <dgm:cxn modelId="{000081BF-DE83-4AFE-8E22-FFE13DC3DE3C}" type="presParOf" srcId="{7269C014-14D2-4F0D-8002-F80F7C61F741}" destId="{CBDAEC51-A791-4B44-8FE0-921CB3800D2A}" srcOrd="0" destOrd="0" presId="urn:microsoft.com/office/officeart/2005/8/layout/chevron2"/>
    <dgm:cxn modelId="{0755FAB0-7246-41C4-8965-F3C995601CA8}" type="presParOf" srcId="{CBDAEC51-A791-4B44-8FE0-921CB3800D2A}" destId="{95A09D76-2127-4884-8049-D883FF3C00CA}" srcOrd="0" destOrd="0" presId="urn:microsoft.com/office/officeart/2005/8/layout/chevron2"/>
    <dgm:cxn modelId="{D7E4D344-AD81-4D09-9D2F-AFF74CB2FF4C}" type="presParOf" srcId="{CBDAEC51-A791-4B44-8FE0-921CB3800D2A}" destId="{A452DB9A-973D-440C-B26B-28A45B55C469}" srcOrd="1" destOrd="0" presId="urn:microsoft.com/office/officeart/2005/8/layout/chevron2"/>
    <dgm:cxn modelId="{BB6E9B76-6216-46F2-A70B-9B3755FFEA2C}" type="presParOf" srcId="{7269C014-14D2-4F0D-8002-F80F7C61F741}" destId="{E6ADB57B-B718-4FA6-9A50-A1550715FAD7}" srcOrd="1" destOrd="0" presId="urn:microsoft.com/office/officeart/2005/8/layout/chevron2"/>
    <dgm:cxn modelId="{367C2A1C-DCD1-4AC8-81DF-64E617514537}" type="presParOf" srcId="{7269C014-14D2-4F0D-8002-F80F7C61F741}" destId="{3112BD82-5BDD-4AAC-B3FB-7CC3C5FC7453}" srcOrd="2" destOrd="0" presId="urn:microsoft.com/office/officeart/2005/8/layout/chevron2"/>
    <dgm:cxn modelId="{30B25131-BD5D-4A8D-99E1-9043EF550CC4}" type="presParOf" srcId="{3112BD82-5BDD-4AAC-B3FB-7CC3C5FC7453}" destId="{6F983904-149D-4AB0-85A5-00350FBFCB48}" srcOrd="0" destOrd="0" presId="urn:microsoft.com/office/officeart/2005/8/layout/chevron2"/>
    <dgm:cxn modelId="{DF7347D0-79EC-481A-92B3-B76C86CEC012}" type="presParOf" srcId="{3112BD82-5BDD-4AAC-B3FB-7CC3C5FC7453}" destId="{07AA1D70-1766-4FFB-B143-07C58A711384}" srcOrd="1" destOrd="0" presId="urn:microsoft.com/office/officeart/2005/8/layout/chevron2"/>
    <dgm:cxn modelId="{C4F82113-B722-4AC0-8F0A-EDDC047BB3C7}" type="presParOf" srcId="{7269C014-14D2-4F0D-8002-F80F7C61F741}" destId="{674BEA8B-6339-4634-AC83-F3128EBCDB23}" srcOrd="3" destOrd="0" presId="urn:microsoft.com/office/officeart/2005/8/layout/chevron2"/>
    <dgm:cxn modelId="{45699485-9CA7-4182-8ACF-844E89F53820}" type="presParOf" srcId="{7269C014-14D2-4F0D-8002-F80F7C61F741}" destId="{E7C98880-27EC-47E2-9906-421018995D44}" srcOrd="4" destOrd="0" presId="urn:microsoft.com/office/officeart/2005/8/layout/chevron2"/>
    <dgm:cxn modelId="{C47B66DD-5125-46B3-9D7B-BDD171476989}" type="presParOf" srcId="{E7C98880-27EC-47E2-9906-421018995D44}" destId="{FCBF1938-4B9D-47F5-9DF8-4F3D7DBB403D}" srcOrd="0" destOrd="0" presId="urn:microsoft.com/office/officeart/2005/8/layout/chevron2"/>
    <dgm:cxn modelId="{BC099AD6-0CA4-4BB5-A48A-0A10ED254DC4}" type="presParOf" srcId="{E7C98880-27EC-47E2-9906-421018995D44}" destId="{C9719902-C901-433A-9EA1-2C87C3C3A4DA}" srcOrd="1" destOrd="0" presId="urn:microsoft.com/office/officeart/2005/8/layout/chevron2"/>
    <dgm:cxn modelId="{ED1D306C-81A1-46B0-962E-50DC93351229}" type="presParOf" srcId="{7269C014-14D2-4F0D-8002-F80F7C61F741}" destId="{4D9243D6-1AF4-497E-A51C-02E65BCBB65A}" srcOrd="5" destOrd="0" presId="urn:microsoft.com/office/officeart/2005/8/layout/chevron2"/>
    <dgm:cxn modelId="{8271B753-917D-4844-920B-51E2A17951BD}" type="presParOf" srcId="{7269C014-14D2-4F0D-8002-F80F7C61F741}" destId="{5CA3892D-E358-486A-9BDB-446F2348DCA1}" srcOrd="6" destOrd="0" presId="urn:microsoft.com/office/officeart/2005/8/layout/chevron2"/>
    <dgm:cxn modelId="{C32681AB-B69B-493F-A6D0-4EC233B69C06}" type="presParOf" srcId="{5CA3892D-E358-486A-9BDB-446F2348DCA1}" destId="{531F9EB9-31EB-4D3A-AE12-37CC87A1C303}" srcOrd="0" destOrd="0" presId="urn:microsoft.com/office/officeart/2005/8/layout/chevron2"/>
    <dgm:cxn modelId="{88C6817C-D543-4529-A3CC-2AB105D7CC68}" type="presParOf" srcId="{5CA3892D-E358-486A-9BDB-446F2348DCA1}" destId="{F1A1ED04-3EBA-484F-90AD-09CFEC2AD3C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4DC2FE-4E75-45DC-9F8D-2F32D17ADDBD}" type="doc">
      <dgm:prSet loTypeId="urn:microsoft.com/office/officeart/2018/2/layout/IconVerticalSolidList" loCatId="icon" qsTypeId="urn:microsoft.com/office/officeart/2005/8/quickstyle/simple1" qsCatId="simple" csTypeId="urn:microsoft.com/office/officeart/2005/8/colors/colorful4" csCatId="colorful" phldr="1"/>
      <dgm:spPr/>
      <dgm:t>
        <a:bodyPr/>
        <a:lstStyle/>
        <a:p>
          <a:endParaRPr lang="tr-TR"/>
        </a:p>
      </dgm:t>
    </dgm:pt>
    <dgm:pt modelId="{D6500B74-865B-4069-A3F0-EB83F8E4600F}">
      <dgm:prSet custT="1"/>
      <dgm:spPr/>
      <dgm:t>
        <a:bodyPr/>
        <a:lstStyle/>
        <a:p>
          <a:pPr>
            <a:lnSpc>
              <a:spcPct val="100000"/>
            </a:lnSpc>
          </a:pPr>
          <a:r>
            <a:rPr lang="tr-TR" sz="1200"/>
            <a:t>Kurumun misyon-vizyonu göz önünde bulundurularak Program Yeterliliklerinin belirlendiği yazılmalı,</a:t>
          </a:r>
        </a:p>
      </dgm:t>
    </dgm:pt>
    <dgm:pt modelId="{A1D49643-DA06-4155-B839-F61318DF937C}" type="parTrans" cxnId="{089CD91C-FDEA-4178-B626-2D3050DEFE1A}">
      <dgm:prSet/>
      <dgm:spPr/>
      <dgm:t>
        <a:bodyPr/>
        <a:lstStyle/>
        <a:p>
          <a:endParaRPr lang="tr-TR" sz="1200"/>
        </a:p>
      </dgm:t>
    </dgm:pt>
    <dgm:pt modelId="{FEC4C6FE-2789-40E4-BBC8-3404A5B7BBB4}" type="sibTrans" cxnId="{089CD91C-FDEA-4178-B626-2D3050DEFE1A}">
      <dgm:prSet/>
      <dgm:spPr/>
      <dgm:t>
        <a:bodyPr/>
        <a:lstStyle/>
        <a:p>
          <a:endParaRPr lang="tr-TR" sz="1200"/>
        </a:p>
      </dgm:t>
    </dgm:pt>
    <dgm:pt modelId="{5DBF7EC2-6034-4A6A-A340-0ED6303D0A7C}">
      <dgm:prSet custT="1"/>
      <dgm:spPr/>
      <dgm:t>
        <a:bodyPr/>
        <a:lstStyle/>
        <a:p>
          <a:pPr>
            <a:lnSpc>
              <a:spcPct val="100000"/>
            </a:lnSpc>
          </a:pPr>
          <a:r>
            <a:rPr lang="tr-TR" sz="1200"/>
            <a:t>Program yeterliliklerin nasıl kazandırıldığı açıklanmalı: </a:t>
          </a:r>
        </a:p>
      </dgm:t>
    </dgm:pt>
    <dgm:pt modelId="{8D6BB375-12BC-44C6-91F8-74AFCDE0BF83}" type="parTrans" cxnId="{BC9D2398-B147-41DD-97F0-F7B27EB55756}">
      <dgm:prSet/>
      <dgm:spPr/>
      <dgm:t>
        <a:bodyPr/>
        <a:lstStyle/>
        <a:p>
          <a:endParaRPr lang="tr-TR" sz="1200"/>
        </a:p>
      </dgm:t>
    </dgm:pt>
    <dgm:pt modelId="{7F0D8D2B-3650-4942-BFFB-8A16C339C30A}" type="sibTrans" cxnId="{BC9D2398-B147-41DD-97F0-F7B27EB55756}">
      <dgm:prSet/>
      <dgm:spPr/>
      <dgm:t>
        <a:bodyPr/>
        <a:lstStyle/>
        <a:p>
          <a:endParaRPr lang="tr-TR" sz="1200"/>
        </a:p>
      </dgm:t>
    </dgm:pt>
    <dgm:pt modelId="{CC33DB6D-9B63-47C5-A440-5D389F4827AF}">
      <dgm:prSet custT="1"/>
      <dgm:spPr/>
      <dgm:t>
        <a:bodyPr/>
        <a:lstStyle/>
        <a:p>
          <a:pPr>
            <a:lnSpc>
              <a:spcPct val="100000"/>
            </a:lnSpc>
          </a:pPr>
          <a:r>
            <a:rPr lang="tr-TR" sz="1200" dirty="0"/>
            <a:t>Hangi eylemlerle (yeterlilik-ders-öğretim yöntemi matrisleri)</a:t>
          </a:r>
        </a:p>
      </dgm:t>
    </dgm:pt>
    <dgm:pt modelId="{7E492D6C-BB1F-41B4-A97E-7D85507BA85D}" type="parTrans" cxnId="{559A1FA8-E90A-4450-8380-1E06C8655315}">
      <dgm:prSet/>
      <dgm:spPr/>
      <dgm:t>
        <a:bodyPr/>
        <a:lstStyle/>
        <a:p>
          <a:endParaRPr lang="tr-TR" sz="1200"/>
        </a:p>
      </dgm:t>
    </dgm:pt>
    <dgm:pt modelId="{05CAEFDE-6522-46A3-AF7F-42A8F1629D36}" type="sibTrans" cxnId="{559A1FA8-E90A-4450-8380-1E06C8655315}">
      <dgm:prSet/>
      <dgm:spPr/>
      <dgm:t>
        <a:bodyPr/>
        <a:lstStyle/>
        <a:p>
          <a:endParaRPr lang="tr-TR" sz="1200"/>
        </a:p>
      </dgm:t>
    </dgm:pt>
    <dgm:pt modelId="{CCE572D4-2F22-4BE8-80F4-D026B3AC3368}">
      <dgm:prSet custT="1"/>
      <dgm:spPr/>
      <dgm:t>
        <a:bodyPr/>
        <a:lstStyle/>
        <a:p>
          <a:pPr>
            <a:lnSpc>
              <a:spcPct val="100000"/>
            </a:lnSpc>
          </a:pPr>
          <a:r>
            <a:rPr lang="tr-TR" sz="1200" dirty="0"/>
            <a:t>Hangi eğitim türlerinde (örgün, karma, uzaktan)</a:t>
          </a:r>
        </a:p>
      </dgm:t>
    </dgm:pt>
    <dgm:pt modelId="{2F202C18-24B6-4E73-9336-3A277F866875}" type="parTrans" cxnId="{1C3DED47-40C0-439E-81EB-683434479D72}">
      <dgm:prSet/>
      <dgm:spPr/>
      <dgm:t>
        <a:bodyPr/>
        <a:lstStyle/>
        <a:p>
          <a:endParaRPr lang="tr-TR" sz="1200"/>
        </a:p>
      </dgm:t>
    </dgm:pt>
    <dgm:pt modelId="{798937F1-60FC-4A00-9530-1684D26DE3D8}" type="sibTrans" cxnId="{1C3DED47-40C0-439E-81EB-683434479D72}">
      <dgm:prSet/>
      <dgm:spPr/>
      <dgm:t>
        <a:bodyPr/>
        <a:lstStyle/>
        <a:p>
          <a:endParaRPr lang="tr-TR" sz="1200"/>
        </a:p>
      </dgm:t>
    </dgm:pt>
    <dgm:pt modelId="{CE01059B-473C-4788-8AF5-FC45E1745F30}">
      <dgm:prSet custT="1"/>
      <dgm:spPr/>
      <dgm:t>
        <a:bodyPr/>
        <a:lstStyle/>
        <a:p>
          <a:pPr>
            <a:lnSpc>
              <a:spcPct val="100000"/>
            </a:lnSpc>
          </a:pPr>
          <a:r>
            <a:rPr lang="tr-TR" sz="1200"/>
            <a:t>PA ve PÇ’lerin oluşturulma süreçleri ve TYYÇ ile uyumu belirtilmeli. Bu parametrelerin kamuoyuna ilan edildiği web sayfası kanıtları ile paylaşılabilir.</a:t>
          </a:r>
        </a:p>
      </dgm:t>
    </dgm:pt>
    <dgm:pt modelId="{CFD3CA0A-ABE7-4396-A18A-F3CE949D58C4}" type="parTrans" cxnId="{5A9920C0-D5C4-4B9E-986E-9F76CFB808EC}">
      <dgm:prSet/>
      <dgm:spPr/>
      <dgm:t>
        <a:bodyPr/>
        <a:lstStyle/>
        <a:p>
          <a:endParaRPr lang="tr-TR" sz="1200"/>
        </a:p>
      </dgm:t>
    </dgm:pt>
    <dgm:pt modelId="{7B07D091-8DAD-441F-965A-0A432D9B694E}" type="sibTrans" cxnId="{5A9920C0-D5C4-4B9E-986E-9F76CFB808EC}">
      <dgm:prSet/>
      <dgm:spPr/>
      <dgm:t>
        <a:bodyPr/>
        <a:lstStyle/>
        <a:p>
          <a:endParaRPr lang="tr-TR" sz="1200"/>
        </a:p>
      </dgm:t>
    </dgm:pt>
    <dgm:pt modelId="{EBF45760-63C1-4838-B14D-F2F6F2955349}">
      <dgm:prSet custT="1"/>
      <dgm:spPr/>
      <dgm:t>
        <a:bodyPr/>
        <a:lstStyle/>
        <a:p>
          <a:pPr>
            <a:lnSpc>
              <a:spcPct val="100000"/>
            </a:lnSpc>
          </a:pPr>
          <a:r>
            <a:rPr lang="tr-TR" sz="1200"/>
            <a:t>Üniversitemizin tüm birimlerinde program tasarımı revizyon çalışmalarında kullanılmak üzere 2023 yılında uygulamaya konulmuş olan “Program Tasarımı, Değerlendirilmesi ve Güncellenmesi Kılavuzu” kullanılarak, iç ve dış paydaş görüşleriyle … program güncellenmiştir.</a:t>
          </a:r>
        </a:p>
      </dgm:t>
    </dgm:pt>
    <dgm:pt modelId="{FCCF6E57-E917-4FF9-AD0D-FB0E236544D7}" type="parTrans" cxnId="{40039DAF-FCB0-4D00-95B0-FDFA6967ED4B}">
      <dgm:prSet/>
      <dgm:spPr/>
      <dgm:t>
        <a:bodyPr/>
        <a:lstStyle/>
        <a:p>
          <a:endParaRPr lang="tr-TR" sz="1200"/>
        </a:p>
      </dgm:t>
    </dgm:pt>
    <dgm:pt modelId="{54C08EE5-908A-43B6-9368-76CABED294FE}" type="sibTrans" cxnId="{40039DAF-FCB0-4D00-95B0-FDFA6967ED4B}">
      <dgm:prSet/>
      <dgm:spPr/>
      <dgm:t>
        <a:bodyPr/>
        <a:lstStyle/>
        <a:p>
          <a:endParaRPr lang="tr-TR" sz="1200"/>
        </a:p>
      </dgm:t>
    </dgm:pt>
    <dgm:pt modelId="{FB2C8C43-7E03-4327-9546-107C845AD0D2}">
      <dgm:prSet custT="1"/>
      <dgm:spPr/>
      <dgm:t>
        <a:bodyPr/>
        <a:lstStyle/>
        <a:p>
          <a:pPr>
            <a:lnSpc>
              <a:spcPct val="100000"/>
            </a:lnSpc>
          </a:pPr>
          <a:r>
            <a:rPr lang="tr-TR" sz="1200" dirty="0"/>
            <a:t>Kanıt: </a:t>
          </a:r>
          <a:r>
            <a:rPr lang="tr-TR" sz="1200" i="1" dirty="0"/>
            <a:t>ders program örnekleri, güncel ders izlence örnekleri vb.</a:t>
          </a:r>
          <a:endParaRPr lang="tr-TR" sz="1200" dirty="0"/>
        </a:p>
      </dgm:t>
    </dgm:pt>
    <dgm:pt modelId="{2E0E55A1-7091-4643-A156-D26F3C8334CF}" type="parTrans" cxnId="{C19F133E-F17D-4B2F-A032-0A46B8F59710}">
      <dgm:prSet/>
      <dgm:spPr/>
      <dgm:t>
        <a:bodyPr/>
        <a:lstStyle/>
        <a:p>
          <a:endParaRPr lang="tr-TR" sz="1200"/>
        </a:p>
      </dgm:t>
    </dgm:pt>
    <dgm:pt modelId="{866A6B46-FDF1-40FF-B24A-810370B80B93}" type="sibTrans" cxnId="{C19F133E-F17D-4B2F-A032-0A46B8F59710}">
      <dgm:prSet/>
      <dgm:spPr/>
      <dgm:t>
        <a:bodyPr/>
        <a:lstStyle/>
        <a:p>
          <a:endParaRPr lang="tr-TR" sz="1200"/>
        </a:p>
      </dgm:t>
    </dgm:pt>
    <dgm:pt modelId="{64A078C4-9B60-48AF-9F99-19261E4F2972}" type="pres">
      <dgm:prSet presAssocID="{4A4DC2FE-4E75-45DC-9F8D-2F32D17ADDBD}" presName="root" presStyleCnt="0">
        <dgm:presLayoutVars>
          <dgm:dir/>
          <dgm:resizeHandles val="exact"/>
        </dgm:presLayoutVars>
      </dgm:prSet>
      <dgm:spPr/>
    </dgm:pt>
    <dgm:pt modelId="{EEDC8DFC-3298-4B86-B16A-894ECF438F9E}" type="pres">
      <dgm:prSet presAssocID="{D6500B74-865B-4069-A3F0-EB83F8E4600F}" presName="compNode" presStyleCnt="0"/>
      <dgm:spPr/>
    </dgm:pt>
    <dgm:pt modelId="{69FD3466-5D99-42BE-81D0-AD3614C6CFD3}" type="pres">
      <dgm:prSet presAssocID="{D6500B74-865B-4069-A3F0-EB83F8E4600F}" presName="bgRect" presStyleLbl="bgShp" presStyleIdx="0" presStyleCnt="3"/>
      <dgm:spPr/>
    </dgm:pt>
    <dgm:pt modelId="{66319E06-5C47-4E50-8BBF-11D9A2B3E70D}" type="pres">
      <dgm:prSet presAssocID="{D6500B74-865B-4069-A3F0-EB83F8E4600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özler"/>
        </a:ext>
      </dgm:extLst>
    </dgm:pt>
    <dgm:pt modelId="{E976352D-D02B-40BE-96BE-95AB4E2A4356}" type="pres">
      <dgm:prSet presAssocID="{D6500B74-865B-4069-A3F0-EB83F8E4600F}" presName="spaceRect" presStyleCnt="0"/>
      <dgm:spPr/>
    </dgm:pt>
    <dgm:pt modelId="{4D4FF497-3351-4140-BA12-B2FD3D207B86}" type="pres">
      <dgm:prSet presAssocID="{D6500B74-865B-4069-A3F0-EB83F8E4600F}" presName="parTx" presStyleLbl="revTx" presStyleIdx="0" presStyleCnt="5">
        <dgm:presLayoutVars>
          <dgm:chMax val="0"/>
          <dgm:chPref val="0"/>
        </dgm:presLayoutVars>
      </dgm:prSet>
      <dgm:spPr/>
    </dgm:pt>
    <dgm:pt modelId="{01DD54DB-9A0C-4102-8417-B4D615B8799D}" type="pres">
      <dgm:prSet presAssocID="{FEC4C6FE-2789-40E4-BBC8-3404A5B7BBB4}" presName="sibTrans" presStyleCnt="0"/>
      <dgm:spPr/>
    </dgm:pt>
    <dgm:pt modelId="{AE8D3B2D-773C-4010-B626-FB46E4067333}" type="pres">
      <dgm:prSet presAssocID="{5DBF7EC2-6034-4A6A-A340-0ED6303D0A7C}" presName="compNode" presStyleCnt="0"/>
      <dgm:spPr/>
    </dgm:pt>
    <dgm:pt modelId="{42368A1A-3A65-4A9D-A570-434B2D297ED6}" type="pres">
      <dgm:prSet presAssocID="{5DBF7EC2-6034-4A6A-A340-0ED6303D0A7C}" presName="bgRect" presStyleLbl="bgShp" presStyleIdx="1" presStyleCnt="3"/>
      <dgm:spPr/>
    </dgm:pt>
    <dgm:pt modelId="{68FAE2C4-A5E5-4E57-A354-9245709D71E5}" type="pres">
      <dgm:prSet presAssocID="{5DBF7EC2-6034-4A6A-A340-0ED6303D0A7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ınıf"/>
        </a:ext>
      </dgm:extLst>
    </dgm:pt>
    <dgm:pt modelId="{EC7B7069-B537-4B8A-9C5D-3609AA243F23}" type="pres">
      <dgm:prSet presAssocID="{5DBF7EC2-6034-4A6A-A340-0ED6303D0A7C}" presName="spaceRect" presStyleCnt="0"/>
      <dgm:spPr/>
    </dgm:pt>
    <dgm:pt modelId="{63B1ADFE-881E-4F8E-84E7-D88C4C9DB766}" type="pres">
      <dgm:prSet presAssocID="{5DBF7EC2-6034-4A6A-A340-0ED6303D0A7C}" presName="parTx" presStyleLbl="revTx" presStyleIdx="1" presStyleCnt="5">
        <dgm:presLayoutVars>
          <dgm:chMax val="0"/>
          <dgm:chPref val="0"/>
        </dgm:presLayoutVars>
      </dgm:prSet>
      <dgm:spPr/>
    </dgm:pt>
    <dgm:pt modelId="{AEE8F1B3-25E2-4E08-B0C6-74278CC60637}" type="pres">
      <dgm:prSet presAssocID="{5DBF7EC2-6034-4A6A-A340-0ED6303D0A7C}" presName="desTx" presStyleLbl="revTx" presStyleIdx="2" presStyleCnt="5">
        <dgm:presLayoutVars/>
      </dgm:prSet>
      <dgm:spPr/>
    </dgm:pt>
    <dgm:pt modelId="{73AD753E-CFB7-4F6D-AE82-D03FF53AB3D5}" type="pres">
      <dgm:prSet presAssocID="{7F0D8D2B-3650-4942-BFFB-8A16C339C30A}" presName="sibTrans" presStyleCnt="0"/>
      <dgm:spPr/>
    </dgm:pt>
    <dgm:pt modelId="{C51FDD1C-BA66-4FB5-A695-887394C9668C}" type="pres">
      <dgm:prSet presAssocID="{CE01059B-473C-4788-8AF5-FC45E1745F30}" presName="compNode" presStyleCnt="0"/>
      <dgm:spPr/>
    </dgm:pt>
    <dgm:pt modelId="{0BE4F98C-1F28-4F33-91C5-3CFAD6F96B33}" type="pres">
      <dgm:prSet presAssocID="{CE01059B-473C-4788-8AF5-FC45E1745F30}" presName="bgRect" presStyleLbl="bgShp" presStyleIdx="2" presStyleCnt="3"/>
      <dgm:spPr/>
    </dgm:pt>
    <dgm:pt modelId="{C940705F-7B65-41C7-8761-285E9EC96FF3}" type="pres">
      <dgm:prSet presAssocID="{CE01059B-473C-4788-8AF5-FC45E1745F3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Akış Çizelgesi"/>
        </a:ext>
      </dgm:extLst>
    </dgm:pt>
    <dgm:pt modelId="{FA344F9C-12E9-4758-AAC6-AAF35B7933A4}" type="pres">
      <dgm:prSet presAssocID="{CE01059B-473C-4788-8AF5-FC45E1745F30}" presName="spaceRect" presStyleCnt="0"/>
      <dgm:spPr/>
    </dgm:pt>
    <dgm:pt modelId="{7197478A-A3C6-4ED9-974E-B6343260205F}" type="pres">
      <dgm:prSet presAssocID="{CE01059B-473C-4788-8AF5-FC45E1745F30}" presName="parTx" presStyleLbl="revTx" presStyleIdx="3" presStyleCnt="5">
        <dgm:presLayoutVars>
          <dgm:chMax val="0"/>
          <dgm:chPref val="0"/>
        </dgm:presLayoutVars>
      </dgm:prSet>
      <dgm:spPr/>
    </dgm:pt>
    <dgm:pt modelId="{D0E88EC6-37ED-4938-9F0C-7D8E006B079A}" type="pres">
      <dgm:prSet presAssocID="{CE01059B-473C-4788-8AF5-FC45E1745F30}" presName="desTx" presStyleLbl="revTx" presStyleIdx="4" presStyleCnt="5">
        <dgm:presLayoutVars/>
      </dgm:prSet>
      <dgm:spPr/>
    </dgm:pt>
  </dgm:ptLst>
  <dgm:cxnLst>
    <dgm:cxn modelId="{2CE0EF00-9A44-42AB-AAA8-93D5350B7FE4}" type="presOf" srcId="{D6500B74-865B-4069-A3F0-EB83F8E4600F}" destId="{4D4FF497-3351-4140-BA12-B2FD3D207B86}" srcOrd="0" destOrd="0" presId="urn:microsoft.com/office/officeart/2018/2/layout/IconVerticalSolidList"/>
    <dgm:cxn modelId="{F2F0E612-6F61-4BDF-96B1-4835B21DDD82}" type="presOf" srcId="{FB2C8C43-7E03-4327-9546-107C845AD0D2}" destId="{D0E88EC6-37ED-4938-9F0C-7D8E006B079A}" srcOrd="0" destOrd="0" presId="urn:microsoft.com/office/officeart/2018/2/layout/IconVerticalSolidList"/>
    <dgm:cxn modelId="{089CD91C-FDEA-4178-B626-2D3050DEFE1A}" srcId="{4A4DC2FE-4E75-45DC-9F8D-2F32D17ADDBD}" destId="{D6500B74-865B-4069-A3F0-EB83F8E4600F}" srcOrd="0" destOrd="0" parTransId="{A1D49643-DA06-4155-B839-F61318DF937C}" sibTransId="{FEC4C6FE-2789-40E4-BBC8-3404A5B7BBB4}"/>
    <dgm:cxn modelId="{B341722F-558F-4908-9820-564CD337FA15}" type="presOf" srcId="{4A4DC2FE-4E75-45DC-9F8D-2F32D17ADDBD}" destId="{64A078C4-9B60-48AF-9F99-19261E4F2972}" srcOrd="0" destOrd="0" presId="urn:microsoft.com/office/officeart/2018/2/layout/IconVerticalSolidList"/>
    <dgm:cxn modelId="{C19F133E-F17D-4B2F-A032-0A46B8F59710}" srcId="{CE01059B-473C-4788-8AF5-FC45E1745F30}" destId="{FB2C8C43-7E03-4327-9546-107C845AD0D2}" srcOrd="0" destOrd="0" parTransId="{2E0E55A1-7091-4643-A156-D26F3C8334CF}" sibTransId="{866A6B46-FDF1-40FF-B24A-810370B80B93}"/>
    <dgm:cxn modelId="{1C3DED47-40C0-439E-81EB-683434479D72}" srcId="{5DBF7EC2-6034-4A6A-A340-0ED6303D0A7C}" destId="{CCE572D4-2F22-4BE8-80F4-D026B3AC3368}" srcOrd="1" destOrd="0" parTransId="{2F202C18-24B6-4E73-9336-3A277F866875}" sibTransId="{798937F1-60FC-4A00-9530-1684D26DE3D8}"/>
    <dgm:cxn modelId="{374C8F79-16DA-46AE-B6F0-77E58A1B52B9}" type="presOf" srcId="{CC33DB6D-9B63-47C5-A440-5D389F4827AF}" destId="{AEE8F1B3-25E2-4E08-B0C6-74278CC60637}" srcOrd="0" destOrd="0" presId="urn:microsoft.com/office/officeart/2018/2/layout/IconVerticalSolidList"/>
    <dgm:cxn modelId="{008A9080-AFAF-419C-91AC-D70BAE040265}" type="presOf" srcId="{CCE572D4-2F22-4BE8-80F4-D026B3AC3368}" destId="{AEE8F1B3-25E2-4E08-B0C6-74278CC60637}" srcOrd="0" destOrd="1" presId="urn:microsoft.com/office/officeart/2018/2/layout/IconVerticalSolidList"/>
    <dgm:cxn modelId="{BC9D2398-B147-41DD-97F0-F7B27EB55756}" srcId="{4A4DC2FE-4E75-45DC-9F8D-2F32D17ADDBD}" destId="{5DBF7EC2-6034-4A6A-A340-0ED6303D0A7C}" srcOrd="1" destOrd="0" parTransId="{8D6BB375-12BC-44C6-91F8-74AFCDE0BF83}" sibTransId="{7F0D8D2B-3650-4942-BFFB-8A16C339C30A}"/>
    <dgm:cxn modelId="{1C4270A2-A72E-40E7-A534-5EE517A1F901}" type="presOf" srcId="{5DBF7EC2-6034-4A6A-A340-0ED6303D0A7C}" destId="{63B1ADFE-881E-4F8E-84E7-D88C4C9DB766}" srcOrd="0" destOrd="0" presId="urn:microsoft.com/office/officeart/2018/2/layout/IconVerticalSolidList"/>
    <dgm:cxn modelId="{559A1FA8-E90A-4450-8380-1E06C8655315}" srcId="{5DBF7EC2-6034-4A6A-A340-0ED6303D0A7C}" destId="{CC33DB6D-9B63-47C5-A440-5D389F4827AF}" srcOrd="0" destOrd="0" parTransId="{7E492D6C-BB1F-41B4-A97E-7D85507BA85D}" sibTransId="{05CAEFDE-6522-46A3-AF7F-42A8F1629D36}"/>
    <dgm:cxn modelId="{40039DAF-FCB0-4D00-95B0-FDFA6967ED4B}" srcId="{CE01059B-473C-4788-8AF5-FC45E1745F30}" destId="{EBF45760-63C1-4838-B14D-F2F6F2955349}" srcOrd="1" destOrd="0" parTransId="{FCCF6E57-E917-4FF9-AD0D-FB0E236544D7}" sibTransId="{54C08EE5-908A-43B6-9368-76CABED294FE}"/>
    <dgm:cxn modelId="{5A9920C0-D5C4-4B9E-986E-9F76CFB808EC}" srcId="{4A4DC2FE-4E75-45DC-9F8D-2F32D17ADDBD}" destId="{CE01059B-473C-4788-8AF5-FC45E1745F30}" srcOrd="2" destOrd="0" parTransId="{CFD3CA0A-ABE7-4396-A18A-F3CE949D58C4}" sibTransId="{7B07D091-8DAD-441F-965A-0A432D9B694E}"/>
    <dgm:cxn modelId="{2B96B5E8-57F0-4B02-AE3B-FF6FC0A5F0A7}" type="presOf" srcId="{EBF45760-63C1-4838-B14D-F2F6F2955349}" destId="{D0E88EC6-37ED-4938-9F0C-7D8E006B079A}" srcOrd="0" destOrd="1" presId="urn:microsoft.com/office/officeart/2018/2/layout/IconVerticalSolidList"/>
    <dgm:cxn modelId="{673731EF-2D5A-4719-8463-936C38314BBF}" type="presOf" srcId="{CE01059B-473C-4788-8AF5-FC45E1745F30}" destId="{7197478A-A3C6-4ED9-974E-B6343260205F}" srcOrd="0" destOrd="0" presId="urn:microsoft.com/office/officeart/2018/2/layout/IconVerticalSolidList"/>
    <dgm:cxn modelId="{61028924-F83F-4A8A-8CB9-BB69902924D8}" type="presParOf" srcId="{64A078C4-9B60-48AF-9F99-19261E4F2972}" destId="{EEDC8DFC-3298-4B86-B16A-894ECF438F9E}" srcOrd="0" destOrd="0" presId="urn:microsoft.com/office/officeart/2018/2/layout/IconVerticalSolidList"/>
    <dgm:cxn modelId="{F2B5A54B-3297-493B-8F94-82C586C2E293}" type="presParOf" srcId="{EEDC8DFC-3298-4B86-B16A-894ECF438F9E}" destId="{69FD3466-5D99-42BE-81D0-AD3614C6CFD3}" srcOrd="0" destOrd="0" presId="urn:microsoft.com/office/officeart/2018/2/layout/IconVerticalSolidList"/>
    <dgm:cxn modelId="{35402E39-BDE8-4596-B660-F15A35148B00}" type="presParOf" srcId="{EEDC8DFC-3298-4B86-B16A-894ECF438F9E}" destId="{66319E06-5C47-4E50-8BBF-11D9A2B3E70D}" srcOrd="1" destOrd="0" presId="urn:microsoft.com/office/officeart/2018/2/layout/IconVerticalSolidList"/>
    <dgm:cxn modelId="{EDB32015-224D-4C1A-BDD4-2DC6936B89A6}" type="presParOf" srcId="{EEDC8DFC-3298-4B86-B16A-894ECF438F9E}" destId="{E976352D-D02B-40BE-96BE-95AB4E2A4356}" srcOrd="2" destOrd="0" presId="urn:microsoft.com/office/officeart/2018/2/layout/IconVerticalSolidList"/>
    <dgm:cxn modelId="{E1AA1AC7-79F1-4521-86BA-6BBA3AF81369}" type="presParOf" srcId="{EEDC8DFC-3298-4B86-B16A-894ECF438F9E}" destId="{4D4FF497-3351-4140-BA12-B2FD3D207B86}" srcOrd="3" destOrd="0" presId="urn:microsoft.com/office/officeart/2018/2/layout/IconVerticalSolidList"/>
    <dgm:cxn modelId="{FF76B65D-F334-4905-8C84-CA6BF3C9CD63}" type="presParOf" srcId="{64A078C4-9B60-48AF-9F99-19261E4F2972}" destId="{01DD54DB-9A0C-4102-8417-B4D615B8799D}" srcOrd="1" destOrd="0" presId="urn:microsoft.com/office/officeart/2018/2/layout/IconVerticalSolidList"/>
    <dgm:cxn modelId="{56861279-A461-4704-83E6-AC98C7B76AD8}" type="presParOf" srcId="{64A078C4-9B60-48AF-9F99-19261E4F2972}" destId="{AE8D3B2D-773C-4010-B626-FB46E4067333}" srcOrd="2" destOrd="0" presId="urn:microsoft.com/office/officeart/2018/2/layout/IconVerticalSolidList"/>
    <dgm:cxn modelId="{7E9F7AF3-EA95-4141-876E-1AD4E93ADCCA}" type="presParOf" srcId="{AE8D3B2D-773C-4010-B626-FB46E4067333}" destId="{42368A1A-3A65-4A9D-A570-434B2D297ED6}" srcOrd="0" destOrd="0" presId="urn:microsoft.com/office/officeart/2018/2/layout/IconVerticalSolidList"/>
    <dgm:cxn modelId="{5626998B-F3E4-4358-B516-63197C5B8813}" type="presParOf" srcId="{AE8D3B2D-773C-4010-B626-FB46E4067333}" destId="{68FAE2C4-A5E5-4E57-A354-9245709D71E5}" srcOrd="1" destOrd="0" presId="urn:microsoft.com/office/officeart/2018/2/layout/IconVerticalSolidList"/>
    <dgm:cxn modelId="{631050AF-11DE-4772-8092-BA0F8AF00F48}" type="presParOf" srcId="{AE8D3B2D-773C-4010-B626-FB46E4067333}" destId="{EC7B7069-B537-4B8A-9C5D-3609AA243F23}" srcOrd="2" destOrd="0" presId="urn:microsoft.com/office/officeart/2018/2/layout/IconVerticalSolidList"/>
    <dgm:cxn modelId="{ABEF2F51-AEDC-4FDA-92D6-BA402AB66A17}" type="presParOf" srcId="{AE8D3B2D-773C-4010-B626-FB46E4067333}" destId="{63B1ADFE-881E-4F8E-84E7-D88C4C9DB766}" srcOrd="3" destOrd="0" presId="urn:microsoft.com/office/officeart/2018/2/layout/IconVerticalSolidList"/>
    <dgm:cxn modelId="{8687D6D1-9090-47C3-AF89-E6886190BE8A}" type="presParOf" srcId="{AE8D3B2D-773C-4010-B626-FB46E4067333}" destId="{AEE8F1B3-25E2-4E08-B0C6-74278CC60637}" srcOrd="4" destOrd="0" presId="urn:microsoft.com/office/officeart/2018/2/layout/IconVerticalSolidList"/>
    <dgm:cxn modelId="{818ED95C-EF3F-4096-93CB-A43C432831BB}" type="presParOf" srcId="{64A078C4-9B60-48AF-9F99-19261E4F2972}" destId="{73AD753E-CFB7-4F6D-AE82-D03FF53AB3D5}" srcOrd="3" destOrd="0" presId="urn:microsoft.com/office/officeart/2018/2/layout/IconVerticalSolidList"/>
    <dgm:cxn modelId="{701746C3-E9F2-488B-9D6A-4A3A17960B00}" type="presParOf" srcId="{64A078C4-9B60-48AF-9F99-19261E4F2972}" destId="{C51FDD1C-BA66-4FB5-A695-887394C9668C}" srcOrd="4" destOrd="0" presId="urn:microsoft.com/office/officeart/2018/2/layout/IconVerticalSolidList"/>
    <dgm:cxn modelId="{88672AF1-7A31-48D4-829F-B98667AA548D}" type="presParOf" srcId="{C51FDD1C-BA66-4FB5-A695-887394C9668C}" destId="{0BE4F98C-1F28-4F33-91C5-3CFAD6F96B33}" srcOrd="0" destOrd="0" presId="urn:microsoft.com/office/officeart/2018/2/layout/IconVerticalSolidList"/>
    <dgm:cxn modelId="{57FFDF62-067F-4F2E-8322-41BE2638252E}" type="presParOf" srcId="{C51FDD1C-BA66-4FB5-A695-887394C9668C}" destId="{C940705F-7B65-41C7-8761-285E9EC96FF3}" srcOrd="1" destOrd="0" presId="urn:microsoft.com/office/officeart/2018/2/layout/IconVerticalSolidList"/>
    <dgm:cxn modelId="{E21302D2-4BE2-4780-A076-AC11DECAFC05}" type="presParOf" srcId="{C51FDD1C-BA66-4FB5-A695-887394C9668C}" destId="{FA344F9C-12E9-4758-AAC6-AAF35B7933A4}" srcOrd="2" destOrd="0" presId="urn:microsoft.com/office/officeart/2018/2/layout/IconVerticalSolidList"/>
    <dgm:cxn modelId="{A28955AF-B422-496A-B8A9-3CA171FE8092}" type="presParOf" srcId="{C51FDD1C-BA66-4FB5-A695-887394C9668C}" destId="{7197478A-A3C6-4ED9-974E-B6343260205F}" srcOrd="3" destOrd="0" presId="urn:microsoft.com/office/officeart/2018/2/layout/IconVerticalSolidList"/>
    <dgm:cxn modelId="{580631B7-3E94-48E7-A85E-AFC36E5B0314}" type="presParOf" srcId="{C51FDD1C-BA66-4FB5-A695-887394C9668C}" destId="{D0E88EC6-37ED-4938-9F0C-7D8E006B079A}"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F425E5-5311-45D4-B827-BEA324FBCC4B}" type="doc">
      <dgm:prSet loTypeId="urn:microsoft.com/office/officeart/2018/2/layout/IconVerticalSolidList" loCatId="icon" qsTypeId="urn:microsoft.com/office/officeart/2005/8/quickstyle/simple1" qsCatId="simple" csTypeId="urn:microsoft.com/office/officeart/2005/8/colors/colorful4" csCatId="colorful" phldr="1"/>
      <dgm:spPr/>
      <dgm:t>
        <a:bodyPr/>
        <a:lstStyle/>
        <a:p>
          <a:endParaRPr lang="tr-TR"/>
        </a:p>
      </dgm:t>
    </dgm:pt>
    <dgm:pt modelId="{28AE5B54-5265-4874-B74D-36BE3A54EBC9}">
      <dgm:prSet/>
      <dgm:spPr/>
      <dgm:t>
        <a:bodyPr/>
        <a:lstStyle/>
        <a:p>
          <a:pPr>
            <a:lnSpc>
              <a:spcPct val="100000"/>
            </a:lnSpc>
          </a:pPr>
          <a:r>
            <a:rPr lang="tr-TR" dirty="0" err="1"/>
            <a:t>PÇ’lere</a:t>
          </a:r>
          <a:r>
            <a:rPr lang="tr-TR" dirty="0"/>
            <a:t> ulaşma durumunun nasıl ölçüldüğü, izleme mekanizmalarının nasıl çalıştığı konusunda kanıtlanabilir ayrıntılar verilmeli,</a:t>
          </a:r>
        </a:p>
      </dgm:t>
    </dgm:pt>
    <dgm:pt modelId="{4A90AD7F-A379-44FF-B45C-B78BAB0555A4}" type="parTrans" cxnId="{750E624E-2FCE-4F75-8065-4490A2DA1F5E}">
      <dgm:prSet/>
      <dgm:spPr/>
      <dgm:t>
        <a:bodyPr/>
        <a:lstStyle/>
        <a:p>
          <a:endParaRPr lang="tr-TR"/>
        </a:p>
      </dgm:t>
    </dgm:pt>
    <dgm:pt modelId="{44F30880-507D-4753-9A32-E2F21B4155A5}" type="sibTrans" cxnId="{750E624E-2FCE-4F75-8065-4490A2DA1F5E}">
      <dgm:prSet/>
      <dgm:spPr/>
      <dgm:t>
        <a:bodyPr/>
        <a:lstStyle/>
        <a:p>
          <a:endParaRPr lang="tr-TR"/>
        </a:p>
      </dgm:t>
    </dgm:pt>
    <dgm:pt modelId="{5A3B1660-4A63-4F8A-A62A-7B5EACC1C9A6}">
      <dgm:prSet custT="1"/>
      <dgm:spPr/>
      <dgm:t>
        <a:bodyPr/>
        <a:lstStyle/>
        <a:p>
          <a:pPr>
            <a:lnSpc>
              <a:spcPct val="100000"/>
            </a:lnSpc>
          </a:pPr>
          <a:r>
            <a:rPr lang="tr-TR" sz="1600" i="1" dirty="0"/>
            <a:t>Program çıktılarına ulaşma için algoritmalar oluşturulması, bir yazılım hazırlanması</a:t>
          </a:r>
          <a:endParaRPr lang="tr-TR" sz="1600" dirty="0"/>
        </a:p>
      </dgm:t>
    </dgm:pt>
    <dgm:pt modelId="{C68B39B0-7C65-4CBF-A97B-BAD3FA2D3DCD}" type="parTrans" cxnId="{D70DAFA7-EA79-4B89-B0FC-9FC56F472142}">
      <dgm:prSet/>
      <dgm:spPr/>
      <dgm:t>
        <a:bodyPr/>
        <a:lstStyle/>
        <a:p>
          <a:endParaRPr lang="tr-TR"/>
        </a:p>
      </dgm:t>
    </dgm:pt>
    <dgm:pt modelId="{FC30CF99-184D-4758-8054-37BB8E08E117}" type="sibTrans" cxnId="{D70DAFA7-EA79-4B89-B0FC-9FC56F472142}">
      <dgm:prSet/>
      <dgm:spPr/>
      <dgm:t>
        <a:bodyPr/>
        <a:lstStyle/>
        <a:p>
          <a:endParaRPr lang="tr-TR"/>
        </a:p>
      </dgm:t>
    </dgm:pt>
    <dgm:pt modelId="{226DE870-AB21-410F-8053-FAF126F0929B}">
      <dgm:prSet custT="1"/>
      <dgm:spPr/>
      <dgm:t>
        <a:bodyPr/>
        <a:lstStyle/>
        <a:p>
          <a:pPr>
            <a:lnSpc>
              <a:spcPct val="100000"/>
            </a:lnSpc>
          </a:pPr>
          <a:r>
            <a:rPr lang="tr-TR" sz="1600" i="1" dirty="0"/>
            <a:t>Son üç yılda yapılan analizler, mezunlarımızın %90’ının hedeflenen program çıktılarının tamamını karşıladığını göstermektedir.</a:t>
          </a:r>
          <a:endParaRPr lang="tr-TR" sz="1600" dirty="0"/>
        </a:p>
      </dgm:t>
    </dgm:pt>
    <dgm:pt modelId="{6609C2FF-EF71-47E5-830C-C625AD391C97}" type="parTrans" cxnId="{F59523BD-44EB-440C-8A14-4F0EF2D619BD}">
      <dgm:prSet/>
      <dgm:spPr/>
      <dgm:t>
        <a:bodyPr/>
        <a:lstStyle/>
        <a:p>
          <a:endParaRPr lang="tr-TR"/>
        </a:p>
      </dgm:t>
    </dgm:pt>
    <dgm:pt modelId="{3B739F37-129E-4663-8301-1F859992712C}" type="sibTrans" cxnId="{F59523BD-44EB-440C-8A14-4F0EF2D619BD}">
      <dgm:prSet/>
      <dgm:spPr/>
      <dgm:t>
        <a:bodyPr/>
        <a:lstStyle/>
        <a:p>
          <a:endParaRPr lang="tr-TR"/>
        </a:p>
      </dgm:t>
    </dgm:pt>
    <dgm:pt modelId="{73479521-87F1-4D46-B033-78FE20A921D3}">
      <dgm:prSet/>
      <dgm:spPr/>
      <dgm:t>
        <a:bodyPr/>
        <a:lstStyle/>
        <a:p>
          <a:pPr>
            <a:lnSpc>
              <a:spcPct val="100000"/>
            </a:lnSpc>
          </a:pPr>
          <a:r>
            <a:rPr lang="tr-TR"/>
            <a:t>Ders bilgi paketlerinin ÇEP ve akreditasyon ölçütlerine göre hazırlandığı,</a:t>
          </a:r>
        </a:p>
      </dgm:t>
    </dgm:pt>
    <dgm:pt modelId="{36751F57-5961-4018-A155-87DF2D495675}" type="parTrans" cxnId="{814D4669-3996-4A9C-A46E-AA414B996672}">
      <dgm:prSet/>
      <dgm:spPr/>
      <dgm:t>
        <a:bodyPr/>
        <a:lstStyle/>
        <a:p>
          <a:endParaRPr lang="tr-TR"/>
        </a:p>
      </dgm:t>
    </dgm:pt>
    <dgm:pt modelId="{BBC9F4CF-A699-437E-825B-154E18B88E6D}" type="sibTrans" cxnId="{814D4669-3996-4A9C-A46E-AA414B996672}">
      <dgm:prSet/>
      <dgm:spPr/>
      <dgm:t>
        <a:bodyPr/>
        <a:lstStyle/>
        <a:p>
          <a:endParaRPr lang="tr-TR"/>
        </a:p>
      </dgm:t>
    </dgm:pt>
    <dgm:pt modelId="{1F4DDBB4-EDD9-4EAE-AC01-F993659C8FCC}">
      <dgm:prSet custT="1"/>
      <dgm:spPr/>
      <dgm:t>
        <a:bodyPr/>
        <a:lstStyle/>
        <a:p>
          <a:pPr>
            <a:lnSpc>
              <a:spcPct val="100000"/>
            </a:lnSpc>
          </a:pPr>
          <a:r>
            <a:rPr lang="tr-TR" sz="1800" i="1" dirty="0"/>
            <a:t>Ders bilgi paketleri, seçmeli ve zorunlu ders dağılım dengesi Eğitim Programı Kitabı‘nda verilmiş ve web sayfasında erişime sunulmuştur</a:t>
          </a:r>
          <a:endParaRPr lang="tr-TR" sz="1800" dirty="0"/>
        </a:p>
      </dgm:t>
    </dgm:pt>
    <dgm:pt modelId="{53FBB21D-4477-49E0-A4C2-6849675EC354}" type="parTrans" cxnId="{FAE472AB-BDDF-4343-856C-DA2E0F9387B9}">
      <dgm:prSet/>
      <dgm:spPr/>
      <dgm:t>
        <a:bodyPr/>
        <a:lstStyle/>
        <a:p>
          <a:endParaRPr lang="tr-TR"/>
        </a:p>
      </dgm:t>
    </dgm:pt>
    <dgm:pt modelId="{7535C918-0F58-4690-8821-A268E753874E}" type="sibTrans" cxnId="{FAE472AB-BDDF-4343-856C-DA2E0F9387B9}">
      <dgm:prSet/>
      <dgm:spPr/>
      <dgm:t>
        <a:bodyPr/>
        <a:lstStyle/>
        <a:p>
          <a:endParaRPr lang="tr-TR"/>
        </a:p>
      </dgm:t>
    </dgm:pt>
    <dgm:pt modelId="{EFC39743-4546-4A7A-885A-D9DE543BC08B}">
      <dgm:prSet/>
      <dgm:spPr/>
      <dgm:t>
        <a:bodyPr/>
        <a:lstStyle/>
        <a:p>
          <a:pPr>
            <a:lnSpc>
              <a:spcPct val="100000"/>
            </a:lnSpc>
          </a:pPr>
          <a:r>
            <a:rPr lang="tr-TR"/>
            <a:t>ÖÇ’lerin ve öğretim süreçlerinin yapılandırılmasında birimin ilke ve kuralları belirtilmelidir.</a:t>
          </a:r>
        </a:p>
      </dgm:t>
    </dgm:pt>
    <dgm:pt modelId="{2D9160F4-9853-46FE-9975-07D2E88E3748}" type="parTrans" cxnId="{F256B01D-BBF0-4BB4-9FA7-BBFA7A114B2B}">
      <dgm:prSet/>
      <dgm:spPr/>
      <dgm:t>
        <a:bodyPr/>
        <a:lstStyle/>
        <a:p>
          <a:endParaRPr lang="tr-TR"/>
        </a:p>
      </dgm:t>
    </dgm:pt>
    <dgm:pt modelId="{85E31304-C5CC-4635-89BB-A097CB36BEA4}" type="sibTrans" cxnId="{F256B01D-BBF0-4BB4-9FA7-BBFA7A114B2B}">
      <dgm:prSet/>
      <dgm:spPr/>
      <dgm:t>
        <a:bodyPr/>
        <a:lstStyle/>
        <a:p>
          <a:endParaRPr lang="tr-TR"/>
        </a:p>
      </dgm:t>
    </dgm:pt>
    <dgm:pt modelId="{5D64A695-F83A-468D-84F4-B88BE4BB8E47}" type="pres">
      <dgm:prSet presAssocID="{59F425E5-5311-45D4-B827-BEA324FBCC4B}" presName="root" presStyleCnt="0">
        <dgm:presLayoutVars>
          <dgm:dir/>
          <dgm:resizeHandles val="exact"/>
        </dgm:presLayoutVars>
      </dgm:prSet>
      <dgm:spPr/>
    </dgm:pt>
    <dgm:pt modelId="{A18EDA19-3946-41B3-9F80-639D22E00999}" type="pres">
      <dgm:prSet presAssocID="{28AE5B54-5265-4874-B74D-36BE3A54EBC9}" presName="compNode" presStyleCnt="0"/>
      <dgm:spPr/>
    </dgm:pt>
    <dgm:pt modelId="{2E9B204A-209C-4C47-9D97-D59DA21E5A17}" type="pres">
      <dgm:prSet presAssocID="{28AE5B54-5265-4874-B74D-36BE3A54EBC9}" presName="bgRect" presStyleLbl="bgShp" presStyleIdx="0" presStyleCnt="3"/>
      <dgm:spPr/>
    </dgm:pt>
    <dgm:pt modelId="{D33AB2FE-31B9-4536-BFE3-58EB6C1F7CC8}" type="pres">
      <dgm:prSet presAssocID="{28AE5B54-5265-4874-B74D-36BE3A54EBC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raştırma"/>
        </a:ext>
      </dgm:extLst>
    </dgm:pt>
    <dgm:pt modelId="{17083ACE-2FCA-41E2-B58A-35AD781D5F97}" type="pres">
      <dgm:prSet presAssocID="{28AE5B54-5265-4874-B74D-36BE3A54EBC9}" presName="spaceRect" presStyleCnt="0"/>
      <dgm:spPr/>
    </dgm:pt>
    <dgm:pt modelId="{A4AF2A75-E2F1-4A22-8095-38225D634776}" type="pres">
      <dgm:prSet presAssocID="{28AE5B54-5265-4874-B74D-36BE3A54EBC9}" presName="parTx" presStyleLbl="revTx" presStyleIdx="0" presStyleCnt="5">
        <dgm:presLayoutVars>
          <dgm:chMax val="0"/>
          <dgm:chPref val="0"/>
        </dgm:presLayoutVars>
      </dgm:prSet>
      <dgm:spPr/>
    </dgm:pt>
    <dgm:pt modelId="{193EFCD4-11EB-465A-A2D7-06D9E7A58566}" type="pres">
      <dgm:prSet presAssocID="{28AE5B54-5265-4874-B74D-36BE3A54EBC9}" presName="desTx" presStyleLbl="revTx" presStyleIdx="1" presStyleCnt="5">
        <dgm:presLayoutVars/>
      </dgm:prSet>
      <dgm:spPr/>
    </dgm:pt>
    <dgm:pt modelId="{9EFD3930-F27B-4C5A-AFBB-9D5865E6B2AF}" type="pres">
      <dgm:prSet presAssocID="{44F30880-507D-4753-9A32-E2F21B4155A5}" presName="sibTrans" presStyleCnt="0"/>
      <dgm:spPr/>
    </dgm:pt>
    <dgm:pt modelId="{62B125CE-27D7-49E3-8708-F68FD79FE177}" type="pres">
      <dgm:prSet presAssocID="{73479521-87F1-4D46-B033-78FE20A921D3}" presName="compNode" presStyleCnt="0"/>
      <dgm:spPr/>
    </dgm:pt>
    <dgm:pt modelId="{71C6E616-47AD-4E02-B8CF-154F1D5AE2B5}" type="pres">
      <dgm:prSet presAssocID="{73479521-87F1-4D46-B033-78FE20A921D3}" presName="bgRect" presStyleLbl="bgShp" presStyleIdx="1" presStyleCnt="3"/>
      <dgm:spPr/>
    </dgm:pt>
    <dgm:pt modelId="{55EA2D6A-18BA-46E9-8F3A-1A54AE500E49}" type="pres">
      <dgm:prSet presAssocID="{73479521-87F1-4D46-B033-78FE20A921D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Kitaplar"/>
        </a:ext>
      </dgm:extLst>
    </dgm:pt>
    <dgm:pt modelId="{FA9B42CA-E624-4871-89E1-4F347A42E3F1}" type="pres">
      <dgm:prSet presAssocID="{73479521-87F1-4D46-B033-78FE20A921D3}" presName="spaceRect" presStyleCnt="0"/>
      <dgm:spPr/>
    </dgm:pt>
    <dgm:pt modelId="{852BB380-8EE7-4160-AA7A-17A7D8615275}" type="pres">
      <dgm:prSet presAssocID="{73479521-87F1-4D46-B033-78FE20A921D3}" presName="parTx" presStyleLbl="revTx" presStyleIdx="2" presStyleCnt="5">
        <dgm:presLayoutVars>
          <dgm:chMax val="0"/>
          <dgm:chPref val="0"/>
        </dgm:presLayoutVars>
      </dgm:prSet>
      <dgm:spPr/>
    </dgm:pt>
    <dgm:pt modelId="{D4976BF5-CD2C-4925-9189-BB758CE03558}" type="pres">
      <dgm:prSet presAssocID="{73479521-87F1-4D46-B033-78FE20A921D3}" presName="desTx" presStyleLbl="revTx" presStyleIdx="3" presStyleCnt="5">
        <dgm:presLayoutVars/>
      </dgm:prSet>
      <dgm:spPr/>
    </dgm:pt>
    <dgm:pt modelId="{B1E74F0E-CEF0-415F-9F4E-CC51F30EEE80}" type="pres">
      <dgm:prSet presAssocID="{BBC9F4CF-A699-437E-825B-154E18B88E6D}" presName="sibTrans" presStyleCnt="0"/>
      <dgm:spPr/>
    </dgm:pt>
    <dgm:pt modelId="{9219B65C-4655-4BC6-AE89-8F1748E967F2}" type="pres">
      <dgm:prSet presAssocID="{EFC39743-4546-4A7A-885A-D9DE543BC08B}" presName="compNode" presStyleCnt="0"/>
      <dgm:spPr/>
    </dgm:pt>
    <dgm:pt modelId="{BCD5DC11-4171-41D5-BED0-6C61BED51F49}" type="pres">
      <dgm:prSet presAssocID="{EFC39743-4546-4A7A-885A-D9DE543BC08B}" presName="bgRect" presStyleLbl="bgShp" presStyleIdx="2" presStyleCnt="3"/>
      <dgm:spPr/>
    </dgm:pt>
    <dgm:pt modelId="{850A8D7B-AFE7-47B6-A138-5FBF252C00C3}" type="pres">
      <dgm:prSet presAssocID="{EFC39743-4546-4A7A-885A-D9DE543BC08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ınıf"/>
        </a:ext>
      </dgm:extLst>
    </dgm:pt>
    <dgm:pt modelId="{E058A878-9A2D-4906-8CFB-41126766D239}" type="pres">
      <dgm:prSet presAssocID="{EFC39743-4546-4A7A-885A-D9DE543BC08B}" presName="spaceRect" presStyleCnt="0"/>
      <dgm:spPr/>
    </dgm:pt>
    <dgm:pt modelId="{0255F657-7018-4650-8389-C374D6E906E9}" type="pres">
      <dgm:prSet presAssocID="{EFC39743-4546-4A7A-885A-D9DE543BC08B}" presName="parTx" presStyleLbl="revTx" presStyleIdx="4" presStyleCnt="5">
        <dgm:presLayoutVars>
          <dgm:chMax val="0"/>
          <dgm:chPref val="0"/>
        </dgm:presLayoutVars>
      </dgm:prSet>
      <dgm:spPr/>
    </dgm:pt>
  </dgm:ptLst>
  <dgm:cxnLst>
    <dgm:cxn modelId="{F256B01D-BBF0-4BB4-9FA7-BBFA7A114B2B}" srcId="{59F425E5-5311-45D4-B827-BEA324FBCC4B}" destId="{EFC39743-4546-4A7A-885A-D9DE543BC08B}" srcOrd="2" destOrd="0" parTransId="{2D9160F4-9853-46FE-9975-07D2E88E3748}" sibTransId="{85E31304-C5CC-4635-89BB-A097CB36BEA4}"/>
    <dgm:cxn modelId="{58658A2E-E771-4F0E-9061-BAC57991F76B}" type="presOf" srcId="{226DE870-AB21-410F-8053-FAF126F0929B}" destId="{193EFCD4-11EB-465A-A2D7-06D9E7A58566}" srcOrd="0" destOrd="1" presId="urn:microsoft.com/office/officeart/2018/2/layout/IconVerticalSolidList"/>
    <dgm:cxn modelId="{21902533-9E5F-4F03-A1F0-61C3739C854C}" type="presOf" srcId="{EFC39743-4546-4A7A-885A-D9DE543BC08B}" destId="{0255F657-7018-4650-8389-C374D6E906E9}" srcOrd="0" destOrd="0" presId="urn:microsoft.com/office/officeart/2018/2/layout/IconVerticalSolidList"/>
    <dgm:cxn modelId="{C91C7646-38AC-4244-A12C-7696E0CAF9B3}" type="presOf" srcId="{28AE5B54-5265-4874-B74D-36BE3A54EBC9}" destId="{A4AF2A75-E2F1-4A22-8095-38225D634776}" srcOrd="0" destOrd="0" presId="urn:microsoft.com/office/officeart/2018/2/layout/IconVerticalSolidList"/>
    <dgm:cxn modelId="{750E624E-2FCE-4F75-8065-4490A2DA1F5E}" srcId="{59F425E5-5311-45D4-B827-BEA324FBCC4B}" destId="{28AE5B54-5265-4874-B74D-36BE3A54EBC9}" srcOrd="0" destOrd="0" parTransId="{4A90AD7F-A379-44FF-B45C-B78BAB0555A4}" sibTransId="{44F30880-507D-4753-9A32-E2F21B4155A5}"/>
    <dgm:cxn modelId="{814D4669-3996-4A9C-A46E-AA414B996672}" srcId="{59F425E5-5311-45D4-B827-BEA324FBCC4B}" destId="{73479521-87F1-4D46-B033-78FE20A921D3}" srcOrd="1" destOrd="0" parTransId="{36751F57-5961-4018-A155-87DF2D495675}" sibTransId="{BBC9F4CF-A699-437E-825B-154E18B88E6D}"/>
    <dgm:cxn modelId="{B2D4C176-AD79-4E23-9684-1DC9F071AE3C}" type="presOf" srcId="{59F425E5-5311-45D4-B827-BEA324FBCC4B}" destId="{5D64A695-F83A-468D-84F4-B88BE4BB8E47}" srcOrd="0" destOrd="0" presId="urn:microsoft.com/office/officeart/2018/2/layout/IconVerticalSolidList"/>
    <dgm:cxn modelId="{D70DAFA7-EA79-4B89-B0FC-9FC56F472142}" srcId="{28AE5B54-5265-4874-B74D-36BE3A54EBC9}" destId="{5A3B1660-4A63-4F8A-A62A-7B5EACC1C9A6}" srcOrd="0" destOrd="0" parTransId="{C68B39B0-7C65-4CBF-A97B-BAD3FA2D3DCD}" sibTransId="{FC30CF99-184D-4758-8054-37BB8E08E117}"/>
    <dgm:cxn modelId="{FAE472AB-BDDF-4343-856C-DA2E0F9387B9}" srcId="{73479521-87F1-4D46-B033-78FE20A921D3}" destId="{1F4DDBB4-EDD9-4EAE-AC01-F993659C8FCC}" srcOrd="0" destOrd="0" parTransId="{53FBB21D-4477-49E0-A4C2-6849675EC354}" sibTransId="{7535C918-0F58-4690-8821-A268E753874E}"/>
    <dgm:cxn modelId="{F59523BD-44EB-440C-8A14-4F0EF2D619BD}" srcId="{28AE5B54-5265-4874-B74D-36BE3A54EBC9}" destId="{226DE870-AB21-410F-8053-FAF126F0929B}" srcOrd="1" destOrd="0" parTransId="{6609C2FF-EF71-47E5-830C-C625AD391C97}" sibTransId="{3B739F37-129E-4663-8301-1F859992712C}"/>
    <dgm:cxn modelId="{252629C2-0EAF-45A2-875C-854366FA23EF}" type="presOf" srcId="{73479521-87F1-4D46-B033-78FE20A921D3}" destId="{852BB380-8EE7-4160-AA7A-17A7D8615275}" srcOrd="0" destOrd="0" presId="urn:microsoft.com/office/officeart/2018/2/layout/IconVerticalSolidList"/>
    <dgm:cxn modelId="{3BB11EE1-52A6-4168-B402-DE1EC25CD316}" type="presOf" srcId="{1F4DDBB4-EDD9-4EAE-AC01-F993659C8FCC}" destId="{D4976BF5-CD2C-4925-9189-BB758CE03558}" srcOrd="0" destOrd="0" presId="urn:microsoft.com/office/officeart/2018/2/layout/IconVerticalSolidList"/>
    <dgm:cxn modelId="{44363FED-DE88-4189-8DA0-C24EC56DA273}" type="presOf" srcId="{5A3B1660-4A63-4F8A-A62A-7B5EACC1C9A6}" destId="{193EFCD4-11EB-465A-A2D7-06D9E7A58566}" srcOrd="0" destOrd="0" presId="urn:microsoft.com/office/officeart/2018/2/layout/IconVerticalSolidList"/>
    <dgm:cxn modelId="{512F16FF-A12D-4E4D-A82A-30B3F7E50802}" type="presParOf" srcId="{5D64A695-F83A-468D-84F4-B88BE4BB8E47}" destId="{A18EDA19-3946-41B3-9F80-639D22E00999}" srcOrd="0" destOrd="0" presId="urn:microsoft.com/office/officeart/2018/2/layout/IconVerticalSolidList"/>
    <dgm:cxn modelId="{95E05B6A-85B4-4947-BC76-8F0308B6F0C1}" type="presParOf" srcId="{A18EDA19-3946-41B3-9F80-639D22E00999}" destId="{2E9B204A-209C-4C47-9D97-D59DA21E5A17}" srcOrd="0" destOrd="0" presId="urn:microsoft.com/office/officeart/2018/2/layout/IconVerticalSolidList"/>
    <dgm:cxn modelId="{D8F46146-B72F-423B-A944-ACF9CA2AB26D}" type="presParOf" srcId="{A18EDA19-3946-41B3-9F80-639D22E00999}" destId="{D33AB2FE-31B9-4536-BFE3-58EB6C1F7CC8}" srcOrd="1" destOrd="0" presId="urn:microsoft.com/office/officeart/2018/2/layout/IconVerticalSolidList"/>
    <dgm:cxn modelId="{A82DD71E-6732-4523-B176-D6C971BAE7FE}" type="presParOf" srcId="{A18EDA19-3946-41B3-9F80-639D22E00999}" destId="{17083ACE-2FCA-41E2-B58A-35AD781D5F97}" srcOrd="2" destOrd="0" presId="urn:microsoft.com/office/officeart/2018/2/layout/IconVerticalSolidList"/>
    <dgm:cxn modelId="{ABA8A20E-3A77-44F7-8765-7909051F868E}" type="presParOf" srcId="{A18EDA19-3946-41B3-9F80-639D22E00999}" destId="{A4AF2A75-E2F1-4A22-8095-38225D634776}" srcOrd="3" destOrd="0" presId="urn:microsoft.com/office/officeart/2018/2/layout/IconVerticalSolidList"/>
    <dgm:cxn modelId="{B5DEDAAB-BBCA-4BDC-AD3E-B80BB59789E8}" type="presParOf" srcId="{A18EDA19-3946-41B3-9F80-639D22E00999}" destId="{193EFCD4-11EB-465A-A2D7-06D9E7A58566}" srcOrd="4" destOrd="0" presId="urn:microsoft.com/office/officeart/2018/2/layout/IconVerticalSolidList"/>
    <dgm:cxn modelId="{AA1765FC-45C4-4117-9F75-E8B5DFCA23D9}" type="presParOf" srcId="{5D64A695-F83A-468D-84F4-B88BE4BB8E47}" destId="{9EFD3930-F27B-4C5A-AFBB-9D5865E6B2AF}" srcOrd="1" destOrd="0" presId="urn:microsoft.com/office/officeart/2018/2/layout/IconVerticalSolidList"/>
    <dgm:cxn modelId="{DEF598ED-79CA-4650-A9B6-643A371539E8}" type="presParOf" srcId="{5D64A695-F83A-468D-84F4-B88BE4BB8E47}" destId="{62B125CE-27D7-49E3-8708-F68FD79FE177}" srcOrd="2" destOrd="0" presId="urn:microsoft.com/office/officeart/2018/2/layout/IconVerticalSolidList"/>
    <dgm:cxn modelId="{F1260E16-4248-47B3-BF1F-84B7B8370A0A}" type="presParOf" srcId="{62B125CE-27D7-49E3-8708-F68FD79FE177}" destId="{71C6E616-47AD-4E02-B8CF-154F1D5AE2B5}" srcOrd="0" destOrd="0" presId="urn:microsoft.com/office/officeart/2018/2/layout/IconVerticalSolidList"/>
    <dgm:cxn modelId="{A03D0291-8712-4D2A-A675-765FD326ED48}" type="presParOf" srcId="{62B125CE-27D7-49E3-8708-F68FD79FE177}" destId="{55EA2D6A-18BA-46E9-8F3A-1A54AE500E49}" srcOrd="1" destOrd="0" presId="urn:microsoft.com/office/officeart/2018/2/layout/IconVerticalSolidList"/>
    <dgm:cxn modelId="{38FE37AD-BC0E-4C88-BCF9-AA7A34C3B8CB}" type="presParOf" srcId="{62B125CE-27D7-49E3-8708-F68FD79FE177}" destId="{FA9B42CA-E624-4871-89E1-4F347A42E3F1}" srcOrd="2" destOrd="0" presId="urn:microsoft.com/office/officeart/2018/2/layout/IconVerticalSolidList"/>
    <dgm:cxn modelId="{D81C1F17-13BB-4C43-BFDD-D0AF1EFF9FC2}" type="presParOf" srcId="{62B125CE-27D7-49E3-8708-F68FD79FE177}" destId="{852BB380-8EE7-4160-AA7A-17A7D8615275}" srcOrd="3" destOrd="0" presId="urn:microsoft.com/office/officeart/2018/2/layout/IconVerticalSolidList"/>
    <dgm:cxn modelId="{AD1F0E5C-DB2D-4AE6-A73B-8AF4A861F714}" type="presParOf" srcId="{62B125CE-27D7-49E3-8708-F68FD79FE177}" destId="{D4976BF5-CD2C-4925-9189-BB758CE03558}" srcOrd="4" destOrd="0" presId="urn:microsoft.com/office/officeart/2018/2/layout/IconVerticalSolidList"/>
    <dgm:cxn modelId="{9942223D-90D5-4A5D-90AF-0B087CFCE97C}" type="presParOf" srcId="{5D64A695-F83A-468D-84F4-B88BE4BB8E47}" destId="{B1E74F0E-CEF0-415F-9F4E-CC51F30EEE80}" srcOrd="3" destOrd="0" presId="urn:microsoft.com/office/officeart/2018/2/layout/IconVerticalSolidList"/>
    <dgm:cxn modelId="{243E6993-7B71-4A72-8F0D-36EA0A26D447}" type="presParOf" srcId="{5D64A695-F83A-468D-84F4-B88BE4BB8E47}" destId="{9219B65C-4655-4BC6-AE89-8F1748E967F2}" srcOrd="4" destOrd="0" presId="urn:microsoft.com/office/officeart/2018/2/layout/IconVerticalSolidList"/>
    <dgm:cxn modelId="{C9B18214-768B-447E-B4A8-F018C311B134}" type="presParOf" srcId="{9219B65C-4655-4BC6-AE89-8F1748E967F2}" destId="{BCD5DC11-4171-41D5-BED0-6C61BED51F49}" srcOrd="0" destOrd="0" presId="urn:microsoft.com/office/officeart/2018/2/layout/IconVerticalSolidList"/>
    <dgm:cxn modelId="{B2C51990-18A5-42C7-9FDC-E859E9030FBF}" type="presParOf" srcId="{9219B65C-4655-4BC6-AE89-8F1748E967F2}" destId="{850A8D7B-AFE7-47B6-A138-5FBF252C00C3}" srcOrd="1" destOrd="0" presId="urn:microsoft.com/office/officeart/2018/2/layout/IconVerticalSolidList"/>
    <dgm:cxn modelId="{116ABB7D-B612-4372-AC66-5171D0E48573}" type="presParOf" srcId="{9219B65C-4655-4BC6-AE89-8F1748E967F2}" destId="{E058A878-9A2D-4906-8CFB-41126766D239}" srcOrd="2" destOrd="0" presId="urn:microsoft.com/office/officeart/2018/2/layout/IconVerticalSolidList"/>
    <dgm:cxn modelId="{C183AB40-580C-4791-9C50-CABFBEB2FEC6}" type="presParOf" srcId="{9219B65C-4655-4BC6-AE89-8F1748E967F2}" destId="{0255F657-7018-4650-8389-C374D6E906E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4348FC-A208-4A70-8703-8314B39D110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BE877AB9-1184-46BA-B43B-F22D9ADA63EE}">
      <dgm:prSet/>
      <dgm:spPr/>
      <dgm:t>
        <a:bodyPr/>
        <a:lstStyle/>
        <a:p>
          <a:r>
            <a:rPr lang="tr-TR"/>
            <a:t>Programın ders dağılımına ilişkin ilke, kural ve yöntemlerin tanımlı olduğu belirtilmeli, </a:t>
          </a:r>
        </a:p>
      </dgm:t>
    </dgm:pt>
    <dgm:pt modelId="{FB3493BE-35ED-4AC9-A009-E756810AAE1B}" type="parTrans" cxnId="{570B6506-743D-46D7-BF37-B527CA17E87B}">
      <dgm:prSet/>
      <dgm:spPr/>
      <dgm:t>
        <a:bodyPr/>
        <a:lstStyle/>
        <a:p>
          <a:endParaRPr lang="tr-TR"/>
        </a:p>
      </dgm:t>
    </dgm:pt>
    <dgm:pt modelId="{C4D3509A-EB47-4019-BEC2-ADE2DC881BB7}" type="sibTrans" cxnId="{570B6506-743D-46D7-BF37-B527CA17E87B}">
      <dgm:prSet/>
      <dgm:spPr/>
      <dgm:t>
        <a:bodyPr/>
        <a:lstStyle/>
        <a:p>
          <a:endParaRPr lang="tr-TR"/>
        </a:p>
      </dgm:t>
    </dgm:pt>
    <dgm:pt modelId="{B2365108-F454-4563-9E57-6B6B68E656FF}">
      <dgm:prSet/>
      <dgm:spPr/>
      <dgm:t>
        <a:bodyPr/>
        <a:lstStyle/>
        <a:p>
          <a:r>
            <a:rPr lang="tr-TR"/>
            <a:t>Ön Lisans ve Lisans Eğitim Öğretim ve Sınav Yönetmeliği(2)(3)(B.1.2.2.) ve Ders Kataloglarının Oluşturulması ve Güncelleştirilmesi Esasları(2)(3)(B.1.2.3.) dikkate alınarak yapılmaktadır.</a:t>
          </a:r>
        </a:p>
      </dgm:t>
    </dgm:pt>
    <dgm:pt modelId="{72F3706F-DA46-4E08-A55D-81DB90369A06}" type="parTrans" cxnId="{EE7323A1-0A6E-4C16-B12C-CBB74E7F1370}">
      <dgm:prSet/>
      <dgm:spPr/>
      <dgm:t>
        <a:bodyPr/>
        <a:lstStyle/>
        <a:p>
          <a:endParaRPr lang="tr-TR"/>
        </a:p>
      </dgm:t>
    </dgm:pt>
    <dgm:pt modelId="{24354F3E-66AD-48A5-8485-4605919D1AF2}" type="sibTrans" cxnId="{EE7323A1-0A6E-4C16-B12C-CBB74E7F1370}">
      <dgm:prSet/>
      <dgm:spPr/>
      <dgm:t>
        <a:bodyPr/>
        <a:lstStyle/>
        <a:p>
          <a:endParaRPr lang="tr-TR"/>
        </a:p>
      </dgm:t>
    </dgm:pt>
    <dgm:pt modelId="{5051B35E-DAAD-416D-9412-86CEC540F3B0}">
      <dgm:prSet/>
      <dgm:spPr/>
      <dgm:t>
        <a:bodyPr/>
        <a:lstStyle/>
        <a:p>
          <a:r>
            <a:rPr lang="tr-TR"/>
            <a:t>Ders dağılımında öğretim elemanlarının uzmanlık alanları ve iş yükleri gözetildiği ve ders dağılımının katılımcı bir şekilde belirlendiği vurgulanmalıdır. </a:t>
          </a:r>
        </a:p>
      </dgm:t>
    </dgm:pt>
    <dgm:pt modelId="{4455E7D8-4E08-4A90-B17D-2D5373F04A33}" type="parTrans" cxnId="{3173738A-3B9B-4675-9542-28051DCEE547}">
      <dgm:prSet/>
      <dgm:spPr/>
      <dgm:t>
        <a:bodyPr/>
        <a:lstStyle/>
        <a:p>
          <a:endParaRPr lang="tr-TR"/>
        </a:p>
      </dgm:t>
    </dgm:pt>
    <dgm:pt modelId="{6F6799F3-5321-4494-B28D-4A18E823CD57}" type="sibTrans" cxnId="{3173738A-3B9B-4675-9542-28051DCEE547}">
      <dgm:prSet/>
      <dgm:spPr/>
      <dgm:t>
        <a:bodyPr/>
        <a:lstStyle/>
        <a:p>
          <a:endParaRPr lang="tr-TR"/>
        </a:p>
      </dgm:t>
    </dgm:pt>
    <dgm:pt modelId="{00554B13-CFEA-442E-B190-DA74F96E509D}">
      <dgm:prSet/>
      <dgm:spPr/>
      <dgm:t>
        <a:bodyPr/>
        <a:lstStyle/>
        <a:p>
          <a:r>
            <a:rPr lang="tr-TR"/>
            <a:t>Öğretim programı yapısı zorunlu-seçmeli ders, alan-alan dışı ders dengesini gözetmekte, kültürel derinlik ve farklı disiplinleri tanıma imkânı vermektedir. </a:t>
          </a:r>
        </a:p>
      </dgm:t>
    </dgm:pt>
    <dgm:pt modelId="{5D9280D7-41A1-4A99-B59B-1B48F354709A}" type="parTrans" cxnId="{BE701DEE-3666-4B81-9926-F7CB9CA5A5AD}">
      <dgm:prSet/>
      <dgm:spPr/>
      <dgm:t>
        <a:bodyPr/>
        <a:lstStyle/>
        <a:p>
          <a:endParaRPr lang="tr-TR"/>
        </a:p>
      </dgm:t>
    </dgm:pt>
    <dgm:pt modelId="{C8944FCE-5A09-4C7C-8288-3E6FE90BFAEB}" type="sibTrans" cxnId="{BE701DEE-3666-4B81-9926-F7CB9CA5A5AD}">
      <dgm:prSet/>
      <dgm:spPr/>
      <dgm:t>
        <a:bodyPr/>
        <a:lstStyle/>
        <a:p>
          <a:endParaRPr lang="tr-TR"/>
        </a:p>
      </dgm:t>
    </dgm:pt>
    <dgm:pt modelId="{6530D5C9-0A58-4E6D-B6A6-32D8A368EBC3}">
      <dgm:prSet/>
      <dgm:spPr/>
      <dgm:t>
        <a:bodyPr/>
        <a:lstStyle/>
        <a:p>
          <a:r>
            <a:rPr lang="tr-TR"/>
            <a:t>Üniversite Eşitlik ve Çeşitlilik Eylem Planı doğrultusunda 2022-2023 Eğitim-Öğretim yılından itibaren … Lisansüstü programlarında seçmeli olarak Cinsiyet Eşitliği temalı dersler yer almaktadır(3)(B.1.2.6.Sayfa 7).</a:t>
          </a:r>
        </a:p>
      </dgm:t>
    </dgm:pt>
    <dgm:pt modelId="{6F01485A-93F2-43FA-99E8-1BC2F448D3B8}" type="parTrans" cxnId="{504C7ACA-8C4A-4DE2-BC6E-FA48A5EDABCA}">
      <dgm:prSet/>
      <dgm:spPr/>
      <dgm:t>
        <a:bodyPr/>
        <a:lstStyle/>
        <a:p>
          <a:endParaRPr lang="tr-TR"/>
        </a:p>
      </dgm:t>
    </dgm:pt>
    <dgm:pt modelId="{0E5FCC52-E7DC-4099-B2CC-EE350FD51A6B}" type="sibTrans" cxnId="{504C7ACA-8C4A-4DE2-BC6E-FA48A5EDABCA}">
      <dgm:prSet/>
      <dgm:spPr/>
      <dgm:t>
        <a:bodyPr/>
        <a:lstStyle/>
        <a:p>
          <a:endParaRPr lang="tr-TR"/>
        </a:p>
      </dgm:t>
    </dgm:pt>
    <dgm:pt modelId="{BDEFE47C-8B7E-4F8E-9BDA-B98B56EC622C}">
      <dgm:prSet/>
      <dgm:spPr/>
      <dgm:t>
        <a:bodyPr/>
        <a:lstStyle/>
        <a:p>
          <a:r>
            <a:rPr lang="tr-TR"/>
            <a:t>Programların ders dağılım dengesi ile ilgili üniversite genelinde tüm birimleri kapsamak üzere anketler oluşturulmuştur ve uygulanması süreçleri devam etmektedir (B.1.2.17.) (B.1.2.18.)</a:t>
          </a:r>
        </a:p>
      </dgm:t>
    </dgm:pt>
    <dgm:pt modelId="{97655A0E-BB67-41EC-96A2-C1066E6A42B0}" type="parTrans" cxnId="{6BA1CFC2-B023-4964-9DED-ECA02B508B3D}">
      <dgm:prSet/>
      <dgm:spPr/>
      <dgm:t>
        <a:bodyPr/>
        <a:lstStyle/>
        <a:p>
          <a:endParaRPr lang="tr-TR"/>
        </a:p>
      </dgm:t>
    </dgm:pt>
    <dgm:pt modelId="{E63FDA8C-BE97-4918-83CB-314F23A555DA}" type="sibTrans" cxnId="{6BA1CFC2-B023-4964-9DED-ECA02B508B3D}">
      <dgm:prSet/>
      <dgm:spPr/>
      <dgm:t>
        <a:bodyPr/>
        <a:lstStyle/>
        <a:p>
          <a:endParaRPr lang="tr-TR"/>
        </a:p>
      </dgm:t>
    </dgm:pt>
    <dgm:pt modelId="{E8274003-A382-4EC8-9A4F-5D6318A1B69B}" type="pres">
      <dgm:prSet presAssocID="{8B4348FC-A208-4A70-8703-8314B39D1107}" presName="linear" presStyleCnt="0">
        <dgm:presLayoutVars>
          <dgm:animLvl val="lvl"/>
          <dgm:resizeHandles val="exact"/>
        </dgm:presLayoutVars>
      </dgm:prSet>
      <dgm:spPr/>
    </dgm:pt>
    <dgm:pt modelId="{C5F65288-C0CC-4E76-8F41-059FA92D291F}" type="pres">
      <dgm:prSet presAssocID="{BE877AB9-1184-46BA-B43B-F22D9ADA63EE}" presName="parentText" presStyleLbl="node1" presStyleIdx="0" presStyleCnt="3">
        <dgm:presLayoutVars>
          <dgm:chMax val="0"/>
          <dgm:bulletEnabled val="1"/>
        </dgm:presLayoutVars>
      </dgm:prSet>
      <dgm:spPr/>
    </dgm:pt>
    <dgm:pt modelId="{B83001AB-6878-4BA4-933C-D913746B1BC4}" type="pres">
      <dgm:prSet presAssocID="{BE877AB9-1184-46BA-B43B-F22D9ADA63EE}" presName="childText" presStyleLbl="revTx" presStyleIdx="0" presStyleCnt="2">
        <dgm:presLayoutVars>
          <dgm:bulletEnabled val="1"/>
        </dgm:presLayoutVars>
      </dgm:prSet>
      <dgm:spPr/>
    </dgm:pt>
    <dgm:pt modelId="{4BFC2DF3-662F-435F-9D69-5BB016AE93C3}" type="pres">
      <dgm:prSet presAssocID="{5051B35E-DAAD-416D-9412-86CEC540F3B0}" presName="parentText" presStyleLbl="node1" presStyleIdx="1" presStyleCnt="3">
        <dgm:presLayoutVars>
          <dgm:chMax val="0"/>
          <dgm:bulletEnabled val="1"/>
        </dgm:presLayoutVars>
      </dgm:prSet>
      <dgm:spPr/>
    </dgm:pt>
    <dgm:pt modelId="{FB17530E-B3E5-496A-B9F5-70C679181029}" type="pres">
      <dgm:prSet presAssocID="{6F6799F3-5321-4494-B28D-4A18E823CD57}" presName="spacer" presStyleCnt="0"/>
      <dgm:spPr/>
    </dgm:pt>
    <dgm:pt modelId="{EA85562A-CC76-4255-A6C5-A614BCDD1C5C}" type="pres">
      <dgm:prSet presAssocID="{00554B13-CFEA-442E-B190-DA74F96E509D}" presName="parentText" presStyleLbl="node1" presStyleIdx="2" presStyleCnt="3">
        <dgm:presLayoutVars>
          <dgm:chMax val="0"/>
          <dgm:bulletEnabled val="1"/>
        </dgm:presLayoutVars>
      </dgm:prSet>
      <dgm:spPr/>
    </dgm:pt>
    <dgm:pt modelId="{C5C1D298-AB88-4247-9EE8-37071DC43FE0}" type="pres">
      <dgm:prSet presAssocID="{00554B13-CFEA-442E-B190-DA74F96E509D}" presName="childText" presStyleLbl="revTx" presStyleIdx="1" presStyleCnt="2">
        <dgm:presLayoutVars>
          <dgm:bulletEnabled val="1"/>
        </dgm:presLayoutVars>
      </dgm:prSet>
      <dgm:spPr/>
    </dgm:pt>
  </dgm:ptLst>
  <dgm:cxnLst>
    <dgm:cxn modelId="{570B6506-743D-46D7-BF37-B527CA17E87B}" srcId="{8B4348FC-A208-4A70-8703-8314B39D1107}" destId="{BE877AB9-1184-46BA-B43B-F22D9ADA63EE}" srcOrd="0" destOrd="0" parTransId="{FB3493BE-35ED-4AC9-A009-E756810AAE1B}" sibTransId="{C4D3509A-EB47-4019-BEC2-ADE2DC881BB7}"/>
    <dgm:cxn modelId="{5D61DA1B-F23D-472E-873D-E77826113C5B}" type="presOf" srcId="{5051B35E-DAAD-416D-9412-86CEC540F3B0}" destId="{4BFC2DF3-662F-435F-9D69-5BB016AE93C3}" srcOrd="0" destOrd="0" presId="urn:microsoft.com/office/officeart/2005/8/layout/vList2"/>
    <dgm:cxn modelId="{C6B02730-E9E0-457A-8B60-B587B548A310}" type="presOf" srcId="{B2365108-F454-4563-9E57-6B6B68E656FF}" destId="{B83001AB-6878-4BA4-933C-D913746B1BC4}" srcOrd="0" destOrd="0" presId="urn:microsoft.com/office/officeart/2005/8/layout/vList2"/>
    <dgm:cxn modelId="{FB7EBF38-42C7-439D-80C1-FB151561E318}" type="presOf" srcId="{BE877AB9-1184-46BA-B43B-F22D9ADA63EE}" destId="{C5F65288-C0CC-4E76-8F41-059FA92D291F}" srcOrd="0" destOrd="0" presId="urn:microsoft.com/office/officeart/2005/8/layout/vList2"/>
    <dgm:cxn modelId="{3173738A-3B9B-4675-9542-28051DCEE547}" srcId="{8B4348FC-A208-4A70-8703-8314B39D1107}" destId="{5051B35E-DAAD-416D-9412-86CEC540F3B0}" srcOrd="1" destOrd="0" parTransId="{4455E7D8-4E08-4A90-B17D-2D5373F04A33}" sibTransId="{6F6799F3-5321-4494-B28D-4A18E823CD57}"/>
    <dgm:cxn modelId="{EE7323A1-0A6E-4C16-B12C-CBB74E7F1370}" srcId="{BE877AB9-1184-46BA-B43B-F22D9ADA63EE}" destId="{B2365108-F454-4563-9E57-6B6B68E656FF}" srcOrd="0" destOrd="0" parTransId="{72F3706F-DA46-4E08-A55D-81DB90369A06}" sibTransId="{24354F3E-66AD-48A5-8485-4605919D1AF2}"/>
    <dgm:cxn modelId="{E0597FAA-4A7E-4467-8C3C-F599CBCFE304}" type="presOf" srcId="{BDEFE47C-8B7E-4F8E-9BDA-B98B56EC622C}" destId="{C5C1D298-AB88-4247-9EE8-37071DC43FE0}" srcOrd="0" destOrd="1" presId="urn:microsoft.com/office/officeart/2005/8/layout/vList2"/>
    <dgm:cxn modelId="{CB95B8B4-C2B2-4160-BFF4-1D389A820355}" type="presOf" srcId="{6530D5C9-0A58-4E6D-B6A6-32D8A368EBC3}" destId="{C5C1D298-AB88-4247-9EE8-37071DC43FE0}" srcOrd="0" destOrd="0" presId="urn:microsoft.com/office/officeart/2005/8/layout/vList2"/>
    <dgm:cxn modelId="{45F931B7-8E67-4812-A421-D444A552EFBB}" type="presOf" srcId="{00554B13-CFEA-442E-B190-DA74F96E509D}" destId="{EA85562A-CC76-4255-A6C5-A614BCDD1C5C}" srcOrd="0" destOrd="0" presId="urn:microsoft.com/office/officeart/2005/8/layout/vList2"/>
    <dgm:cxn modelId="{6BA1CFC2-B023-4964-9DED-ECA02B508B3D}" srcId="{00554B13-CFEA-442E-B190-DA74F96E509D}" destId="{BDEFE47C-8B7E-4F8E-9BDA-B98B56EC622C}" srcOrd="1" destOrd="0" parTransId="{97655A0E-BB67-41EC-96A2-C1066E6A42B0}" sibTransId="{E63FDA8C-BE97-4918-83CB-314F23A555DA}"/>
    <dgm:cxn modelId="{504C7ACA-8C4A-4DE2-BC6E-FA48A5EDABCA}" srcId="{00554B13-CFEA-442E-B190-DA74F96E509D}" destId="{6530D5C9-0A58-4E6D-B6A6-32D8A368EBC3}" srcOrd="0" destOrd="0" parTransId="{6F01485A-93F2-43FA-99E8-1BC2F448D3B8}" sibTransId="{0E5FCC52-E7DC-4099-B2CC-EE350FD51A6B}"/>
    <dgm:cxn modelId="{BE701DEE-3666-4B81-9926-F7CB9CA5A5AD}" srcId="{8B4348FC-A208-4A70-8703-8314B39D1107}" destId="{00554B13-CFEA-442E-B190-DA74F96E509D}" srcOrd="2" destOrd="0" parTransId="{5D9280D7-41A1-4A99-B59B-1B48F354709A}" sibTransId="{C8944FCE-5A09-4C7C-8288-3E6FE90BFAEB}"/>
    <dgm:cxn modelId="{55D7ADF7-C005-479E-A02B-F62A536CD7FC}" type="presOf" srcId="{8B4348FC-A208-4A70-8703-8314B39D1107}" destId="{E8274003-A382-4EC8-9A4F-5D6318A1B69B}" srcOrd="0" destOrd="0" presId="urn:microsoft.com/office/officeart/2005/8/layout/vList2"/>
    <dgm:cxn modelId="{D8EC8E92-6B59-49DF-801A-7810345BE6EF}" type="presParOf" srcId="{E8274003-A382-4EC8-9A4F-5D6318A1B69B}" destId="{C5F65288-C0CC-4E76-8F41-059FA92D291F}" srcOrd="0" destOrd="0" presId="urn:microsoft.com/office/officeart/2005/8/layout/vList2"/>
    <dgm:cxn modelId="{E4D10026-F73C-4E9B-9C35-D8E32D8F85DE}" type="presParOf" srcId="{E8274003-A382-4EC8-9A4F-5D6318A1B69B}" destId="{B83001AB-6878-4BA4-933C-D913746B1BC4}" srcOrd="1" destOrd="0" presId="urn:microsoft.com/office/officeart/2005/8/layout/vList2"/>
    <dgm:cxn modelId="{0E2CA3D2-ED6E-4226-8486-302E69C3270B}" type="presParOf" srcId="{E8274003-A382-4EC8-9A4F-5D6318A1B69B}" destId="{4BFC2DF3-662F-435F-9D69-5BB016AE93C3}" srcOrd="2" destOrd="0" presId="urn:microsoft.com/office/officeart/2005/8/layout/vList2"/>
    <dgm:cxn modelId="{5B496467-4672-4EC4-B11B-E60050A9F51E}" type="presParOf" srcId="{E8274003-A382-4EC8-9A4F-5D6318A1B69B}" destId="{FB17530E-B3E5-496A-B9F5-70C679181029}" srcOrd="3" destOrd="0" presId="urn:microsoft.com/office/officeart/2005/8/layout/vList2"/>
    <dgm:cxn modelId="{B9460615-AD1D-410F-A488-DB581B6E6445}" type="presParOf" srcId="{E8274003-A382-4EC8-9A4F-5D6318A1B69B}" destId="{EA85562A-CC76-4255-A6C5-A614BCDD1C5C}" srcOrd="4" destOrd="0" presId="urn:microsoft.com/office/officeart/2005/8/layout/vList2"/>
    <dgm:cxn modelId="{CEB66EE3-6CE7-4CD0-8DB5-243BC2E9E1CD}" type="presParOf" srcId="{E8274003-A382-4EC8-9A4F-5D6318A1B69B}" destId="{C5C1D298-AB88-4247-9EE8-37071DC43FE0}"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B27CD6-1430-4BCB-8FBA-EBADBE31346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6E03F1B3-9191-440D-9C37-8B55EBEF02A8}">
      <dgm:prSet/>
      <dgm:spPr/>
      <dgm:t>
        <a:bodyPr/>
        <a:lstStyle/>
        <a:p>
          <a:r>
            <a:rPr lang="tr-TR"/>
            <a:t>Programlarda ders dağılım dengesi izlenmekte ve iyileştirilmektedir. </a:t>
          </a:r>
        </a:p>
      </dgm:t>
    </dgm:pt>
    <dgm:pt modelId="{ED5B3704-3C48-44F2-BA7F-51FDA68DC777}" type="parTrans" cxnId="{5897EE46-EAFC-4364-98C4-BEBEEE9B713F}">
      <dgm:prSet/>
      <dgm:spPr/>
      <dgm:t>
        <a:bodyPr/>
        <a:lstStyle/>
        <a:p>
          <a:endParaRPr lang="tr-TR"/>
        </a:p>
      </dgm:t>
    </dgm:pt>
    <dgm:pt modelId="{B2034528-F582-4397-8E01-457BE2646C9B}" type="sibTrans" cxnId="{5897EE46-EAFC-4364-98C4-BEBEEE9B713F}">
      <dgm:prSet/>
      <dgm:spPr/>
      <dgm:t>
        <a:bodyPr/>
        <a:lstStyle/>
        <a:p>
          <a:endParaRPr lang="tr-TR"/>
        </a:p>
      </dgm:t>
    </dgm:pt>
    <dgm:pt modelId="{BD4E707D-72E5-499B-BDBA-9034DB2619A2}">
      <dgm:prSet/>
      <dgm:spPr/>
      <dgm:t>
        <a:bodyPr/>
        <a:lstStyle/>
        <a:p>
          <a:r>
            <a:rPr lang="tr-TR"/>
            <a:t>Ders sayısı ve haftalık ders saati öğrencinin akademik olmayan etkinliklere de zaman ayırabileceği şekilde düzenlendiği kanıtlarla belirtilmelidir. </a:t>
          </a:r>
        </a:p>
      </dgm:t>
    </dgm:pt>
    <dgm:pt modelId="{C4F972CD-3607-4C60-AEAA-57161DA613AD}" type="parTrans" cxnId="{F12481D4-B798-4267-8A7B-4BD6F6ABD77C}">
      <dgm:prSet/>
      <dgm:spPr/>
      <dgm:t>
        <a:bodyPr/>
        <a:lstStyle/>
        <a:p>
          <a:endParaRPr lang="tr-TR"/>
        </a:p>
      </dgm:t>
    </dgm:pt>
    <dgm:pt modelId="{50D5001F-32B8-4D43-8D9E-AD6070519647}" type="sibTrans" cxnId="{F12481D4-B798-4267-8A7B-4BD6F6ABD77C}">
      <dgm:prSet/>
      <dgm:spPr/>
      <dgm:t>
        <a:bodyPr/>
        <a:lstStyle/>
        <a:p>
          <a:endParaRPr lang="tr-TR"/>
        </a:p>
      </dgm:t>
    </dgm:pt>
    <dgm:pt modelId="{00076121-3336-40B2-8AAE-E004B59676A2}">
      <dgm:prSet/>
      <dgm:spPr/>
      <dgm:t>
        <a:bodyPr/>
        <a:lstStyle/>
        <a:p>
          <a:r>
            <a:rPr lang="tr-TR"/>
            <a:t>Bu kapsamda geliştirilen ders bilgi paketlerinin amaca uygunluğu ve işlerliği izlenmekte ve bağlı iyileştirmeler yapılmaktadır. </a:t>
          </a:r>
        </a:p>
      </dgm:t>
    </dgm:pt>
    <dgm:pt modelId="{00F11F89-4D0C-4320-871B-CF2F6D13892C}" type="parTrans" cxnId="{9BC55AF1-A2A1-43EA-B319-C9ACBB4B9BAE}">
      <dgm:prSet/>
      <dgm:spPr/>
      <dgm:t>
        <a:bodyPr/>
        <a:lstStyle/>
        <a:p>
          <a:endParaRPr lang="tr-TR"/>
        </a:p>
      </dgm:t>
    </dgm:pt>
    <dgm:pt modelId="{3568AAD3-E822-41A7-AFA6-B414DAC57AA1}" type="sibTrans" cxnId="{9BC55AF1-A2A1-43EA-B319-C9ACBB4B9BAE}">
      <dgm:prSet/>
      <dgm:spPr/>
      <dgm:t>
        <a:bodyPr/>
        <a:lstStyle/>
        <a:p>
          <a:endParaRPr lang="tr-TR"/>
        </a:p>
      </dgm:t>
    </dgm:pt>
    <dgm:pt modelId="{54122F2F-63EB-49CF-BAA1-04E98350CE70}">
      <dgm:prSet/>
      <dgm:spPr/>
      <dgm:t>
        <a:bodyPr/>
        <a:lstStyle/>
        <a:p>
          <a:r>
            <a:rPr lang="tr-TR" i="1"/>
            <a:t>Fakültede ders bilgi paketi oluşturma ve güncelleme rehberi ve ders bilgi paketi kontrol listesi (video ve basılı materyal) kullanıldığı</a:t>
          </a:r>
          <a:endParaRPr lang="tr-TR"/>
        </a:p>
      </dgm:t>
    </dgm:pt>
    <dgm:pt modelId="{40F9802E-6DC7-40A0-BBDC-5ACA5E7F0CE9}" type="parTrans" cxnId="{F64D5EA0-95AB-480D-A825-76420E4B72A4}">
      <dgm:prSet/>
      <dgm:spPr/>
      <dgm:t>
        <a:bodyPr/>
        <a:lstStyle/>
        <a:p>
          <a:endParaRPr lang="tr-TR"/>
        </a:p>
      </dgm:t>
    </dgm:pt>
    <dgm:pt modelId="{4F15643C-2D3B-4E12-9874-4B6007359159}" type="sibTrans" cxnId="{F64D5EA0-95AB-480D-A825-76420E4B72A4}">
      <dgm:prSet/>
      <dgm:spPr/>
      <dgm:t>
        <a:bodyPr/>
        <a:lstStyle/>
        <a:p>
          <a:endParaRPr lang="tr-TR"/>
        </a:p>
      </dgm:t>
    </dgm:pt>
    <dgm:pt modelId="{9836A12F-F086-46D9-A3B2-5D2051460DF3}">
      <dgm:prSet/>
      <dgm:spPr/>
      <dgm:t>
        <a:bodyPr/>
        <a:lstStyle/>
        <a:p>
          <a:r>
            <a:rPr lang="tr-TR" i="1"/>
            <a:t>Ders veren kadrolu öğretim elemanlarının haftalık ders saati sayısının iki dönemlik ortalamasının alınması,</a:t>
          </a:r>
          <a:endParaRPr lang="tr-TR"/>
        </a:p>
      </dgm:t>
    </dgm:pt>
    <dgm:pt modelId="{B5407824-ED30-4FD3-B690-DD52E1106571}" type="parTrans" cxnId="{2AF0ACBA-E1C8-48B0-B314-72D39D75EF16}">
      <dgm:prSet/>
      <dgm:spPr/>
      <dgm:t>
        <a:bodyPr/>
        <a:lstStyle/>
        <a:p>
          <a:endParaRPr lang="tr-TR"/>
        </a:p>
      </dgm:t>
    </dgm:pt>
    <dgm:pt modelId="{ADD112AB-A764-4B6E-8D50-2CFB9FBC948F}" type="sibTrans" cxnId="{2AF0ACBA-E1C8-48B0-B314-72D39D75EF16}">
      <dgm:prSet/>
      <dgm:spPr/>
      <dgm:t>
        <a:bodyPr/>
        <a:lstStyle/>
        <a:p>
          <a:endParaRPr lang="tr-TR"/>
        </a:p>
      </dgm:t>
    </dgm:pt>
    <dgm:pt modelId="{1DE1D163-945D-4C1A-BFB6-243236E1EDAE}">
      <dgm:prSet/>
      <dgm:spPr/>
      <dgm:t>
        <a:bodyPr/>
        <a:lstStyle/>
        <a:p>
          <a:r>
            <a:rPr lang="tr-TR" i="1"/>
            <a:t>İlan edilmiş ders bilgi paketlerinde ders dağılım dengesinin gözetildiğine ilişkin kanıtlar</a:t>
          </a:r>
          <a:endParaRPr lang="tr-TR"/>
        </a:p>
      </dgm:t>
    </dgm:pt>
    <dgm:pt modelId="{C33FBCF3-69EF-48B1-84C2-2F756CAED095}" type="parTrans" cxnId="{DED0EF39-45C7-4FD9-A837-54824BBEF79B}">
      <dgm:prSet/>
      <dgm:spPr/>
      <dgm:t>
        <a:bodyPr/>
        <a:lstStyle/>
        <a:p>
          <a:endParaRPr lang="tr-TR"/>
        </a:p>
      </dgm:t>
    </dgm:pt>
    <dgm:pt modelId="{E5B20CFF-BECF-4613-8148-7BBB2350691E}" type="sibTrans" cxnId="{DED0EF39-45C7-4FD9-A837-54824BBEF79B}">
      <dgm:prSet/>
      <dgm:spPr/>
      <dgm:t>
        <a:bodyPr/>
        <a:lstStyle/>
        <a:p>
          <a:endParaRPr lang="tr-TR"/>
        </a:p>
      </dgm:t>
    </dgm:pt>
    <dgm:pt modelId="{D34787E8-25A5-4399-8FFE-041CE5CC06A0}">
      <dgm:prSet/>
      <dgm:spPr/>
      <dgm:t>
        <a:bodyPr/>
        <a:lstStyle/>
        <a:p>
          <a:r>
            <a:rPr lang="tr-TR" i="1"/>
            <a:t>Eğitim komisyonu, Bologna komisyonu kararları</a:t>
          </a:r>
          <a:endParaRPr lang="tr-TR"/>
        </a:p>
      </dgm:t>
    </dgm:pt>
    <dgm:pt modelId="{ABCA3BD0-BCDB-4B77-9183-6C7E3AD47EF3}" type="parTrans" cxnId="{A4686D38-A002-4D9F-BFB3-2BF7FB34D766}">
      <dgm:prSet/>
      <dgm:spPr/>
      <dgm:t>
        <a:bodyPr/>
        <a:lstStyle/>
        <a:p>
          <a:endParaRPr lang="tr-TR"/>
        </a:p>
      </dgm:t>
    </dgm:pt>
    <dgm:pt modelId="{704279C4-3F33-4764-A3C3-958A5F9D9F20}" type="sibTrans" cxnId="{A4686D38-A002-4D9F-BFB3-2BF7FB34D766}">
      <dgm:prSet/>
      <dgm:spPr/>
      <dgm:t>
        <a:bodyPr/>
        <a:lstStyle/>
        <a:p>
          <a:endParaRPr lang="tr-TR"/>
        </a:p>
      </dgm:t>
    </dgm:pt>
    <dgm:pt modelId="{971E9D56-2E49-47BE-9E71-778AADD5073C}" type="pres">
      <dgm:prSet presAssocID="{D3B27CD6-1430-4BCB-8FBA-EBADBE313468}" presName="linear" presStyleCnt="0">
        <dgm:presLayoutVars>
          <dgm:animLvl val="lvl"/>
          <dgm:resizeHandles val="exact"/>
        </dgm:presLayoutVars>
      </dgm:prSet>
      <dgm:spPr/>
    </dgm:pt>
    <dgm:pt modelId="{4AED678A-79B6-4487-B722-1EF8148DD767}" type="pres">
      <dgm:prSet presAssocID="{6E03F1B3-9191-440D-9C37-8B55EBEF02A8}" presName="parentText" presStyleLbl="node1" presStyleIdx="0" presStyleCnt="3">
        <dgm:presLayoutVars>
          <dgm:chMax val="0"/>
          <dgm:bulletEnabled val="1"/>
        </dgm:presLayoutVars>
      </dgm:prSet>
      <dgm:spPr/>
    </dgm:pt>
    <dgm:pt modelId="{C3BFD9EB-BC80-4A0C-B42B-203AB1DEC6BF}" type="pres">
      <dgm:prSet presAssocID="{B2034528-F582-4397-8E01-457BE2646C9B}" presName="spacer" presStyleCnt="0"/>
      <dgm:spPr/>
    </dgm:pt>
    <dgm:pt modelId="{2B9E4C50-E510-47B5-A074-47C7C2D79A51}" type="pres">
      <dgm:prSet presAssocID="{BD4E707D-72E5-499B-BDBA-9034DB2619A2}" presName="parentText" presStyleLbl="node1" presStyleIdx="1" presStyleCnt="3">
        <dgm:presLayoutVars>
          <dgm:chMax val="0"/>
          <dgm:bulletEnabled val="1"/>
        </dgm:presLayoutVars>
      </dgm:prSet>
      <dgm:spPr/>
    </dgm:pt>
    <dgm:pt modelId="{57D078B0-C3AA-4AC6-9A2A-A33D2B2FC2E5}" type="pres">
      <dgm:prSet presAssocID="{50D5001F-32B8-4D43-8D9E-AD6070519647}" presName="spacer" presStyleCnt="0"/>
      <dgm:spPr/>
    </dgm:pt>
    <dgm:pt modelId="{E7858E7B-6775-4458-9455-26DB74DBA3C1}" type="pres">
      <dgm:prSet presAssocID="{00076121-3336-40B2-8AAE-E004B59676A2}" presName="parentText" presStyleLbl="node1" presStyleIdx="2" presStyleCnt="3">
        <dgm:presLayoutVars>
          <dgm:chMax val="0"/>
          <dgm:bulletEnabled val="1"/>
        </dgm:presLayoutVars>
      </dgm:prSet>
      <dgm:spPr/>
    </dgm:pt>
    <dgm:pt modelId="{CF7996EA-F506-4E41-B655-12C6D11B7BDB}" type="pres">
      <dgm:prSet presAssocID="{00076121-3336-40B2-8AAE-E004B59676A2}" presName="childText" presStyleLbl="revTx" presStyleIdx="0" presStyleCnt="1">
        <dgm:presLayoutVars>
          <dgm:bulletEnabled val="1"/>
        </dgm:presLayoutVars>
      </dgm:prSet>
      <dgm:spPr/>
    </dgm:pt>
  </dgm:ptLst>
  <dgm:cxnLst>
    <dgm:cxn modelId="{E507A82B-B0FA-4C6C-93AE-D4EE4161FC42}" type="presOf" srcId="{00076121-3336-40B2-8AAE-E004B59676A2}" destId="{E7858E7B-6775-4458-9455-26DB74DBA3C1}" srcOrd="0" destOrd="0" presId="urn:microsoft.com/office/officeart/2005/8/layout/vList2"/>
    <dgm:cxn modelId="{A4686D38-A002-4D9F-BFB3-2BF7FB34D766}" srcId="{00076121-3336-40B2-8AAE-E004B59676A2}" destId="{D34787E8-25A5-4399-8FFE-041CE5CC06A0}" srcOrd="3" destOrd="0" parTransId="{ABCA3BD0-BCDB-4B77-9183-6C7E3AD47EF3}" sibTransId="{704279C4-3F33-4764-A3C3-958A5F9D9F20}"/>
    <dgm:cxn modelId="{DED0EF39-45C7-4FD9-A837-54824BBEF79B}" srcId="{00076121-3336-40B2-8AAE-E004B59676A2}" destId="{1DE1D163-945D-4C1A-BFB6-243236E1EDAE}" srcOrd="2" destOrd="0" parTransId="{C33FBCF3-69EF-48B1-84C2-2F756CAED095}" sibTransId="{E5B20CFF-BECF-4613-8148-7BBB2350691E}"/>
    <dgm:cxn modelId="{5897EE46-EAFC-4364-98C4-BEBEEE9B713F}" srcId="{D3B27CD6-1430-4BCB-8FBA-EBADBE313468}" destId="{6E03F1B3-9191-440D-9C37-8B55EBEF02A8}" srcOrd="0" destOrd="0" parTransId="{ED5B3704-3C48-44F2-BA7F-51FDA68DC777}" sibTransId="{B2034528-F582-4397-8E01-457BE2646C9B}"/>
    <dgm:cxn modelId="{53A1D85E-258D-451D-86DE-DE86F939249F}" type="presOf" srcId="{54122F2F-63EB-49CF-BAA1-04E98350CE70}" destId="{CF7996EA-F506-4E41-B655-12C6D11B7BDB}" srcOrd="0" destOrd="0" presId="urn:microsoft.com/office/officeart/2005/8/layout/vList2"/>
    <dgm:cxn modelId="{BEC0786A-46D4-4E55-8CD9-8A23A6852E87}" type="presOf" srcId="{D34787E8-25A5-4399-8FFE-041CE5CC06A0}" destId="{CF7996EA-F506-4E41-B655-12C6D11B7BDB}" srcOrd="0" destOrd="3" presId="urn:microsoft.com/office/officeart/2005/8/layout/vList2"/>
    <dgm:cxn modelId="{F708E98D-24E7-41CC-BB95-0BE5EFF460AA}" type="presOf" srcId="{6E03F1B3-9191-440D-9C37-8B55EBEF02A8}" destId="{4AED678A-79B6-4487-B722-1EF8148DD767}" srcOrd="0" destOrd="0" presId="urn:microsoft.com/office/officeart/2005/8/layout/vList2"/>
    <dgm:cxn modelId="{F64D5EA0-95AB-480D-A825-76420E4B72A4}" srcId="{00076121-3336-40B2-8AAE-E004B59676A2}" destId="{54122F2F-63EB-49CF-BAA1-04E98350CE70}" srcOrd="0" destOrd="0" parTransId="{40F9802E-6DC7-40A0-BBDC-5ACA5E7F0CE9}" sibTransId="{4F15643C-2D3B-4E12-9874-4B6007359159}"/>
    <dgm:cxn modelId="{1689B3B5-8576-49CB-B0C6-94DCCC32CBF2}" type="presOf" srcId="{9836A12F-F086-46D9-A3B2-5D2051460DF3}" destId="{CF7996EA-F506-4E41-B655-12C6D11B7BDB}" srcOrd="0" destOrd="1" presId="urn:microsoft.com/office/officeart/2005/8/layout/vList2"/>
    <dgm:cxn modelId="{2AF0ACBA-E1C8-48B0-B314-72D39D75EF16}" srcId="{00076121-3336-40B2-8AAE-E004B59676A2}" destId="{9836A12F-F086-46D9-A3B2-5D2051460DF3}" srcOrd="1" destOrd="0" parTransId="{B5407824-ED30-4FD3-B690-DD52E1106571}" sibTransId="{ADD112AB-A764-4B6E-8D50-2CFB9FBC948F}"/>
    <dgm:cxn modelId="{E29F09C1-398A-4BCC-91C8-C238DA9269CE}" type="presOf" srcId="{D3B27CD6-1430-4BCB-8FBA-EBADBE313468}" destId="{971E9D56-2E49-47BE-9E71-778AADD5073C}" srcOrd="0" destOrd="0" presId="urn:microsoft.com/office/officeart/2005/8/layout/vList2"/>
    <dgm:cxn modelId="{878C10C2-71FE-406C-9629-F962673FE1FF}" type="presOf" srcId="{BD4E707D-72E5-499B-BDBA-9034DB2619A2}" destId="{2B9E4C50-E510-47B5-A074-47C7C2D79A51}" srcOrd="0" destOrd="0" presId="urn:microsoft.com/office/officeart/2005/8/layout/vList2"/>
    <dgm:cxn modelId="{F12481D4-B798-4267-8A7B-4BD6F6ABD77C}" srcId="{D3B27CD6-1430-4BCB-8FBA-EBADBE313468}" destId="{BD4E707D-72E5-499B-BDBA-9034DB2619A2}" srcOrd="1" destOrd="0" parTransId="{C4F972CD-3607-4C60-AEAA-57161DA613AD}" sibTransId="{50D5001F-32B8-4D43-8D9E-AD6070519647}"/>
    <dgm:cxn modelId="{F10CF4DC-9FDB-4A57-80EB-AB8881616DEF}" type="presOf" srcId="{1DE1D163-945D-4C1A-BFB6-243236E1EDAE}" destId="{CF7996EA-F506-4E41-B655-12C6D11B7BDB}" srcOrd="0" destOrd="2" presId="urn:microsoft.com/office/officeart/2005/8/layout/vList2"/>
    <dgm:cxn modelId="{9BC55AF1-A2A1-43EA-B319-C9ACBB4B9BAE}" srcId="{D3B27CD6-1430-4BCB-8FBA-EBADBE313468}" destId="{00076121-3336-40B2-8AAE-E004B59676A2}" srcOrd="2" destOrd="0" parTransId="{00F11F89-4D0C-4320-871B-CF2F6D13892C}" sibTransId="{3568AAD3-E822-41A7-AFA6-B414DAC57AA1}"/>
    <dgm:cxn modelId="{F51E4B45-C6B1-419E-896D-B697C586743C}" type="presParOf" srcId="{971E9D56-2E49-47BE-9E71-778AADD5073C}" destId="{4AED678A-79B6-4487-B722-1EF8148DD767}" srcOrd="0" destOrd="0" presId="urn:microsoft.com/office/officeart/2005/8/layout/vList2"/>
    <dgm:cxn modelId="{3328E998-23A8-4316-84E5-7F9D919AFD29}" type="presParOf" srcId="{971E9D56-2E49-47BE-9E71-778AADD5073C}" destId="{C3BFD9EB-BC80-4A0C-B42B-203AB1DEC6BF}" srcOrd="1" destOrd="0" presId="urn:microsoft.com/office/officeart/2005/8/layout/vList2"/>
    <dgm:cxn modelId="{EE69D814-A498-49EB-9A07-8DD2F2931084}" type="presParOf" srcId="{971E9D56-2E49-47BE-9E71-778AADD5073C}" destId="{2B9E4C50-E510-47B5-A074-47C7C2D79A51}" srcOrd="2" destOrd="0" presId="urn:microsoft.com/office/officeart/2005/8/layout/vList2"/>
    <dgm:cxn modelId="{16B72889-4A8F-4359-9BDB-56AAFEA43AF7}" type="presParOf" srcId="{971E9D56-2E49-47BE-9E71-778AADD5073C}" destId="{57D078B0-C3AA-4AC6-9A2A-A33D2B2FC2E5}" srcOrd="3" destOrd="0" presId="urn:microsoft.com/office/officeart/2005/8/layout/vList2"/>
    <dgm:cxn modelId="{A3392FD2-3D9D-4123-A818-7F3D4C26AD7F}" type="presParOf" srcId="{971E9D56-2E49-47BE-9E71-778AADD5073C}" destId="{E7858E7B-6775-4458-9455-26DB74DBA3C1}" srcOrd="4" destOrd="0" presId="urn:microsoft.com/office/officeart/2005/8/layout/vList2"/>
    <dgm:cxn modelId="{CE9142B7-B78F-488C-94BF-C96884DDCABB}" type="presParOf" srcId="{971E9D56-2E49-47BE-9E71-778AADD5073C}" destId="{CF7996EA-F506-4E41-B655-12C6D11B7BDB}"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F6285B-DAFE-41DE-9EBE-989E1242E81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B6C62867-C3C6-4FD2-8F6F-2219F421D966}">
      <dgm:prSet custT="1"/>
      <dgm:spPr/>
      <dgm:t>
        <a:bodyPr/>
        <a:lstStyle/>
        <a:p>
          <a:r>
            <a:rPr lang="tr-TR" sz="2000" dirty="0"/>
            <a:t>Derslerin </a:t>
          </a:r>
          <a:r>
            <a:rPr lang="tr-TR" sz="2000" dirty="0" err="1"/>
            <a:t>ÖÇ’lerinin</a:t>
          </a:r>
          <a:r>
            <a:rPr lang="tr-TR" sz="2000" dirty="0"/>
            <a:t> tanımlı, ÖÇ ile PÇ </a:t>
          </a:r>
          <a:r>
            <a:rPr lang="tr-TR" sz="2000" dirty="0" err="1"/>
            <a:t>eşleştirmesi</a:t>
          </a:r>
          <a:r>
            <a:rPr lang="tr-TR" sz="2000" dirty="0"/>
            <a:t> </a:t>
          </a:r>
          <a:r>
            <a:rPr lang="tr-TR" sz="2000" dirty="0" err="1"/>
            <a:t>oluşturulmuş</a:t>
          </a:r>
          <a:r>
            <a:rPr lang="tr-TR" sz="2000" dirty="0"/>
            <a:t> ve ilan edilmiş olduğu belirtilmeli:</a:t>
          </a:r>
        </a:p>
      </dgm:t>
    </dgm:pt>
    <dgm:pt modelId="{6C19CCCE-9962-498F-8DAA-5A457CB16BEA}" type="parTrans" cxnId="{4B640458-1EFC-4220-86C5-E16791128C1E}">
      <dgm:prSet/>
      <dgm:spPr/>
      <dgm:t>
        <a:bodyPr/>
        <a:lstStyle/>
        <a:p>
          <a:endParaRPr lang="tr-TR" sz="2000"/>
        </a:p>
      </dgm:t>
    </dgm:pt>
    <dgm:pt modelId="{4958ECAF-8DEC-4ED0-9ED2-7AC88C787AD0}" type="sibTrans" cxnId="{4B640458-1EFC-4220-86C5-E16791128C1E}">
      <dgm:prSet/>
      <dgm:spPr/>
      <dgm:t>
        <a:bodyPr/>
        <a:lstStyle/>
        <a:p>
          <a:endParaRPr lang="tr-TR" sz="2000"/>
        </a:p>
      </dgm:t>
    </dgm:pt>
    <dgm:pt modelId="{6912AF1C-916E-4ED5-947F-D32D341D270F}">
      <dgm:prSet custT="1"/>
      <dgm:spPr/>
      <dgm:t>
        <a:bodyPr/>
        <a:lstStyle/>
        <a:p>
          <a:r>
            <a:rPr lang="tr-TR" sz="2000" dirty="0"/>
            <a:t>Ders kazanımları ve program çıktılarının değerlendirilmesi ve aralarındaki uyumun geliştirilmesi amacıyla birim EÖKK düzenli olarak bir araya gelmekte (3)(B.1.3.1.), dış paydaş görüşlerini de alarak çalışmalarını aktif bir şekilde sürdürmektedir. Bu bağlamda kurumların ihtiyaçlarının dikkate alınmakta, çeşitli komisyon ve kurullar ile ilgili alanlarda görüşler alınmakta, düzenli raporlar ile gerekli iyileştirmeler sağlanmaktadır (4)(B.1.3.2.) (B.1.3.3.) (B.1.3.4.). </a:t>
          </a:r>
        </a:p>
      </dgm:t>
    </dgm:pt>
    <dgm:pt modelId="{BBCC0664-0C8E-4249-9AF5-AFF365115916}" type="parTrans" cxnId="{DC359A85-AAEC-40F2-B717-24602717077B}">
      <dgm:prSet/>
      <dgm:spPr/>
      <dgm:t>
        <a:bodyPr/>
        <a:lstStyle/>
        <a:p>
          <a:endParaRPr lang="tr-TR" sz="2000"/>
        </a:p>
      </dgm:t>
    </dgm:pt>
    <dgm:pt modelId="{435C65A8-D63C-4CD6-97C4-AC13DA4DE4D5}" type="sibTrans" cxnId="{DC359A85-AAEC-40F2-B717-24602717077B}">
      <dgm:prSet/>
      <dgm:spPr/>
      <dgm:t>
        <a:bodyPr/>
        <a:lstStyle/>
        <a:p>
          <a:endParaRPr lang="tr-TR" sz="2000"/>
        </a:p>
      </dgm:t>
    </dgm:pt>
    <dgm:pt modelId="{4DFAB2D0-D329-4DD6-9C6D-5DEEA6850AA8}" type="pres">
      <dgm:prSet presAssocID="{CFF6285B-DAFE-41DE-9EBE-989E1242E812}" presName="Name0" presStyleCnt="0">
        <dgm:presLayoutVars>
          <dgm:dir/>
          <dgm:animLvl val="lvl"/>
          <dgm:resizeHandles val="exact"/>
        </dgm:presLayoutVars>
      </dgm:prSet>
      <dgm:spPr/>
    </dgm:pt>
    <dgm:pt modelId="{18FDC7F4-8797-4269-82B3-8ED0217117FB}" type="pres">
      <dgm:prSet presAssocID="{B6C62867-C3C6-4FD2-8F6F-2219F421D966}" presName="composite" presStyleCnt="0"/>
      <dgm:spPr/>
    </dgm:pt>
    <dgm:pt modelId="{4C7122FE-BA78-431D-A320-016BC896BBAE}" type="pres">
      <dgm:prSet presAssocID="{B6C62867-C3C6-4FD2-8F6F-2219F421D966}" presName="parTx" presStyleLbl="alignNode1" presStyleIdx="0" presStyleCnt="1" custScaleY="79167">
        <dgm:presLayoutVars>
          <dgm:chMax val="0"/>
          <dgm:chPref val="0"/>
          <dgm:bulletEnabled val="1"/>
        </dgm:presLayoutVars>
      </dgm:prSet>
      <dgm:spPr/>
    </dgm:pt>
    <dgm:pt modelId="{D05E4630-4582-4E4A-B4B4-10A04B95119F}" type="pres">
      <dgm:prSet presAssocID="{B6C62867-C3C6-4FD2-8F6F-2219F421D966}" presName="desTx" presStyleLbl="alignAccFollowNode1" presStyleIdx="0" presStyleCnt="1">
        <dgm:presLayoutVars>
          <dgm:bulletEnabled val="1"/>
        </dgm:presLayoutVars>
      </dgm:prSet>
      <dgm:spPr/>
    </dgm:pt>
  </dgm:ptLst>
  <dgm:cxnLst>
    <dgm:cxn modelId="{1D670B11-935C-44B9-B608-B0E3E9FEDAC7}" type="presOf" srcId="{CFF6285B-DAFE-41DE-9EBE-989E1242E812}" destId="{4DFAB2D0-D329-4DD6-9C6D-5DEEA6850AA8}" srcOrd="0" destOrd="0" presId="urn:microsoft.com/office/officeart/2005/8/layout/hList1"/>
    <dgm:cxn modelId="{729FDB1A-23FC-4007-A292-1BA9B1479F75}" type="presOf" srcId="{6912AF1C-916E-4ED5-947F-D32D341D270F}" destId="{D05E4630-4582-4E4A-B4B4-10A04B95119F}" srcOrd="0" destOrd="0" presId="urn:microsoft.com/office/officeart/2005/8/layout/hList1"/>
    <dgm:cxn modelId="{4B640458-1EFC-4220-86C5-E16791128C1E}" srcId="{CFF6285B-DAFE-41DE-9EBE-989E1242E812}" destId="{B6C62867-C3C6-4FD2-8F6F-2219F421D966}" srcOrd="0" destOrd="0" parTransId="{6C19CCCE-9962-498F-8DAA-5A457CB16BEA}" sibTransId="{4958ECAF-8DEC-4ED0-9ED2-7AC88C787AD0}"/>
    <dgm:cxn modelId="{DC359A85-AAEC-40F2-B717-24602717077B}" srcId="{B6C62867-C3C6-4FD2-8F6F-2219F421D966}" destId="{6912AF1C-916E-4ED5-947F-D32D341D270F}" srcOrd="0" destOrd="0" parTransId="{BBCC0664-0C8E-4249-9AF5-AFF365115916}" sibTransId="{435C65A8-D63C-4CD6-97C4-AC13DA4DE4D5}"/>
    <dgm:cxn modelId="{26F22AE7-3E59-42BE-9B4A-1BE585A3608B}" type="presOf" srcId="{B6C62867-C3C6-4FD2-8F6F-2219F421D966}" destId="{4C7122FE-BA78-431D-A320-016BC896BBAE}" srcOrd="0" destOrd="0" presId="urn:microsoft.com/office/officeart/2005/8/layout/hList1"/>
    <dgm:cxn modelId="{F53188CB-5F10-4EE6-8398-62766B477724}" type="presParOf" srcId="{4DFAB2D0-D329-4DD6-9C6D-5DEEA6850AA8}" destId="{18FDC7F4-8797-4269-82B3-8ED0217117FB}" srcOrd="0" destOrd="0" presId="urn:microsoft.com/office/officeart/2005/8/layout/hList1"/>
    <dgm:cxn modelId="{7644A0E0-083B-4E3D-88D3-D26396C9220B}" type="presParOf" srcId="{18FDC7F4-8797-4269-82B3-8ED0217117FB}" destId="{4C7122FE-BA78-431D-A320-016BC896BBAE}" srcOrd="0" destOrd="0" presId="urn:microsoft.com/office/officeart/2005/8/layout/hList1"/>
    <dgm:cxn modelId="{168746B7-A2D4-4BF8-BDDB-41BDB2DF24E6}" type="presParOf" srcId="{18FDC7F4-8797-4269-82B3-8ED0217117FB}" destId="{D05E4630-4582-4E4A-B4B4-10A04B95119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EBB460-F48F-4024-A10E-A41FF9340C6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B95933E6-F4C6-4738-A97C-408F8BC9EA2E}">
      <dgm:prSet custT="1"/>
      <dgm:spPr/>
      <dgm:t>
        <a:bodyPr/>
        <a:lstStyle/>
        <a:p>
          <a:r>
            <a:rPr lang="tr-TR" sz="1800" dirty="0"/>
            <a:t>Ders öğrenme kazanımlarının gerçekleştiğinin nasıl izleneceğine dair planlamaların yapılması, kontrolünün sağlanması amacı ile Fakülte Bologna Komisyonu oluşturulmuştur (3)(B.1.3.5.). 2024 yılı komisyon çalışmaları sonucunda hazırlanan raporda iyileşme önerileri oluşturulmuş (B.1.3.6), öneriler Fakülte Bölüm Kurulunda kararlaştırılmış ve uygulamaya geçilerek izlenmektedir (4)(B.1.3.7).</a:t>
          </a:r>
        </a:p>
      </dgm:t>
    </dgm:pt>
    <dgm:pt modelId="{AF4E4FD0-A449-4658-B907-9B5C59D88DEA}" type="parTrans" cxnId="{90CE28B7-1A31-4BDF-8F24-832598390887}">
      <dgm:prSet/>
      <dgm:spPr/>
      <dgm:t>
        <a:bodyPr/>
        <a:lstStyle/>
        <a:p>
          <a:endParaRPr lang="tr-TR" sz="1800"/>
        </a:p>
      </dgm:t>
    </dgm:pt>
    <dgm:pt modelId="{ED1EAC9F-5177-404E-B219-93C720E066CB}" type="sibTrans" cxnId="{90CE28B7-1A31-4BDF-8F24-832598390887}">
      <dgm:prSet/>
      <dgm:spPr/>
      <dgm:t>
        <a:bodyPr/>
        <a:lstStyle/>
        <a:p>
          <a:endParaRPr lang="tr-TR" sz="1800"/>
        </a:p>
      </dgm:t>
    </dgm:pt>
    <dgm:pt modelId="{0C80A054-9551-4166-9B14-54FE6EA489CC}">
      <dgm:prSet custT="1"/>
      <dgm:spPr/>
      <dgm:t>
        <a:bodyPr/>
        <a:lstStyle/>
        <a:p>
          <a:r>
            <a:rPr lang="tr-TR" sz="1800" dirty="0"/>
            <a:t>Ders </a:t>
          </a:r>
          <a:r>
            <a:rPr lang="tr-TR" sz="1800" dirty="0" err="1"/>
            <a:t>ÖÇ’lerinin</a:t>
          </a:r>
          <a:r>
            <a:rPr lang="tr-TR" sz="1800" dirty="0"/>
            <a:t> nasıl </a:t>
          </a:r>
          <a:r>
            <a:rPr lang="tr-TR" sz="1800" dirty="0" err="1"/>
            <a:t>izleneceğine</a:t>
          </a:r>
          <a:r>
            <a:rPr lang="tr-TR" sz="1800" dirty="0"/>
            <a:t> dair planlama yazılmalıdır:</a:t>
          </a:r>
        </a:p>
      </dgm:t>
    </dgm:pt>
    <dgm:pt modelId="{8BD87ED4-62E4-482E-AA76-1F8BA361D91F}" type="sibTrans" cxnId="{86A610C4-13C5-4C90-A1B2-2766706071E4}">
      <dgm:prSet/>
      <dgm:spPr/>
      <dgm:t>
        <a:bodyPr/>
        <a:lstStyle/>
        <a:p>
          <a:endParaRPr lang="tr-TR" sz="1800"/>
        </a:p>
      </dgm:t>
    </dgm:pt>
    <dgm:pt modelId="{EB72B59C-42D0-4F6F-9A20-2BADF2799868}" type="parTrans" cxnId="{86A610C4-13C5-4C90-A1B2-2766706071E4}">
      <dgm:prSet/>
      <dgm:spPr/>
      <dgm:t>
        <a:bodyPr/>
        <a:lstStyle/>
        <a:p>
          <a:endParaRPr lang="tr-TR" sz="1800"/>
        </a:p>
      </dgm:t>
    </dgm:pt>
    <dgm:pt modelId="{8389441B-6DEF-4F02-A870-3427BF193030}" type="pres">
      <dgm:prSet presAssocID="{55EBB460-F48F-4024-A10E-A41FF9340C68}" presName="Name0" presStyleCnt="0">
        <dgm:presLayoutVars>
          <dgm:dir/>
          <dgm:animLvl val="lvl"/>
          <dgm:resizeHandles val="exact"/>
        </dgm:presLayoutVars>
      </dgm:prSet>
      <dgm:spPr/>
    </dgm:pt>
    <dgm:pt modelId="{45E4BF51-E8FE-4BC0-98FF-72657E8F48A4}" type="pres">
      <dgm:prSet presAssocID="{0C80A054-9551-4166-9B14-54FE6EA489CC}" presName="composite" presStyleCnt="0"/>
      <dgm:spPr/>
    </dgm:pt>
    <dgm:pt modelId="{04E2940B-E1F3-4678-A541-0F0B1C64A015}" type="pres">
      <dgm:prSet presAssocID="{0C80A054-9551-4166-9B14-54FE6EA489CC}" presName="parTx" presStyleLbl="alignNode1" presStyleIdx="0" presStyleCnt="1" custScaleY="74647">
        <dgm:presLayoutVars>
          <dgm:chMax val="0"/>
          <dgm:chPref val="0"/>
          <dgm:bulletEnabled val="1"/>
        </dgm:presLayoutVars>
      </dgm:prSet>
      <dgm:spPr/>
    </dgm:pt>
    <dgm:pt modelId="{30085569-45E7-4E75-8F2A-B67B7C1D5549}" type="pres">
      <dgm:prSet presAssocID="{0C80A054-9551-4166-9B14-54FE6EA489CC}" presName="desTx" presStyleLbl="alignAccFollowNode1" presStyleIdx="0" presStyleCnt="1">
        <dgm:presLayoutVars>
          <dgm:bulletEnabled val="1"/>
        </dgm:presLayoutVars>
      </dgm:prSet>
      <dgm:spPr/>
    </dgm:pt>
  </dgm:ptLst>
  <dgm:cxnLst>
    <dgm:cxn modelId="{ACE0EB5E-4D7F-45A3-BED7-B573A6D31FE7}" type="presOf" srcId="{0C80A054-9551-4166-9B14-54FE6EA489CC}" destId="{04E2940B-E1F3-4678-A541-0F0B1C64A015}" srcOrd="0" destOrd="0" presId="urn:microsoft.com/office/officeart/2005/8/layout/hList1"/>
    <dgm:cxn modelId="{90CE28B7-1A31-4BDF-8F24-832598390887}" srcId="{0C80A054-9551-4166-9B14-54FE6EA489CC}" destId="{B95933E6-F4C6-4738-A97C-408F8BC9EA2E}" srcOrd="0" destOrd="0" parTransId="{AF4E4FD0-A449-4658-B907-9B5C59D88DEA}" sibTransId="{ED1EAC9F-5177-404E-B219-93C720E066CB}"/>
    <dgm:cxn modelId="{86A610C4-13C5-4C90-A1B2-2766706071E4}" srcId="{55EBB460-F48F-4024-A10E-A41FF9340C68}" destId="{0C80A054-9551-4166-9B14-54FE6EA489CC}" srcOrd="0" destOrd="0" parTransId="{EB72B59C-42D0-4F6F-9A20-2BADF2799868}" sibTransId="{8BD87ED4-62E4-482E-AA76-1F8BA361D91F}"/>
    <dgm:cxn modelId="{FE71D8CF-0162-4639-A0DD-C5BF11349E5B}" type="presOf" srcId="{B95933E6-F4C6-4738-A97C-408F8BC9EA2E}" destId="{30085569-45E7-4E75-8F2A-B67B7C1D5549}" srcOrd="0" destOrd="0" presId="urn:microsoft.com/office/officeart/2005/8/layout/hList1"/>
    <dgm:cxn modelId="{0946A9EA-1E21-413E-A38C-B9D35AA1FDF5}" type="presOf" srcId="{55EBB460-F48F-4024-A10E-A41FF9340C68}" destId="{8389441B-6DEF-4F02-A870-3427BF193030}" srcOrd="0" destOrd="0" presId="urn:microsoft.com/office/officeart/2005/8/layout/hList1"/>
    <dgm:cxn modelId="{8AE12EC5-0D32-4326-84D0-FE32DE3556CA}" type="presParOf" srcId="{8389441B-6DEF-4F02-A870-3427BF193030}" destId="{45E4BF51-E8FE-4BC0-98FF-72657E8F48A4}" srcOrd="0" destOrd="0" presId="urn:microsoft.com/office/officeart/2005/8/layout/hList1"/>
    <dgm:cxn modelId="{1C885D2D-35F0-4541-99F0-2C3CC6351277}" type="presParOf" srcId="{45E4BF51-E8FE-4BC0-98FF-72657E8F48A4}" destId="{04E2940B-E1F3-4678-A541-0F0B1C64A015}" srcOrd="0" destOrd="0" presId="urn:microsoft.com/office/officeart/2005/8/layout/hList1"/>
    <dgm:cxn modelId="{48DAC098-76DF-462C-B572-2327783615F8}" type="presParOf" srcId="{45E4BF51-E8FE-4BC0-98FF-72657E8F48A4}" destId="{30085569-45E7-4E75-8F2A-B67B7C1D5549}"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8DB3B2B-6058-4B9B-8E92-A49F6845C965}"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tr-TR"/>
        </a:p>
      </dgm:t>
    </dgm:pt>
    <dgm:pt modelId="{34D5BC1D-3371-4B49-B7C0-189B56084A69}">
      <dgm:prSet/>
      <dgm:spPr/>
      <dgm:t>
        <a:bodyPr/>
        <a:lstStyle/>
        <a:p>
          <a:pPr algn="just"/>
          <a:r>
            <a:rPr lang="tr-TR" dirty="0"/>
            <a:t>Tüm derslerin </a:t>
          </a:r>
          <a:r>
            <a:rPr lang="tr-TR" dirty="0" err="1"/>
            <a:t>AKTS’leri</a:t>
          </a:r>
          <a:r>
            <a:rPr lang="tr-TR" dirty="0"/>
            <a:t> </a:t>
          </a:r>
          <a:r>
            <a:rPr lang="tr-TR" dirty="0" err="1"/>
            <a:t>webte</a:t>
          </a:r>
          <a:r>
            <a:rPr lang="tr-TR" dirty="0"/>
            <a:t> paylaşılmakta, öğrenci iş yükü takibi ile doğrulanmaktadır. Staj ve mesleğe ait uygulamalı öğrenme fırsatları mevcuttur ve yeterince öğrenci iş yükü ve kredi çerçevesinde değerlendirilmektedir.</a:t>
          </a:r>
        </a:p>
      </dgm:t>
    </dgm:pt>
    <dgm:pt modelId="{062209DE-6E77-4BB2-AFE1-69F03978C319}" type="parTrans" cxnId="{327E7CB5-A0F8-4091-A659-7199E768D45B}">
      <dgm:prSet/>
      <dgm:spPr/>
      <dgm:t>
        <a:bodyPr/>
        <a:lstStyle/>
        <a:p>
          <a:endParaRPr lang="tr-TR"/>
        </a:p>
      </dgm:t>
    </dgm:pt>
    <dgm:pt modelId="{1D6717AD-FDA9-43DD-A6D3-8A6BFACB6942}" type="sibTrans" cxnId="{327E7CB5-A0F8-4091-A659-7199E768D45B}">
      <dgm:prSet/>
      <dgm:spPr/>
      <dgm:t>
        <a:bodyPr/>
        <a:lstStyle/>
        <a:p>
          <a:endParaRPr lang="tr-TR"/>
        </a:p>
      </dgm:t>
    </dgm:pt>
    <dgm:pt modelId="{5E95E767-E1C1-4142-AA8C-1A117BC7D38A}">
      <dgm:prSet/>
      <dgm:spPr/>
      <dgm:t>
        <a:bodyPr/>
        <a:lstStyle/>
        <a:p>
          <a:r>
            <a:rPr lang="tr-TR"/>
            <a:t>AKTS iş yükü hesaplarının öğrenci görüşleri toplanarak hesaplanması, AKTS izlem anket formunun uygulanması</a:t>
          </a:r>
        </a:p>
      </dgm:t>
    </dgm:pt>
    <dgm:pt modelId="{A31B9069-8F14-496A-B08E-B107FF0BBC26}" type="parTrans" cxnId="{87C805FE-8827-4325-9A7B-3BC44D96419F}">
      <dgm:prSet/>
      <dgm:spPr/>
      <dgm:t>
        <a:bodyPr/>
        <a:lstStyle/>
        <a:p>
          <a:endParaRPr lang="tr-TR"/>
        </a:p>
      </dgm:t>
    </dgm:pt>
    <dgm:pt modelId="{7914038A-6573-489A-8A8A-00296A928E44}" type="sibTrans" cxnId="{87C805FE-8827-4325-9A7B-3BC44D96419F}">
      <dgm:prSet/>
      <dgm:spPr/>
      <dgm:t>
        <a:bodyPr/>
        <a:lstStyle/>
        <a:p>
          <a:endParaRPr lang="tr-TR"/>
        </a:p>
      </dgm:t>
    </dgm:pt>
    <dgm:pt modelId="{67687404-4F89-43E1-B924-BB88D01C1530}" type="pres">
      <dgm:prSet presAssocID="{E8DB3B2B-6058-4B9B-8E92-A49F6845C965}" presName="Name0" presStyleCnt="0">
        <dgm:presLayoutVars>
          <dgm:dir/>
          <dgm:animLvl val="lvl"/>
          <dgm:resizeHandles val="exact"/>
        </dgm:presLayoutVars>
      </dgm:prSet>
      <dgm:spPr/>
    </dgm:pt>
    <dgm:pt modelId="{814B5FA8-122A-48AC-A411-1187035F7E17}" type="pres">
      <dgm:prSet presAssocID="{34D5BC1D-3371-4B49-B7C0-189B56084A69}" presName="composite" presStyleCnt="0"/>
      <dgm:spPr/>
    </dgm:pt>
    <dgm:pt modelId="{9B0CE3B7-6E59-47B1-94DA-A53D808EE935}" type="pres">
      <dgm:prSet presAssocID="{34D5BC1D-3371-4B49-B7C0-189B56084A69}" presName="parTx" presStyleLbl="alignNode1" presStyleIdx="0" presStyleCnt="1">
        <dgm:presLayoutVars>
          <dgm:chMax val="0"/>
          <dgm:chPref val="0"/>
          <dgm:bulletEnabled val="1"/>
        </dgm:presLayoutVars>
      </dgm:prSet>
      <dgm:spPr/>
    </dgm:pt>
    <dgm:pt modelId="{BE380BB4-2F96-4689-B46F-ED07CB93401C}" type="pres">
      <dgm:prSet presAssocID="{34D5BC1D-3371-4B49-B7C0-189B56084A69}" presName="desTx" presStyleLbl="alignAccFollowNode1" presStyleIdx="0" presStyleCnt="1">
        <dgm:presLayoutVars>
          <dgm:bulletEnabled val="1"/>
        </dgm:presLayoutVars>
      </dgm:prSet>
      <dgm:spPr/>
    </dgm:pt>
  </dgm:ptLst>
  <dgm:cxnLst>
    <dgm:cxn modelId="{7513D002-2067-4C3D-9445-982970090D7D}" type="presOf" srcId="{34D5BC1D-3371-4B49-B7C0-189B56084A69}" destId="{9B0CE3B7-6E59-47B1-94DA-A53D808EE935}" srcOrd="0" destOrd="0" presId="urn:microsoft.com/office/officeart/2005/8/layout/hList1"/>
    <dgm:cxn modelId="{7557BD25-DABE-4440-9243-17A816881643}" type="presOf" srcId="{E8DB3B2B-6058-4B9B-8E92-A49F6845C965}" destId="{67687404-4F89-43E1-B924-BB88D01C1530}" srcOrd="0" destOrd="0" presId="urn:microsoft.com/office/officeart/2005/8/layout/hList1"/>
    <dgm:cxn modelId="{59C51C41-F9E7-40CD-9CF1-06AACE8F5EF9}" type="presOf" srcId="{5E95E767-E1C1-4142-AA8C-1A117BC7D38A}" destId="{BE380BB4-2F96-4689-B46F-ED07CB93401C}" srcOrd="0" destOrd="0" presId="urn:microsoft.com/office/officeart/2005/8/layout/hList1"/>
    <dgm:cxn modelId="{327E7CB5-A0F8-4091-A659-7199E768D45B}" srcId="{E8DB3B2B-6058-4B9B-8E92-A49F6845C965}" destId="{34D5BC1D-3371-4B49-B7C0-189B56084A69}" srcOrd="0" destOrd="0" parTransId="{062209DE-6E77-4BB2-AFE1-69F03978C319}" sibTransId="{1D6717AD-FDA9-43DD-A6D3-8A6BFACB6942}"/>
    <dgm:cxn modelId="{87C805FE-8827-4325-9A7B-3BC44D96419F}" srcId="{34D5BC1D-3371-4B49-B7C0-189B56084A69}" destId="{5E95E767-E1C1-4142-AA8C-1A117BC7D38A}" srcOrd="0" destOrd="0" parTransId="{A31B9069-8F14-496A-B08E-B107FF0BBC26}" sibTransId="{7914038A-6573-489A-8A8A-00296A928E44}"/>
    <dgm:cxn modelId="{2300A40E-8816-498B-8CB6-559BAC896FF0}" type="presParOf" srcId="{67687404-4F89-43E1-B924-BB88D01C1530}" destId="{814B5FA8-122A-48AC-A411-1187035F7E17}" srcOrd="0" destOrd="0" presId="urn:microsoft.com/office/officeart/2005/8/layout/hList1"/>
    <dgm:cxn modelId="{B2FBCEF2-F331-4C77-BDC7-2FFCF0FAF924}" type="presParOf" srcId="{814B5FA8-122A-48AC-A411-1187035F7E17}" destId="{9B0CE3B7-6E59-47B1-94DA-A53D808EE935}" srcOrd="0" destOrd="0" presId="urn:microsoft.com/office/officeart/2005/8/layout/hList1"/>
    <dgm:cxn modelId="{7DAF3AF5-9815-4A3B-A0A7-FFA615CF3E04}" type="presParOf" srcId="{814B5FA8-122A-48AC-A411-1187035F7E17}" destId="{BE380BB4-2F96-4689-B46F-ED07CB93401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E1C7B-E886-42CD-AEB4-A783AEF2CF3F}">
      <dsp:nvSpPr>
        <dsp:cNvPr id="0" name=""/>
        <dsp:cNvSpPr/>
      </dsp:nvSpPr>
      <dsp:spPr>
        <a:xfrm>
          <a:off x="6954" y="574101"/>
          <a:ext cx="2716437" cy="31958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3402AD-F943-40B2-9315-42A648BCFFC4}">
      <dsp:nvSpPr>
        <dsp:cNvPr id="0" name=""/>
        <dsp:cNvSpPr/>
      </dsp:nvSpPr>
      <dsp:spPr>
        <a:xfrm>
          <a:off x="6954" y="694123"/>
          <a:ext cx="199559" cy="19955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79C85C-2B7B-4FD4-B3E8-9E71727FAFAD}">
      <dsp:nvSpPr>
        <dsp:cNvPr id="0" name=""/>
        <dsp:cNvSpPr/>
      </dsp:nvSpPr>
      <dsp:spPr>
        <a:xfrm>
          <a:off x="6954" y="0"/>
          <a:ext cx="2716437" cy="574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tr-TR" sz="1400" b="1" kern="1200" dirty="0">
              <a:latin typeface="Times New Roman" panose="02020603050405020304" pitchFamily="18" charset="0"/>
              <a:cs typeface="Times New Roman" panose="02020603050405020304" pitchFamily="18" charset="0"/>
            </a:rPr>
            <a:t>B.1. Program Tasarımı, Değerlendirmesi ve Güncellenmesi</a:t>
          </a:r>
          <a:endParaRPr lang="tr-TR" sz="1400" kern="1200" dirty="0">
            <a:latin typeface="Times New Roman" panose="02020603050405020304" pitchFamily="18" charset="0"/>
            <a:cs typeface="Times New Roman" panose="02020603050405020304" pitchFamily="18" charset="0"/>
          </a:endParaRPr>
        </a:p>
      </dsp:txBody>
      <dsp:txXfrm>
        <a:off x="6954" y="0"/>
        <a:ext cx="2716437" cy="574101"/>
      </dsp:txXfrm>
    </dsp:sp>
    <dsp:sp modelId="{7D011CA7-AC34-4108-9FB2-328986E3E0E5}">
      <dsp:nvSpPr>
        <dsp:cNvPr id="0" name=""/>
        <dsp:cNvSpPr/>
      </dsp:nvSpPr>
      <dsp:spPr>
        <a:xfrm>
          <a:off x="6954" y="1159290"/>
          <a:ext cx="199554" cy="19955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159D5C-2C8F-4A63-83D5-45C9F6675D10}">
      <dsp:nvSpPr>
        <dsp:cNvPr id="0" name=""/>
        <dsp:cNvSpPr/>
      </dsp:nvSpPr>
      <dsp:spPr>
        <a:xfrm>
          <a:off x="197104" y="1026486"/>
          <a:ext cx="2526287" cy="465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tr-TR" sz="1400" kern="1200" dirty="0">
              <a:latin typeface="Times New Roman" panose="02020603050405020304" pitchFamily="18" charset="0"/>
              <a:cs typeface="Times New Roman" panose="02020603050405020304" pitchFamily="18" charset="0"/>
            </a:rPr>
            <a:t>B.1.1. Programların tasarımı ve onayı</a:t>
          </a:r>
        </a:p>
      </dsp:txBody>
      <dsp:txXfrm>
        <a:off x="197104" y="1026486"/>
        <a:ext cx="2526287" cy="465161"/>
      </dsp:txXfrm>
    </dsp:sp>
    <dsp:sp modelId="{0B7C8B42-1F64-4633-B328-2470973197B2}">
      <dsp:nvSpPr>
        <dsp:cNvPr id="0" name=""/>
        <dsp:cNvSpPr/>
      </dsp:nvSpPr>
      <dsp:spPr>
        <a:xfrm>
          <a:off x="6954" y="1624451"/>
          <a:ext cx="199554" cy="19955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4F29E0-26E0-477C-B5C6-3DC7DD694349}">
      <dsp:nvSpPr>
        <dsp:cNvPr id="0" name=""/>
        <dsp:cNvSpPr/>
      </dsp:nvSpPr>
      <dsp:spPr>
        <a:xfrm>
          <a:off x="197104" y="1491648"/>
          <a:ext cx="2526287" cy="465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tr-TR" sz="1400" kern="1200" dirty="0">
              <a:latin typeface="Times New Roman" panose="02020603050405020304" pitchFamily="18" charset="0"/>
              <a:cs typeface="Times New Roman" panose="02020603050405020304" pitchFamily="18" charset="0"/>
            </a:rPr>
            <a:t>B.1.2. Programın Ders Dağılım Dengesi</a:t>
          </a:r>
        </a:p>
      </dsp:txBody>
      <dsp:txXfrm>
        <a:off x="197104" y="1491648"/>
        <a:ext cx="2526287" cy="465161"/>
      </dsp:txXfrm>
    </dsp:sp>
    <dsp:sp modelId="{D40E21FA-FC8D-48A0-BC2A-232031B1DB53}">
      <dsp:nvSpPr>
        <dsp:cNvPr id="0" name=""/>
        <dsp:cNvSpPr/>
      </dsp:nvSpPr>
      <dsp:spPr>
        <a:xfrm>
          <a:off x="6954" y="2089613"/>
          <a:ext cx="199554" cy="19955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6A7AE8-6541-4770-AE98-49E88EC64413}">
      <dsp:nvSpPr>
        <dsp:cNvPr id="0" name=""/>
        <dsp:cNvSpPr/>
      </dsp:nvSpPr>
      <dsp:spPr>
        <a:xfrm>
          <a:off x="197104" y="1956810"/>
          <a:ext cx="2526287" cy="465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tr-TR" sz="1400" kern="1200" dirty="0">
              <a:latin typeface="Times New Roman" panose="02020603050405020304" pitchFamily="18" charset="0"/>
              <a:cs typeface="Times New Roman" panose="02020603050405020304" pitchFamily="18" charset="0"/>
            </a:rPr>
            <a:t>B.1.3. Ders kazanımlarının program çıktılarıyla uyumu</a:t>
          </a:r>
        </a:p>
      </dsp:txBody>
      <dsp:txXfrm>
        <a:off x="197104" y="1956810"/>
        <a:ext cx="2526287" cy="465161"/>
      </dsp:txXfrm>
    </dsp:sp>
    <dsp:sp modelId="{2C994409-1925-49CA-A081-F84680109EFF}">
      <dsp:nvSpPr>
        <dsp:cNvPr id="0" name=""/>
        <dsp:cNvSpPr/>
      </dsp:nvSpPr>
      <dsp:spPr>
        <a:xfrm>
          <a:off x="6954" y="2554775"/>
          <a:ext cx="199554" cy="19955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A02FF9-0DC8-4566-8E89-B6A913C58134}">
      <dsp:nvSpPr>
        <dsp:cNvPr id="0" name=""/>
        <dsp:cNvSpPr/>
      </dsp:nvSpPr>
      <dsp:spPr>
        <a:xfrm>
          <a:off x="197104" y="2421971"/>
          <a:ext cx="2526287" cy="465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tr-TR" sz="1400" kern="1200" dirty="0">
              <a:latin typeface="Times New Roman" panose="02020603050405020304" pitchFamily="18" charset="0"/>
              <a:cs typeface="Times New Roman" panose="02020603050405020304" pitchFamily="18" charset="0"/>
            </a:rPr>
            <a:t>B.1.4. Öğrenci iş yüküne dayalı ders tasarımı</a:t>
          </a:r>
        </a:p>
      </dsp:txBody>
      <dsp:txXfrm>
        <a:off x="197104" y="2421971"/>
        <a:ext cx="2526287" cy="465161"/>
      </dsp:txXfrm>
    </dsp:sp>
    <dsp:sp modelId="{F1080662-3280-481E-8F26-7EE218449C01}">
      <dsp:nvSpPr>
        <dsp:cNvPr id="0" name=""/>
        <dsp:cNvSpPr/>
      </dsp:nvSpPr>
      <dsp:spPr>
        <a:xfrm>
          <a:off x="6954" y="3019937"/>
          <a:ext cx="199554" cy="19955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BFB50F-DCAB-410B-A2E9-68666B619E42}">
      <dsp:nvSpPr>
        <dsp:cNvPr id="0" name=""/>
        <dsp:cNvSpPr/>
      </dsp:nvSpPr>
      <dsp:spPr>
        <a:xfrm>
          <a:off x="197104" y="2887133"/>
          <a:ext cx="2526287" cy="465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tr-TR" sz="1400" kern="1200" dirty="0">
              <a:latin typeface="Times New Roman" panose="02020603050405020304" pitchFamily="18" charset="0"/>
              <a:cs typeface="Times New Roman" panose="02020603050405020304" pitchFamily="18" charset="0"/>
            </a:rPr>
            <a:t>B.1.5. Programların izlenmesi ve güncellenmesi</a:t>
          </a:r>
        </a:p>
      </dsp:txBody>
      <dsp:txXfrm>
        <a:off x="197104" y="2887133"/>
        <a:ext cx="2526287" cy="465161"/>
      </dsp:txXfrm>
    </dsp:sp>
    <dsp:sp modelId="{D72CF048-843B-47ED-A9B1-1879377B02F5}">
      <dsp:nvSpPr>
        <dsp:cNvPr id="0" name=""/>
        <dsp:cNvSpPr/>
      </dsp:nvSpPr>
      <dsp:spPr>
        <a:xfrm>
          <a:off x="6954" y="3485099"/>
          <a:ext cx="199554" cy="19955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DF1DC2-CC70-497C-8198-C92BD2127536}">
      <dsp:nvSpPr>
        <dsp:cNvPr id="0" name=""/>
        <dsp:cNvSpPr/>
      </dsp:nvSpPr>
      <dsp:spPr>
        <a:xfrm>
          <a:off x="197104" y="3352295"/>
          <a:ext cx="2526287" cy="465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tr-TR" sz="1400" kern="1200" dirty="0">
              <a:latin typeface="Times New Roman" panose="02020603050405020304" pitchFamily="18" charset="0"/>
              <a:cs typeface="Times New Roman" panose="02020603050405020304" pitchFamily="18" charset="0"/>
            </a:rPr>
            <a:t>B.1.6. Eğitim ve öğretim süreçlerinin yönetimi</a:t>
          </a:r>
        </a:p>
      </dsp:txBody>
      <dsp:txXfrm>
        <a:off x="197104" y="3352295"/>
        <a:ext cx="2526287" cy="465161"/>
      </dsp:txXfrm>
    </dsp:sp>
    <dsp:sp modelId="{8F8EAFAA-81DD-49EE-BD69-E10F930DB9A0}">
      <dsp:nvSpPr>
        <dsp:cNvPr id="0" name=""/>
        <dsp:cNvSpPr/>
      </dsp:nvSpPr>
      <dsp:spPr>
        <a:xfrm>
          <a:off x="2859213" y="574101"/>
          <a:ext cx="2716437" cy="31958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74555D-0E4D-427C-A219-D3CD050F1A65}">
      <dsp:nvSpPr>
        <dsp:cNvPr id="0" name=""/>
        <dsp:cNvSpPr/>
      </dsp:nvSpPr>
      <dsp:spPr>
        <a:xfrm>
          <a:off x="2859213" y="694123"/>
          <a:ext cx="199559" cy="19955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F6BFC8-D35A-4625-86AA-73B7BB6D6ED1}">
      <dsp:nvSpPr>
        <dsp:cNvPr id="0" name=""/>
        <dsp:cNvSpPr/>
      </dsp:nvSpPr>
      <dsp:spPr>
        <a:xfrm>
          <a:off x="2859213" y="0"/>
          <a:ext cx="2716437" cy="574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tr-TR" sz="1400" b="1" kern="1200" dirty="0">
              <a:latin typeface="Times New Roman" panose="02020603050405020304" pitchFamily="18" charset="0"/>
              <a:cs typeface="Times New Roman" panose="02020603050405020304" pitchFamily="18" charset="0"/>
            </a:rPr>
            <a:t>B.2. Programların Yürütülmesi </a:t>
          </a:r>
          <a:endParaRPr lang="tr-TR" sz="1400" kern="1200" dirty="0">
            <a:latin typeface="Times New Roman" panose="02020603050405020304" pitchFamily="18" charset="0"/>
            <a:cs typeface="Times New Roman" panose="02020603050405020304" pitchFamily="18" charset="0"/>
          </a:endParaRPr>
        </a:p>
      </dsp:txBody>
      <dsp:txXfrm>
        <a:off x="2859213" y="0"/>
        <a:ext cx="2716437" cy="574101"/>
      </dsp:txXfrm>
    </dsp:sp>
    <dsp:sp modelId="{8D8DAA9B-BD28-4B66-9F7D-1FAE071181C6}">
      <dsp:nvSpPr>
        <dsp:cNvPr id="0" name=""/>
        <dsp:cNvSpPr/>
      </dsp:nvSpPr>
      <dsp:spPr>
        <a:xfrm>
          <a:off x="2859213" y="1159290"/>
          <a:ext cx="199554" cy="19955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90E3CA-A52F-4A2B-9F6B-B7EFAA158DCD}">
      <dsp:nvSpPr>
        <dsp:cNvPr id="0" name=""/>
        <dsp:cNvSpPr/>
      </dsp:nvSpPr>
      <dsp:spPr>
        <a:xfrm>
          <a:off x="3049364" y="1026486"/>
          <a:ext cx="2526287" cy="465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tr-TR" sz="1400" kern="1200" dirty="0">
              <a:latin typeface="Times New Roman" panose="02020603050405020304" pitchFamily="18" charset="0"/>
              <a:cs typeface="Times New Roman" panose="02020603050405020304" pitchFamily="18" charset="0"/>
            </a:rPr>
            <a:t>B.2.1. Öğretim yöntem ve teknikleri</a:t>
          </a:r>
        </a:p>
      </dsp:txBody>
      <dsp:txXfrm>
        <a:off x="3049364" y="1026486"/>
        <a:ext cx="2526287" cy="465161"/>
      </dsp:txXfrm>
    </dsp:sp>
    <dsp:sp modelId="{50590FCD-B23D-4DBD-B87D-3EDA109F1A07}">
      <dsp:nvSpPr>
        <dsp:cNvPr id="0" name=""/>
        <dsp:cNvSpPr/>
      </dsp:nvSpPr>
      <dsp:spPr>
        <a:xfrm>
          <a:off x="2859213" y="1624451"/>
          <a:ext cx="199554" cy="19955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BE1948-E050-44A1-8E05-1516F2752493}">
      <dsp:nvSpPr>
        <dsp:cNvPr id="0" name=""/>
        <dsp:cNvSpPr/>
      </dsp:nvSpPr>
      <dsp:spPr>
        <a:xfrm>
          <a:off x="3049364" y="1491648"/>
          <a:ext cx="2526287" cy="465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tr-TR" sz="1400" kern="1200" dirty="0">
              <a:latin typeface="Times New Roman" panose="02020603050405020304" pitchFamily="18" charset="0"/>
              <a:cs typeface="Times New Roman" panose="02020603050405020304" pitchFamily="18" charset="0"/>
            </a:rPr>
            <a:t>B.2.2. Ölçme ve değerlendirme</a:t>
          </a:r>
        </a:p>
      </dsp:txBody>
      <dsp:txXfrm>
        <a:off x="3049364" y="1491648"/>
        <a:ext cx="2526287" cy="465161"/>
      </dsp:txXfrm>
    </dsp:sp>
    <dsp:sp modelId="{87AE078A-55BA-4D1E-A96F-C8198888EFE8}">
      <dsp:nvSpPr>
        <dsp:cNvPr id="0" name=""/>
        <dsp:cNvSpPr/>
      </dsp:nvSpPr>
      <dsp:spPr>
        <a:xfrm>
          <a:off x="2859213" y="2089613"/>
          <a:ext cx="199554" cy="19955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0BB3E9-1323-4FD9-9FC3-06118825BE17}">
      <dsp:nvSpPr>
        <dsp:cNvPr id="0" name=""/>
        <dsp:cNvSpPr/>
      </dsp:nvSpPr>
      <dsp:spPr>
        <a:xfrm>
          <a:off x="3049364" y="1956810"/>
          <a:ext cx="2526287" cy="465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tr-TR" sz="1400" kern="1200" dirty="0">
              <a:latin typeface="Times New Roman" panose="02020603050405020304" pitchFamily="18" charset="0"/>
              <a:cs typeface="Times New Roman" panose="02020603050405020304" pitchFamily="18" charset="0"/>
            </a:rPr>
            <a:t>B.2.3. Öğrenci kabulü, önceki öğrenmenin tanınması ve kredilendirilmesi</a:t>
          </a:r>
        </a:p>
      </dsp:txBody>
      <dsp:txXfrm>
        <a:off x="3049364" y="1956810"/>
        <a:ext cx="2526287" cy="465161"/>
      </dsp:txXfrm>
    </dsp:sp>
    <dsp:sp modelId="{57C16DEB-4E3C-4869-8F92-2F0F1302D41D}">
      <dsp:nvSpPr>
        <dsp:cNvPr id="0" name=""/>
        <dsp:cNvSpPr/>
      </dsp:nvSpPr>
      <dsp:spPr>
        <a:xfrm>
          <a:off x="2859213" y="2554775"/>
          <a:ext cx="199554" cy="19955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A47B05-0635-4BAF-9904-C7400099AF30}">
      <dsp:nvSpPr>
        <dsp:cNvPr id="0" name=""/>
        <dsp:cNvSpPr/>
      </dsp:nvSpPr>
      <dsp:spPr>
        <a:xfrm>
          <a:off x="3049364" y="2421971"/>
          <a:ext cx="2526287" cy="465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tr-TR" sz="1400" kern="1200" dirty="0">
              <a:latin typeface="Times New Roman" panose="02020603050405020304" pitchFamily="18" charset="0"/>
              <a:cs typeface="Times New Roman" panose="02020603050405020304" pitchFamily="18" charset="0"/>
            </a:rPr>
            <a:t>B.2.4. Yeterliliklerin sertifikalandırılması ve diploma</a:t>
          </a:r>
        </a:p>
      </dsp:txBody>
      <dsp:txXfrm>
        <a:off x="3049364" y="2421971"/>
        <a:ext cx="2526287" cy="465161"/>
      </dsp:txXfrm>
    </dsp:sp>
    <dsp:sp modelId="{50D33A5C-751D-47E3-861D-3C115A65A91A}">
      <dsp:nvSpPr>
        <dsp:cNvPr id="0" name=""/>
        <dsp:cNvSpPr/>
      </dsp:nvSpPr>
      <dsp:spPr>
        <a:xfrm>
          <a:off x="5711473" y="574101"/>
          <a:ext cx="2716437" cy="31958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F40260-51C3-4EC5-9985-B420DACBB70E}">
      <dsp:nvSpPr>
        <dsp:cNvPr id="0" name=""/>
        <dsp:cNvSpPr/>
      </dsp:nvSpPr>
      <dsp:spPr>
        <a:xfrm>
          <a:off x="5711473" y="694123"/>
          <a:ext cx="199559" cy="19955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3CF839-266B-4339-8B18-21810ACBDD90}">
      <dsp:nvSpPr>
        <dsp:cNvPr id="0" name=""/>
        <dsp:cNvSpPr/>
      </dsp:nvSpPr>
      <dsp:spPr>
        <a:xfrm>
          <a:off x="5711473" y="0"/>
          <a:ext cx="2716437" cy="574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tr-TR" sz="1400" b="1" kern="1200" dirty="0">
              <a:latin typeface="Times New Roman" panose="02020603050405020304" pitchFamily="18" charset="0"/>
              <a:cs typeface="Times New Roman" panose="02020603050405020304" pitchFamily="18" charset="0"/>
            </a:rPr>
            <a:t>B.3. Öğrenme Kaynakları ve Akademik Destek Hizmetleri </a:t>
          </a:r>
          <a:endParaRPr lang="tr-TR" sz="1400" kern="1200" dirty="0">
            <a:latin typeface="Times New Roman" panose="02020603050405020304" pitchFamily="18" charset="0"/>
            <a:cs typeface="Times New Roman" panose="02020603050405020304" pitchFamily="18" charset="0"/>
          </a:endParaRPr>
        </a:p>
      </dsp:txBody>
      <dsp:txXfrm>
        <a:off x="5711473" y="0"/>
        <a:ext cx="2716437" cy="574101"/>
      </dsp:txXfrm>
    </dsp:sp>
    <dsp:sp modelId="{D30C6E31-AB5E-4E2C-9736-4448FB58852F}">
      <dsp:nvSpPr>
        <dsp:cNvPr id="0" name=""/>
        <dsp:cNvSpPr/>
      </dsp:nvSpPr>
      <dsp:spPr>
        <a:xfrm>
          <a:off x="5711473" y="1159290"/>
          <a:ext cx="199554" cy="19955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8682F6-35E2-40E4-9E7B-3804A54F67D8}">
      <dsp:nvSpPr>
        <dsp:cNvPr id="0" name=""/>
        <dsp:cNvSpPr/>
      </dsp:nvSpPr>
      <dsp:spPr>
        <a:xfrm>
          <a:off x="5901624" y="1026486"/>
          <a:ext cx="2526287" cy="465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tr-TR" sz="1400" kern="1200" dirty="0">
              <a:latin typeface="Times New Roman" panose="02020603050405020304" pitchFamily="18" charset="0"/>
              <a:cs typeface="Times New Roman" panose="02020603050405020304" pitchFamily="18" charset="0"/>
            </a:rPr>
            <a:t>B.3.1. Öğrenme Ortam ve Kaynakları</a:t>
          </a:r>
        </a:p>
      </dsp:txBody>
      <dsp:txXfrm>
        <a:off x="5901624" y="1026486"/>
        <a:ext cx="2526287" cy="465161"/>
      </dsp:txXfrm>
    </dsp:sp>
    <dsp:sp modelId="{73039615-C957-47B9-AB8E-C7DDDDB27E7A}">
      <dsp:nvSpPr>
        <dsp:cNvPr id="0" name=""/>
        <dsp:cNvSpPr/>
      </dsp:nvSpPr>
      <dsp:spPr>
        <a:xfrm>
          <a:off x="5711473" y="1624451"/>
          <a:ext cx="199554" cy="19955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30B664-989A-4F11-8953-379544103AEE}">
      <dsp:nvSpPr>
        <dsp:cNvPr id="0" name=""/>
        <dsp:cNvSpPr/>
      </dsp:nvSpPr>
      <dsp:spPr>
        <a:xfrm>
          <a:off x="5901624" y="1491648"/>
          <a:ext cx="2526287" cy="465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tr-TR" sz="1400" kern="1200" dirty="0">
              <a:latin typeface="Times New Roman" panose="02020603050405020304" pitchFamily="18" charset="0"/>
              <a:cs typeface="Times New Roman" panose="02020603050405020304" pitchFamily="18" charset="0"/>
            </a:rPr>
            <a:t>B.3.2. Akademik Destek Hizmetleri</a:t>
          </a:r>
        </a:p>
      </dsp:txBody>
      <dsp:txXfrm>
        <a:off x="5901624" y="1491648"/>
        <a:ext cx="2526287" cy="465161"/>
      </dsp:txXfrm>
    </dsp:sp>
    <dsp:sp modelId="{01B370EF-59AF-46A8-9F66-A7CC6D563239}">
      <dsp:nvSpPr>
        <dsp:cNvPr id="0" name=""/>
        <dsp:cNvSpPr/>
      </dsp:nvSpPr>
      <dsp:spPr>
        <a:xfrm>
          <a:off x="5711473" y="2089613"/>
          <a:ext cx="199554" cy="19955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6EFE93-8392-4F8F-96A4-B7BF53BFC9F8}">
      <dsp:nvSpPr>
        <dsp:cNvPr id="0" name=""/>
        <dsp:cNvSpPr/>
      </dsp:nvSpPr>
      <dsp:spPr>
        <a:xfrm>
          <a:off x="5901624" y="1956810"/>
          <a:ext cx="2526287" cy="465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tr-TR" sz="1400" kern="1200" dirty="0">
              <a:latin typeface="Times New Roman" panose="02020603050405020304" pitchFamily="18" charset="0"/>
              <a:cs typeface="Times New Roman" panose="02020603050405020304" pitchFamily="18" charset="0"/>
            </a:rPr>
            <a:t>B.3.3. Tesis ve altyapılar</a:t>
          </a:r>
        </a:p>
      </dsp:txBody>
      <dsp:txXfrm>
        <a:off x="5901624" y="1956810"/>
        <a:ext cx="2526287" cy="465161"/>
      </dsp:txXfrm>
    </dsp:sp>
    <dsp:sp modelId="{81DE07CF-75D4-42DC-AB42-60B30779C37B}">
      <dsp:nvSpPr>
        <dsp:cNvPr id="0" name=""/>
        <dsp:cNvSpPr/>
      </dsp:nvSpPr>
      <dsp:spPr>
        <a:xfrm>
          <a:off x="5711473" y="2554775"/>
          <a:ext cx="199554" cy="19955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B635C2-2C1A-4052-AA93-00FE21647900}">
      <dsp:nvSpPr>
        <dsp:cNvPr id="0" name=""/>
        <dsp:cNvSpPr/>
      </dsp:nvSpPr>
      <dsp:spPr>
        <a:xfrm>
          <a:off x="5901624" y="2421971"/>
          <a:ext cx="2526287" cy="465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tr-TR" sz="1400" kern="1200" dirty="0">
              <a:latin typeface="Times New Roman" panose="02020603050405020304" pitchFamily="18" charset="0"/>
              <a:cs typeface="Times New Roman" panose="02020603050405020304" pitchFamily="18" charset="0"/>
            </a:rPr>
            <a:t>B.3.4. Dezavantajlı Gruplar</a:t>
          </a:r>
        </a:p>
      </dsp:txBody>
      <dsp:txXfrm>
        <a:off x="5901624" y="2421971"/>
        <a:ext cx="2526287" cy="465161"/>
      </dsp:txXfrm>
    </dsp:sp>
    <dsp:sp modelId="{0671AD53-0604-4E1E-A868-919A467393C1}">
      <dsp:nvSpPr>
        <dsp:cNvPr id="0" name=""/>
        <dsp:cNvSpPr/>
      </dsp:nvSpPr>
      <dsp:spPr>
        <a:xfrm>
          <a:off x="5711473" y="3019937"/>
          <a:ext cx="199554" cy="19955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3DD335-2E3E-4D45-BC7E-A854A728575A}">
      <dsp:nvSpPr>
        <dsp:cNvPr id="0" name=""/>
        <dsp:cNvSpPr/>
      </dsp:nvSpPr>
      <dsp:spPr>
        <a:xfrm>
          <a:off x="5901624" y="2887133"/>
          <a:ext cx="2526287" cy="465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tr-TR" sz="1400" kern="1200" dirty="0">
              <a:latin typeface="Times New Roman" panose="02020603050405020304" pitchFamily="18" charset="0"/>
              <a:cs typeface="Times New Roman" panose="02020603050405020304" pitchFamily="18" charset="0"/>
            </a:rPr>
            <a:t>B.3.5. Sosyal, kültürel, sportif faaliyetler</a:t>
          </a:r>
        </a:p>
      </dsp:txBody>
      <dsp:txXfrm>
        <a:off x="5901624" y="2887133"/>
        <a:ext cx="2526287" cy="465161"/>
      </dsp:txXfrm>
    </dsp:sp>
    <dsp:sp modelId="{120096C5-D780-40DA-8362-8929EFE75534}">
      <dsp:nvSpPr>
        <dsp:cNvPr id="0" name=""/>
        <dsp:cNvSpPr/>
      </dsp:nvSpPr>
      <dsp:spPr>
        <a:xfrm>
          <a:off x="8563733" y="574101"/>
          <a:ext cx="2716437" cy="31958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7DF77D-552B-4A29-BD06-0901D3A22D01}">
      <dsp:nvSpPr>
        <dsp:cNvPr id="0" name=""/>
        <dsp:cNvSpPr/>
      </dsp:nvSpPr>
      <dsp:spPr>
        <a:xfrm>
          <a:off x="8563733" y="694123"/>
          <a:ext cx="199559" cy="19955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FA357E-E984-46A4-B428-A2A9E567C21B}">
      <dsp:nvSpPr>
        <dsp:cNvPr id="0" name=""/>
        <dsp:cNvSpPr/>
      </dsp:nvSpPr>
      <dsp:spPr>
        <a:xfrm>
          <a:off x="8563733" y="0"/>
          <a:ext cx="2716437" cy="574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tr-TR" sz="1400" b="1" kern="1200" dirty="0">
              <a:latin typeface="Times New Roman" panose="02020603050405020304" pitchFamily="18" charset="0"/>
              <a:cs typeface="Times New Roman" panose="02020603050405020304" pitchFamily="18" charset="0"/>
            </a:rPr>
            <a:t>B.4. Öğretim Kadrosu </a:t>
          </a:r>
          <a:endParaRPr lang="tr-TR" sz="1400" kern="1200" dirty="0">
            <a:latin typeface="Times New Roman" panose="02020603050405020304" pitchFamily="18" charset="0"/>
            <a:cs typeface="Times New Roman" panose="02020603050405020304" pitchFamily="18" charset="0"/>
          </a:endParaRPr>
        </a:p>
      </dsp:txBody>
      <dsp:txXfrm>
        <a:off x="8563733" y="0"/>
        <a:ext cx="2716437" cy="574101"/>
      </dsp:txXfrm>
    </dsp:sp>
    <dsp:sp modelId="{6B747157-741C-46E1-93CD-F19E8EA958E5}">
      <dsp:nvSpPr>
        <dsp:cNvPr id="0" name=""/>
        <dsp:cNvSpPr/>
      </dsp:nvSpPr>
      <dsp:spPr>
        <a:xfrm>
          <a:off x="8563733" y="1159290"/>
          <a:ext cx="199554" cy="19955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0B64D7-E8A5-4598-A4B5-88F37AA0C392}">
      <dsp:nvSpPr>
        <dsp:cNvPr id="0" name=""/>
        <dsp:cNvSpPr/>
      </dsp:nvSpPr>
      <dsp:spPr>
        <a:xfrm>
          <a:off x="8753883" y="1026486"/>
          <a:ext cx="2526287" cy="465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tr-TR" sz="1400" kern="1200" dirty="0">
              <a:latin typeface="Times New Roman" panose="02020603050405020304" pitchFamily="18" charset="0"/>
              <a:cs typeface="Times New Roman" panose="02020603050405020304" pitchFamily="18" charset="0"/>
            </a:rPr>
            <a:t>B.4.1. Atama, Yükseltme ve Görevlendirme Kriterleri</a:t>
          </a:r>
        </a:p>
      </dsp:txBody>
      <dsp:txXfrm>
        <a:off x="8753883" y="1026486"/>
        <a:ext cx="2526287" cy="465161"/>
      </dsp:txXfrm>
    </dsp:sp>
    <dsp:sp modelId="{288182C6-40C7-4029-A980-F97D3BDDA4A4}">
      <dsp:nvSpPr>
        <dsp:cNvPr id="0" name=""/>
        <dsp:cNvSpPr/>
      </dsp:nvSpPr>
      <dsp:spPr>
        <a:xfrm>
          <a:off x="8563733" y="1624451"/>
          <a:ext cx="199554" cy="19955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FECF2A-93F1-4083-8202-3B32838BD4F0}">
      <dsp:nvSpPr>
        <dsp:cNvPr id="0" name=""/>
        <dsp:cNvSpPr/>
      </dsp:nvSpPr>
      <dsp:spPr>
        <a:xfrm>
          <a:off x="8753883" y="1491648"/>
          <a:ext cx="2526287" cy="465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tr-TR" sz="1400" kern="1200" dirty="0">
              <a:latin typeface="Times New Roman" panose="02020603050405020304" pitchFamily="18" charset="0"/>
              <a:cs typeface="Times New Roman" panose="02020603050405020304" pitchFamily="18" charset="0"/>
            </a:rPr>
            <a:t>B.4.2.Öğretim Yetkinlikleri ve Gelişimi</a:t>
          </a:r>
        </a:p>
      </dsp:txBody>
      <dsp:txXfrm>
        <a:off x="8753883" y="1491648"/>
        <a:ext cx="2526287" cy="465161"/>
      </dsp:txXfrm>
    </dsp:sp>
    <dsp:sp modelId="{A559BDCA-FF5C-4681-BA23-A22A8F980E92}">
      <dsp:nvSpPr>
        <dsp:cNvPr id="0" name=""/>
        <dsp:cNvSpPr/>
      </dsp:nvSpPr>
      <dsp:spPr>
        <a:xfrm>
          <a:off x="8563733" y="2089613"/>
          <a:ext cx="199554" cy="19955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75412D-65E5-48CA-BDA9-99398031FF18}">
      <dsp:nvSpPr>
        <dsp:cNvPr id="0" name=""/>
        <dsp:cNvSpPr/>
      </dsp:nvSpPr>
      <dsp:spPr>
        <a:xfrm>
          <a:off x="8753883" y="1956810"/>
          <a:ext cx="2526287" cy="465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tr-TR" sz="1400" kern="1200" dirty="0">
              <a:latin typeface="Times New Roman" panose="02020603050405020304" pitchFamily="18" charset="0"/>
              <a:cs typeface="Times New Roman" panose="02020603050405020304" pitchFamily="18" charset="0"/>
            </a:rPr>
            <a:t>B.4.3. Eğitim Faaliyetlerine Yönelik Teşvik ve Ödüllendirme</a:t>
          </a:r>
        </a:p>
      </dsp:txBody>
      <dsp:txXfrm>
        <a:off x="8753883" y="1956810"/>
        <a:ext cx="2526287" cy="46516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C56F5-AAB5-4503-99F4-0AE6D40F6451}">
      <dsp:nvSpPr>
        <dsp:cNvPr id="0" name=""/>
        <dsp:cNvSpPr/>
      </dsp:nvSpPr>
      <dsp:spPr>
        <a:xfrm>
          <a:off x="0" y="113870"/>
          <a:ext cx="10515600" cy="518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l" defTabSz="800100">
            <a:lnSpc>
              <a:spcPct val="90000"/>
            </a:lnSpc>
            <a:spcBef>
              <a:spcPct val="0"/>
            </a:spcBef>
            <a:spcAft>
              <a:spcPct val="35000"/>
            </a:spcAft>
            <a:buNone/>
          </a:pPr>
          <a:r>
            <a:rPr lang="tr-TR" sz="1800" kern="1200" dirty="0"/>
            <a:t>Gerçekleşen uygulamanın niteliği irdelenmektedir. </a:t>
          </a:r>
        </a:p>
      </dsp:txBody>
      <dsp:txXfrm>
        <a:off x="0" y="113870"/>
        <a:ext cx="10515600" cy="518400"/>
      </dsp:txXfrm>
    </dsp:sp>
    <dsp:sp modelId="{B8077ED6-0DC0-4EEB-96FB-ADCEC6A3D5D4}">
      <dsp:nvSpPr>
        <dsp:cNvPr id="0" name=""/>
        <dsp:cNvSpPr/>
      </dsp:nvSpPr>
      <dsp:spPr>
        <a:xfrm>
          <a:off x="0" y="632270"/>
          <a:ext cx="10515600" cy="7905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tr-TR" sz="1800" kern="1200" dirty="0"/>
            <a:t>Fakültede her eğitim-öğretim dönemi sonunda özellikle klinik uygulamaya yönelik öğrenci değerlendirmeleri alınmakta ve KYS Bireysel Öneri Değerlendirme Formu aracılığı ile sürekli iyileştirmeler yapılmaktadır(B.1.4.9.)</a:t>
          </a:r>
        </a:p>
      </dsp:txBody>
      <dsp:txXfrm>
        <a:off x="0" y="632270"/>
        <a:ext cx="10515600" cy="7905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B12F62-B443-4502-8B41-7CEB6AFF778F}">
      <dsp:nvSpPr>
        <dsp:cNvPr id="0" name=""/>
        <dsp:cNvSpPr/>
      </dsp:nvSpPr>
      <dsp:spPr>
        <a:xfrm>
          <a:off x="0" y="34478"/>
          <a:ext cx="10515600" cy="74889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l" defTabSz="889000">
            <a:lnSpc>
              <a:spcPct val="90000"/>
            </a:lnSpc>
            <a:spcBef>
              <a:spcPct val="0"/>
            </a:spcBef>
            <a:spcAft>
              <a:spcPct val="35000"/>
            </a:spcAft>
            <a:buNone/>
          </a:pPr>
          <a:r>
            <a:rPr lang="tr-TR" sz="2000" kern="1200" dirty="0"/>
            <a:t>Öğrenci iş yüküne dayalı tasarımda uzaktan eğitimle ortaya çıkan çeşitlilikler de göz önünde bulundurulmaktadır.</a:t>
          </a:r>
        </a:p>
      </dsp:txBody>
      <dsp:txXfrm>
        <a:off x="0" y="34478"/>
        <a:ext cx="10515600" cy="748890"/>
      </dsp:txXfrm>
    </dsp:sp>
    <dsp:sp modelId="{FE747D25-2003-4002-8825-651117E5B587}">
      <dsp:nvSpPr>
        <dsp:cNvPr id="0" name=""/>
        <dsp:cNvSpPr/>
      </dsp:nvSpPr>
      <dsp:spPr>
        <a:xfrm>
          <a:off x="0" y="794254"/>
          <a:ext cx="10515600" cy="7905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tr-TR" sz="2000" kern="1200" dirty="0"/>
            <a:t>Bu alanda örnek çalışmalara gereksinim vardır.</a:t>
          </a:r>
        </a:p>
      </dsp:txBody>
      <dsp:txXfrm>
        <a:off x="0" y="794254"/>
        <a:ext cx="10515600" cy="7905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D48CF-C8E9-4262-8402-20F89EC14C02}">
      <dsp:nvSpPr>
        <dsp:cNvPr id="0" name=""/>
        <dsp:cNvSpPr/>
      </dsp:nvSpPr>
      <dsp:spPr>
        <a:xfrm rot="5400000">
          <a:off x="-196052" y="199762"/>
          <a:ext cx="1307014" cy="91490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b="1" kern="1200"/>
            <a:t>Planlama (P) </a:t>
          </a:r>
          <a:endParaRPr lang="tr-TR" sz="1600" kern="1200"/>
        </a:p>
      </dsp:txBody>
      <dsp:txXfrm rot="-5400000">
        <a:off x="1" y="461165"/>
        <a:ext cx="914909" cy="392105"/>
      </dsp:txXfrm>
    </dsp:sp>
    <dsp:sp modelId="{9C1339D0-1A5B-4243-A025-74376F692FB9}">
      <dsp:nvSpPr>
        <dsp:cNvPr id="0" name=""/>
        <dsp:cNvSpPr/>
      </dsp:nvSpPr>
      <dsp:spPr>
        <a:xfrm rot="5400000">
          <a:off x="5660366" y="-4741746"/>
          <a:ext cx="850005" cy="1034091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a:t>Eğitim ve öğretim süreçlerinde öğrenci iş yükü tahminlerinin doğru bir şekilde belirlenmesi için «Yıldız Fakültesi AKTS öğrenci iş yükü anketi» planlanmıştır (B.1.4.1.). Anket öğrencilerin derse hazırlık süresi, ders içi ve dışı çalışma süreleri, sınav hazırlığı ve uygulamalı çalışmalara harcadıkları zaman gibi faktörleri kapsayacak şekilde oluşturulmuştur. </a:t>
          </a:r>
        </a:p>
      </dsp:txBody>
      <dsp:txXfrm rot="-5400000">
        <a:off x="914909" y="45205"/>
        <a:ext cx="10299425" cy="767017"/>
      </dsp:txXfrm>
    </dsp:sp>
    <dsp:sp modelId="{E86C47E7-DF46-471F-A85D-64DB462827B0}">
      <dsp:nvSpPr>
        <dsp:cNvPr id="0" name=""/>
        <dsp:cNvSpPr/>
      </dsp:nvSpPr>
      <dsp:spPr>
        <a:xfrm rot="5400000">
          <a:off x="-196052" y="1364886"/>
          <a:ext cx="1307014" cy="91490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b="1" kern="1200"/>
            <a:t>Uygulama (U)</a:t>
          </a:r>
          <a:endParaRPr lang="tr-TR" sz="1600" kern="1200"/>
        </a:p>
      </dsp:txBody>
      <dsp:txXfrm rot="-5400000">
        <a:off x="1" y="1626289"/>
        <a:ext cx="914909" cy="392105"/>
      </dsp:txXfrm>
    </dsp:sp>
    <dsp:sp modelId="{89F3E3A1-E932-4501-B251-6952342C105A}">
      <dsp:nvSpPr>
        <dsp:cNvPr id="0" name=""/>
        <dsp:cNvSpPr/>
      </dsp:nvSpPr>
      <dsp:spPr>
        <a:xfrm rot="5400000">
          <a:off x="5660589" y="-3576845"/>
          <a:ext cx="849559" cy="1034091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a:t>Anket öğrencilere dijital platformlar (Öğrenci Bilgi Sistemi, e-posta veya LMS) aracılığıyla sunulmuştur (B.1.4.2.) (B.1.4.3.). AKTS iş yükü ile öğrencilerden alınan iş yükü tahminleri karşılaştırılarak veriler analiz edilerek, uyumsuzluk olup olmadığı tespit edilmiştir.</a:t>
          </a:r>
        </a:p>
      </dsp:txBody>
      <dsp:txXfrm rot="-5400000">
        <a:off x="914909" y="1210307"/>
        <a:ext cx="10299447" cy="766615"/>
      </dsp:txXfrm>
    </dsp:sp>
    <dsp:sp modelId="{53DC9839-0BFF-4F13-9C2E-D48F878609C1}">
      <dsp:nvSpPr>
        <dsp:cNvPr id="0" name=""/>
        <dsp:cNvSpPr/>
      </dsp:nvSpPr>
      <dsp:spPr>
        <a:xfrm rot="5400000">
          <a:off x="-196052" y="2530011"/>
          <a:ext cx="1307014" cy="91490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b="1" kern="1200"/>
            <a:t>Kontrol (K)</a:t>
          </a:r>
          <a:endParaRPr lang="tr-TR" sz="1600" kern="1200"/>
        </a:p>
      </dsp:txBody>
      <dsp:txXfrm rot="-5400000">
        <a:off x="1" y="2791414"/>
        <a:ext cx="914909" cy="392105"/>
      </dsp:txXfrm>
    </dsp:sp>
    <dsp:sp modelId="{29C6ED4C-9DA8-4332-86DA-E9BB4934F22B}">
      <dsp:nvSpPr>
        <dsp:cNvPr id="0" name=""/>
        <dsp:cNvSpPr/>
      </dsp:nvSpPr>
      <dsp:spPr>
        <a:xfrm rot="5400000">
          <a:off x="5660589" y="-2411721"/>
          <a:ext cx="849559" cy="1034091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a:t>Elde edilen anket sonuçları, AKTS hesaplama süreçleri için tasarlanan referans değerler ile karşılaştırılmıştır. AKTS kredilerinde veya ders planlamalarında tutarsızlık tespit edildiğinde nedenleri araştırılmıştır. Öğrenci görüşleri alınarak iş yükü tahminleri hakkında düzeltici öneriler hazırlanmıştır. Sonuçlar ilgili öğretim elemanlarına iletilmiştir (B.1.4.4.).</a:t>
          </a:r>
        </a:p>
      </dsp:txBody>
      <dsp:txXfrm rot="-5400000">
        <a:off x="914909" y="2375431"/>
        <a:ext cx="10299447" cy="766615"/>
      </dsp:txXfrm>
    </dsp:sp>
    <dsp:sp modelId="{A65EAA8A-DAC0-4352-9056-98695800E562}">
      <dsp:nvSpPr>
        <dsp:cNvPr id="0" name=""/>
        <dsp:cNvSpPr/>
      </dsp:nvSpPr>
      <dsp:spPr>
        <a:xfrm rot="5400000">
          <a:off x="-196052" y="3819731"/>
          <a:ext cx="1307014" cy="91490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b="1" kern="1200" dirty="0"/>
            <a:t>Önlem (Ö) </a:t>
          </a:r>
          <a:endParaRPr lang="tr-TR" sz="1600" kern="1200" dirty="0"/>
        </a:p>
      </dsp:txBody>
      <dsp:txXfrm rot="-5400000">
        <a:off x="1" y="4081134"/>
        <a:ext cx="914909" cy="392105"/>
      </dsp:txXfrm>
    </dsp:sp>
    <dsp:sp modelId="{967B9568-C08F-44FC-B27F-39029153C0A3}">
      <dsp:nvSpPr>
        <dsp:cNvPr id="0" name=""/>
        <dsp:cNvSpPr/>
      </dsp:nvSpPr>
      <dsp:spPr>
        <a:xfrm rot="5400000">
          <a:off x="5535993" y="-1122000"/>
          <a:ext cx="1098751" cy="1034091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a:t>Anket sonuçlarına göre, iş yükü tahminlerinde öğrenci geri bildirimlerine dayalı iyileştirmeler yapılmıştır. Süreç, kalite güvence mekanizmaları çerçevesinde periyodik olarak gözden geçirilmektedir. Süreç her yıl tekrarlanacak ve düzenli raporlamaya devam edilecektir. Sürecin sonuçları, eğitim-öğretim kalitesini artırmaya yönelik yıllık program değerlendirme raporlarına entegre edilmektedir (4)(B.1.4.5.).</a:t>
          </a:r>
        </a:p>
      </dsp:txBody>
      <dsp:txXfrm rot="-5400000">
        <a:off x="914910" y="3552720"/>
        <a:ext cx="10287282" cy="99147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F3B99-9425-4258-88AF-9A77C1438287}">
      <dsp:nvSpPr>
        <dsp:cNvPr id="0" name=""/>
        <dsp:cNvSpPr/>
      </dsp:nvSpPr>
      <dsp:spPr>
        <a:xfrm>
          <a:off x="0" y="67868"/>
          <a:ext cx="10515600" cy="126472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just" defTabSz="1111250">
            <a:lnSpc>
              <a:spcPct val="90000"/>
            </a:lnSpc>
            <a:spcBef>
              <a:spcPct val="0"/>
            </a:spcBef>
            <a:spcAft>
              <a:spcPct val="35000"/>
            </a:spcAft>
            <a:buNone/>
          </a:pPr>
          <a:r>
            <a:rPr lang="tr-TR" sz="2500" kern="1200" dirty="0"/>
            <a:t>Program akreditasyonu planlaması, teşviki ve uygulaması belirtilir. Akreditasyonun getirileri, kalite </a:t>
          </a:r>
          <a:r>
            <a:rPr lang="tr-TR" sz="2500" kern="1200" dirty="0" err="1"/>
            <a:t>güvence</a:t>
          </a:r>
          <a:r>
            <a:rPr lang="tr-TR" sz="2500" kern="1200" dirty="0"/>
            <a:t> sistemine katkısı </a:t>
          </a:r>
          <a:r>
            <a:rPr lang="tr-TR" sz="2500" kern="1200" dirty="0" err="1"/>
            <a:t>değerlendirilmektedir</a:t>
          </a:r>
          <a:r>
            <a:rPr lang="tr-TR" sz="2500" kern="1200" dirty="0"/>
            <a:t>.</a:t>
          </a:r>
        </a:p>
      </dsp:txBody>
      <dsp:txXfrm>
        <a:off x="0" y="67868"/>
        <a:ext cx="10515600" cy="1264725"/>
      </dsp:txXfrm>
    </dsp:sp>
    <dsp:sp modelId="{2F5966A9-73FB-4F7C-B7C8-126A1912E6DF}">
      <dsp:nvSpPr>
        <dsp:cNvPr id="0" name=""/>
        <dsp:cNvSpPr/>
      </dsp:nvSpPr>
      <dsp:spPr>
        <a:xfrm>
          <a:off x="0" y="1332594"/>
          <a:ext cx="10515600" cy="29508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tr-TR" sz="2500" kern="1200"/>
            <a:t>Öz Değerlendirme Raporu</a:t>
          </a:r>
        </a:p>
        <a:p>
          <a:pPr marL="228600" lvl="1" indent="-228600" algn="l" defTabSz="1111250">
            <a:lnSpc>
              <a:spcPct val="90000"/>
            </a:lnSpc>
            <a:spcBef>
              <a:spcPct val="0"/>
            </a:spcBef>
            <a:spcAft>
              <a:spcPct val="15000"/>
            </a:spcAft>
            <a:buChar char="•"/>
          </a:pPr>
          <a:r>
            <a:rPr lang="tr-TR" sz="2500" kern="1200"/>
            <a:t>Program çıktılarına ulaşma durumunu izleyen Bilgi Yönetim Sistemi sonuçları</a:t>
          </a:r>
        </a:p>
        <a:p>
          <a:pPr marL="228600" lvl="1" indent="-228600" algn="l" defTabSz="1111250">
            <a:lnSpc>
              <a:spcPct val="90000"/>
            </a:lnSpc>
            <a:spcBef>
              <a:spcPct val="0"/>
            </a:spcBef>
            <a:spcAft>
              <a:spcPct val="15000"/>
            </a:spcAft>
            <a:buChar char="•"/>
          </a:pPr>
          <a:r>
            <a:rPr lang="tr-TR" sz="2500" kern="1200"/>
            <a:t>Birimde eğitim ve öğretim kurullarında öğrenci temsiliyeti sağlanmaktadır, danışma kurullarında yer alan iç ve dış paydaşların periyodik değerlendirmeleri bu süreçlere katkı sağlamakta, gerekli iyileştirmeler yapılarak izlenmektedir (Kanıt: Kurul/komisyon raporları, Paydaş toplantı raporları, Bölüm Kurulu kararları)</a:t>
          </a:r>
        </a:p>
      </dsp:txBody>
      <dsp:txXfrm>
        <a:off x="0" y="1332594"/>
        <a:ext cx="10515600" cy="295087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150D6-33E5-4643-901D-DBDE053D35CF}">
      <dsp:nvSpPr>
        <dsp:cNvPr id="0" name=""/>
        <dsp:cNvSpPr/>
      </dsp:nvSpPr>
      <dsp:spPr>
        <a:xfrm>
          <a:off x="0" y="131364"/>
          <a:ext cx="10515600" cy="142047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just" defTabSz="1200150">
            <a:lnSpc>
              <a:spcPct val="90000"/>
            </a:lnSpc>
            <a:spcBef>
              <a:spcPct val="0"/>
            </a:spcBef>
            <a:spcAft>
              <a:spcPct val="35000"/>
            </a:spcAft>
            <a:buNone/>
          </a:pPr>
          <a:r>
            <a:rPr lang="tr-TR" sz="2700" kern="1200" dirty="0"/>
            <a:t>Eğitim ve öğretim süreçlerinin üst yönetimin koordinasyonunda yürütüldüğü; bu süreçlere ilişkin görev ve sorumluluklar tanımlandığı belirtilmelidir:</a:t>
          </a:r>
        </a:p>
      </dsp:txBody>
      <dsp:txXfrm>
        <a:off x="0" y="131364"/>
        <a:ext cx="10515600" cy="1420470"/>
      </dsp:txXfrm>
    </dsp:sp>
    <dsp:sp modelId="{6B761578-D58F-4F5A-8662-DDB40A2CFB81}">
      <dsp:nvSpPr>
        <dsp:cNvPr id="0" name=""/>
        <dsp:cNvSpPr/>
      </dsp:nvSpPr>
      <dsp:spPr>
        <a:xfrm>
          <a:off x="0" y="1551834"/>
          <a:ext cx="10515600" cy="26681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tr-TR" sz="2700" kern="1200"/>
            <a:t>Eğitim ve öğretim süreçlerinin yönetimi, 2022-2026 stratejik planında da verilen akademik organizasyon şemasında görüleceği üzere Rektör, Senato, Yönetim Kurulu, Rektör Yardımcıları, Rektör Danışmanları, Fakülteler, Enstitüler, Yüksekokullar, Meslek Yüksekokulları, Bölüm Başkanlıkları ve Araştırma ve Uygulama Merkezlerinden oluşan bir yapı tarafından yürütülmektedir (4)(B.1.6.1.). </a:t>
          </a:r>
        </a:p>
      </dsp:txBody>
      <dsp:txXfrm>
        <a:off x="0" y="1551834"/>
        <a:ext cx="10515600" cy="266814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0BD5B-FD93-44CC-B21F-6B94AE498AF4}">
      <dsp:nvSpPr>
        <dsp:cNvPr id="0" name=""/>
        <dsp:cNvSpPr/>
      </dsp:nvSpPr>
      <dsp:spPr>
        <a:xfrm>
          <a:off x="0" y="28068"/>
          <a:ext cx="10515600" cy="126472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just" defTabSz="1111250">
            <a:lnSpc>
              <a:spcPct val="90000"/>
            </a:lnSpc>
            <a:spcBef>
              <a:spcPct val="0"/>
            </a:spcBef>
            <a:spcAft>
              <a:spcPct val="35000"/>
            </a:spcAft>
            <a:buNone/>
          </a:pPr>
          <a:r>
            <a:rPr lang="tr-TR" sz="2500" kern="1200" dirty="0"/>
            <a:t>Eğitim ve öğretim programlarının tasarlanması, yürütülmesi, değerlendirilmesi ve güncellenmesi faaliyetlerine ilişkin kurum genelinde ilke, esaslar ile takvim belirlidir.</a:t>
          </a:r>
        </a:p>
      </dsp:txBody>
      <dsp:txXfrm>
        <a:off x="0" y="28068"/>
        <a:ext cx="10515600" cy="1264725"/>
      </dsp:txXfrm>
    </dsp:sp>
    <dsp:sp modelId="{A0A73E46-8D67-4BCC-B55E-8EB940762B79}">
      <dsp:nvSpPr>
        <dsp:cNvPr id="0" name=""/>
        <dsp:cNvSpPr/>
      </dsp:nvSpPr>
      <dsp:spPr>
        <a:xfrm>
          <a:off x="0" y="1292793"/>
          <a:ext cx="10515600" cy="32940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tr-TR" sz="2500" kern="1200"/>
            <a:t>Eğitim ve öğretime dair tüm süreçler (ders görevlendirmeleri, ders kayıt işlemleri, ara sınav, final ve bütünleme sınavları vb.) Senato tarafından onaylanmış bir akademik takvim kapsamında yürütülmektedir (3)(4)(B.1.6.3.). </a:t>
          </a:r>
        </a:p>
        <a:p>
          <a:pPr marL="228600" lvl="1" indent="-228600" algn="l" defTabSz="1111250">
            <a:lnSpc>
              <a:spcPct val="90000"/>
            </a:lnSpc>
            <a:spcBef>
              <a:spcPct val="0"/>
            </a:spcBef>
            <a:spcAft>
              <a:spcPct val="15000"/>
            </a:spcAft>
            <a:buChar char="•"/>
          </a:pPr>
          <a:r>
            <a:rPr lang="tr-TR" sz="2500" kern="1200"/>
            <a:t>Eğitim-Öğretim süreçlerinin işleyişini başta yeni kayıt olan öğrenciler olmak üzere tüm öğrencilere tanıtmak amacı ile Öğrenci Uyum Programı uygulanmakta, programın etkinliği paydaşlarla değerlendirilmekte ve izlenmektedir.</a:t>
          </a:r>
        </a:p>
        <a:p>
          <a:pPr marL="228600" lvl="1" indent="-228600" algn="l" defTabSz="1111250">
            <a:lnSpc>
              <a:spcPct val="90000"/>
            </a:lnSpc>
            <a:spcBef>
              <a:spcPct val="0"/>
            </a:spcBef>
            <a:spcAft>
              <a:spcPct val="15000"/>
            </a:spcAft>
            <a:buChar char="•"/>
          </a:pPr>
          <a:r>
            <a:rPr lang="tr-TR" sz="2500" kern="1200"/>
            <a:t>Akran Yönderlik Programı uygulamaları</a:t>
          </a:r>
        </a:p>
      </dsp:txBody>
      <dsp:txXfrm>
        <a:off x="0" y="1292793"/>
        <a:ext cx="10515600" cy="32940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8CBAB-ACDD-4F91-B9F6-575E55A02631}">
      <dsp:nvSpPr>
        <dsp:cNvPr id="0" name=""/>
        <dsp:cNvSpPr/>
      </dsp:nvSpPr>
      <dsp:spPr>
        <a:xfrm>
          <a:off x="0" y="236984"/>
          <a:ext cx="10515600" cy="12866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Öğretim yönteminin öğrenciyi aktif hale getiren ve etkileşimli öğrenme odaklı olduğu belirtilmeli ve kanıtlanmalıdır.</a:t>
          </a:r>
        </a:p>
      </dsp:txBody>
      <dsp:txXfrm>
        <a:off x="62808" y="299792"/>
        <a:ext cx="10389984" cy="1161018"/>
      </dsp:txXfrm>
    </dsp:sp>
    <dsp:sp modelId="{55F32408-24D4-4C8C-B572-F076170E60F0}">
      <dsp:nvSpPr>
        <dsp:cNvPr id="0" name=""/>
        <dsp:cNvSpPr/>
      </dsp:nvSpPr>
      <dsp:spPr>
        <a:xfrm>
          <a:off x="0" y="1589859"/>
          <a:ext cx="10515600" cy="12866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Programda öğrenci merkezli, yetkinlik temelli, süreç ve performans odaklı, disiplinlerarası, bütünleyici, vaka/uygulama temelinde öğrenmeyi önceleyen yaklaşımlara yer verilir. </a:t>
          </a:r>
        </a:p>
      </dsp:txBody>
      <dsp:txXfrm>
        <a:off x="62808" y="1652667"/>
        <a:ext cx="10389984" cy="1161018"/>
      </dsp:txXfrm>
    </dsp:sp>
    <dsp:sp modelId="{76D7AD42-E0E1-461C-8DE4-DB3B2A018A34}">
      <dsp:nvSpPr>
        <dsp:cNvPr id="0" name=""/>
        <dsp:cNvSpPr/>
      </dsp:nvSpPr>
      <dsp:spPr>
        <a:xfrm>
          <a:off x="0" y="2876493"/>
          <a:ext cx="10515600" cy="123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tr-TR" sz="1800" kern="1200"/>
            <a:t>Kanıtlar: </a:t>
          </a:r>
        </a:p>
        <a:p>
          <a:pPr marL="171450" lvl="1" indent="-171450" algn="l" defTabSz="800100">
            <a:lnSpc>
              <a:spcPct val="90000"/>
            </a:lnSpc>
            <a:spcBef>
              <a:spcPct val="0"/>
            </a:spcBef>
            <a:spcAft>
              <a:spcPct val="20000"/>
            </a:spcAft>
            <a:buChar char="•"/>
          </a:pPr>
          <a:r>
            <a:rPr lang="tr-TR" sz="1800" kern="1200"/>
            <a:t>Ders bilgi paketlerinde öğrenci merkezli öğretim yöntemlerinin varlığı</a:t>
          </a:r>
        </a:p>
        <a:p>
          <a:pPr marL="171450" lvl="1" indent="-171450" algn="l" defTabSz="800100">
            <a:lnSpc>
              <a:spcPct val="90000"/>
            </a:lnSpc>
            <a:spcBef>
              <a:spcPct val="0"/>
            </a:spcBef>
            <a:spcAft>
              <a:spcPct val="20000"/>
            </a:spcAft>
            <a:buChar char="•"/>
          </a:pPr>
          <a:r>
            <a:rPr lang="tr-TR" sz="1800" kern="1200"/>
            <a:t>Uzaktan eğitime özgü öğretim materyali geliştirme ve öğretim yöntemlerine ilişkin ilkeler, mekanizmalar</a:t>
          </a:r>
        </a:p>
        <a:p>
          <a:pPr marL="171450" lvl="1" indent="-171450" algn="l" defTabSz="800100">
            <a:lnSpc>
              <a:spcPct val="90000"/>
            </a:lnSpc>
            <a:spcBef>
              <a:spcPct val="0"/>
            </a:spcBef>
            <a:spcAft>
              <a:spcPct val="20000"/>
            </a:spcAft>
            <a:buChar char="•"/>
          </a:pPr>
          <a:r>
            <a:rPr lang="tr-TR" sz="1800" kern="1200"/>
            <a:t>Eğiticilerin eğitimi program içeriğinde öğrenci merkezli öğrenme-öğretme yaklaşımına ilişkin uygulamalar </a:t>
          </a:r>
        </a:p>
      </dsp:txBody>
      <dsp:txXfrm>
        <a:off x="0" y="2876493"/>
        <a:ext cx="10515600" cy="123786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86592-CC95-4E30-A39B-19C82E5F5815}">
      <dsp:nvSpPr>
        <dsp:cNvPr id="0" name=""/>
        <dsp:cNvSpPr/>
      </dsp:nvSpPr>
      <dsp:spPr>
        <a:xfrm>
          <a:off x="0" y="135076"/>
          <a:ext cx="10515600" cy="1484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kern="1200"/>
            <a:t>Örgün eğitim süreçleri ön lisans, lisans ve lisansüstü öğrencilerini kapsayan; teknolojinin sunduğu olanaklar ve ters yüz öğrenme, proje temelli öğrenme gibi yaklaşımlarla zenginleştirilmektedir. </a:t>
          </a:r>
        </a:p>
      </dsp:txBody>
      <dsp:txXfrm>
        <a:off x="72479" y="207555"/>
        <a:ext cx="10370642" cy="1339772"/>
      </dsp:txXfrm>
    </dsp:sp>
    <dsp:sp modelId="{97798466-49F3-472D-A8D1-0828CFD2D3C5}">
      <dsp:nvSpPr>
        <dsp:cNvPr id="0" name=""/>
        <dsp:cNvSpPr/>
      </dsp:nvSpPr>
      <dsp:spPr>
        <a:xfrm>
          <a:off x="0" y="1697566"/>
          <a:ext cx="10515600" cy="1484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kern="1200"/>
            <a:t>Öğrencilerinin araştırma süreçlerine katılımı müfredat, yöntem ve yaklaşımlarla desteklenmektedir.  </a:t>
          </a:r>
        </a:p>
      </dsp:txBody>
      <dsp:txXfrm>
        <a:off x="72479" y="1770045"/>
        <a:ext cx="10370642" cy="1339772"/>
      </dsp:txXfrm>
    </dsp:sp>
    <dsp:sp modelId="{EEFB4B0B-563D-47F5-A9F5-768C71C92647}">
      <dsp:nvSpPr>
        <dsp:cNvPr id="0" name=""/>
        <dsp:cNvSpPr/>
      </dsp:nvSpPr>
      <dsp:spPr>
        <a:xfrm>
          <a:off x="0" y="3182296"/>
          <a:ext cx="10515600" cy="103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tr-TR" sz="2100" kern="1200"/>
            <a:t>Kanıtlar: Aktif ve etkileşimli öğretme yöntemlerine ilişkin tanımlı süreçler ve uygulamalar</a:t>
          </a:r>
        </a:p>
        <a:p>
          <a:pPr marL="228600" lvl="1" indent="-228600" algn="l" defTabSz="933450">
            <a:lnSpc>
              <a:spcPct val="90000"/>
            </a:lnSpc>
            <a:spcBef>
              <a:spcPct val="0"/>
            </a:spcBef>
            <a:spcAft>
              <a:spcPct val="20000"/>
            </a:spcAft>
            <a:buChar char="•"/>
          </a:pPr>
          <a:r>
            <a:rPr lang="tr-TR" sz="2100" kern="1200"/>
            <a:t>Eğiticilerin eğitimi program içeriğinde öğrenci merkezli öğrenme-öğretme yaklaşımına ilişkin uygulamalar</a:t>
          </a:r>
        </a:p>
      </dsp:txBody>
      <dsp:txXfrm>
        <a:off x="0" y="3182296"/>
        <a:ext cx="10515600" cy="103396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ED4BF-0306-477A-A188-853ABA5E7DDF}">
      <dsp:nvSpPr>
        <dsp:cNvPr id="0" name=""/>
        <dsp:cNvSpPr/>
      </dsp:nvSpPr>
      <dsp:spPr>
        <a:xfrm>
          <a:off x="0" y="13936"/>
          <a:ext cx="10515600" cy="15947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tr-TR" sz="2900" kern="1200"/>
            <a:t>Öğrenci merkezli ölçme ve değerlendirme, yetkinlik ve performans temelinde yürütülmekte ve öğrencilerin kendini ifade etme olanakları mümkün olduğunca çeşitlendirilmektedir.</a:t>
          </a:r>
        </a:p>
      </dsp:txBody>
      <dsp:txXfrm>
        <a:off x="77847" y="91783"/>
        <a:ext cx="10359906" cy="1439016"/>
      </dsp:txXfrm>
    </dsp:sp>
    <dsp:sp modelId="{ED9414B2-43F7-4FF2-90A5-9FF1BADD6993}">
      <dsp:nvSpPr>
        <dsp:cNvPr id="0" name=""/>
        <dsp:cNvSpPr/>
      </dsp:nvSpPr>
      <dsp:spPr>
        <a:xfrm>
          <a:off x="0" y="1692166"/>
          <a:ext cx="10515600" cy="15947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tr-TR" sz="2900" kern="1200"/>
            <a:t>Ölçme ve değerlendirmenin sürekliliği  çoklu sınav olanakları ve bazıları süreç odaklı (formatif) ödev, proje, portfolyo gibi yöntemlerle sağlanmaktadır. </a:t>
          </a:r>
        </a:p>
      </dsp:txBody>
      <dsp:txXfrm>
        <a:off x="77847" y="1770013"/>
        <a:ext cx="10359906" cy="1439016"/>
      </dsp:txXfrm>
    </dsp:sp>
    <dsp:sp modelId="{00332556-73F4-433E-8920-B56781092944}">
      <dsp:nvSpPr>
        <dsp:cNvPr id="0" name=""/>
        <dsp:cNvSpPr/>
      </dsp:nvSpPr>
      <dsp:spPr>
        <a:xfrm>
          <a:off x="0" y="3286876"/>
          <a:ext cx="10515600" cy="1050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tr-TR" sz="2300" kern="1200"/>
            <a:t>Hemşirelik Fakültesinin ölçme değerlendirme süreçlerinde portfolyo kullanımı, program çıktılarına ulaşma durumunun nicel ve nitel verilerle alındığı, portfolyonun kullanıldığı</a:t>
          </a:r>
        </a:p>
      </dsp:txBody>
      <dsp:txXfrm>
        <a:off x="0" y="3286876"/>
        <a:ext cx="10515600" cy="105052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82ECD-98CB-4F19-8352-C56FD207CB1C}">
      <dsp:nvSpPr>
        <dsp:cNvPr id="0" name=""/>
        <dsp:cNvSpPr/>
      </dsp:nvSpPr>
      <dsp:spPr>
        <a:xfrm rot="5400000">
          <a:off x="-191430" y="192365"/>
          <a:ext cx="1276201" cy="89334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b="1" kern="1200"/>
            <a:t>Planlama: </a:t>
          </a:r>
          <a:endParaRPr lang="tr-TR" sz="1500" kern="1200"/>
        </a:p>
      </dsp:txBody>
      <dsp:txXfrm rot="-5400000">
        <a:off x="1" y="447604"/>
        <a:ext cx="893340" cy="382861"/>
      </dsp:txXfrm>
    </dsp:sp>
    <dsp:sp modelId="{18C194CC-8E4B-42D5-B07B-BD15964ABC7F}">
      <dsp:nvSpPr>
        <dsp:cNvPr id="0" name=""/>
        <dsp:cNvSpPr/>
      </dsp:nvSpPr>
      <dsp:spPr>
        <a:xfrm rot="5400000">
          <a:off x="5499255" y="-4604979"/>
          <a:ext cx="829530" cy="1004135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tr-TR" sz="1300" kern="1200"/>
            <a:t>Politika ve mevzuat hazırlığı yapılmış, kriterlerin belirlenmiş, sorumlulukların tanımlanmış, bilgilendirme ve duyurular yapılmış, başvuru ve değerlendirme sürecine ilişkin planlanmalar yapılmıştır.</a:t>
          </a:r>
        </a:p>
      </dsp:txBody>
      <dsp:txXfrm rot="-5400000">
        <a:off x="893341" y="41429"/>
        <a:ext cx="10000865" cy="748542"/>
      </dsp:txXfrm>
    </dsp:sp>
    <dsp:sp modelId="{9C043C77-91CD-47CE-9741-ED742A034361}">
      <dsp:nvSpPr>
        <dsp:cNvPr id="0" name=""/>
        <dsp:cNvSpPr/>
      </dsp:nvSpPr>
      <dsp:spPr>
        <a:xfrm rot="5400000">
          <a:off x="-191430" y="1322091"/>
          <a:ext cx="1276201" cy="89334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b="1" kern="1200"/>
            <a:t>Uygulama: </a:t>
          </a:r>
          <a:endParaRPr lang="tr-TR" sz="1500" kern="1200"/>
        </a:p>
      </dsp:txBody>
      <dsp:txXfrm rot="-5400000">
        <a:off x="1" y="1577330"/>
        <a:ext cx="893340" cy="382861"/>
      </dsp:txXfrm>
    </dsp:sp>
    <dsp:sp modelId="{3B593F38-3560-4161-9A22-E3A5DD5C0B2D}">
      <dsp:nvSpPr>
        <dsp:cNvPr id="0" name=""/>
        <dsp:cNvSpPr/>
      </dsp:nvSpPr>
      <dsp:spPr>
        <a:xfrm rot="5400000">
          <a:off x="5499255" y="-3475252"/>
          <a:ext cx="829530" cy="1004135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tr-TR" sz="1300" kern="1200"/>
            <a:t>Öğrencilerden önceki öğrenmenin tanınması ve kredilendirilmesi için başvurular alınır. Başvurular, belirlenen ölçütlere uygun olarak komisyonlar tarafından değerlendirilir. Değerlendirme sonuçları öğrencilere resmi olarak iletilir. Tanınan öğrenim ve kredilendirilen dersler öğrenci bilgi sistemine kaydedilir. Kredilendirilen dersler öğrencinin eğitim programına dahil edilir. Öğrencilere danışmanlık hizmetleri sağlanır.</a:t>
          </a:r>
        </a:p>
      </dsp:txBody>
      <dsp:txXfrm rot="-5400000">
        <a:off x="893341" y="1171156"/>
        <a:ext cx="10000865" cy="748542"/>
      </dsp:txXfrm>
    </dsp:sp>
    <dsp:sp modelId="{8D7C7053-F3C0-48DD-B07C-AA2D33B92BC5}">
      <dsp:nvSpPr>
        <dsp:cNvPr id="0" name=""/>
        <dsp:cNvSpPr/>
      </dsp:nvSpPr>
      <dsp:spPr>
        <a:xfrm rot="5400000">
          <a:off x="-191430" y="2451817"/>
          <a:ext cx="1276201" cy="89334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b="1" kern="1200"/>
            <a:t>Kontrol: </a:t>
          </a:r>
          <a:endParaRPr lang="tr-TR" sz="1500" kern="1200"/>
        </a:p>
      </dsp:txBody>
      <dsp:txXfrm rot="-5400000">
        <a:off x="1" y="2707056"/>
        <a:ext cx="893340" cy="382861"/>
      </dsp:txXfrm>
    </dsp:sp>
    <dsp:sp modelId="{C521AF0E-BE7C-4185-9AB2-A031AD0A751F}">
      <dsp:nvSpPr>
        <dsp:cNvPr id="0" name=""/>
        <dsp:cNvSpPr/>
      </dsp:nvSpPr>
      <dsp:spPr>
        <a:xfrm rot="5400000">
          <a:off x="5499255" y="-2345526"/>
          <a:ext cx="829530" cy="1004135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tr-TR" sz="1300" kern="1200"/>
            <a:t>Tanınma ve kredilendirme süreçlerinin doğruluğu ve etkinliği değerlendirilir.</a:t>
          </a:r>
          <a:r>
            <a:rPr lang="tr-TR" sz="1300" b="1" kern="1200"/>
            <a:t> </a:t>
          </a:r>
          <a:r>
            <a:rPr lang="tr-TR" sz="1300" kern="1200"/>
            <a:t>Kaç başvurunun kabul edildiği, reddedildiği veya eksik bilgi nedeniyle beklemede olduğu analiz edilir. Öğrencilerden ve süreçte görev alan personelden geri bildirim alınır.</a:t>
          </a:r>
          <a:r>
            <a:rPr lang="tr-TR" sz="1300" b="1" kern="1200"/>
            <a:t> </a:t>
          </a:r>
          <a:r>
            <a:rPr lang="tr-TR" sz="1300" kern="1200"/>
            <a:t>Sürecin şeffaflığı ve erişilebilirliği üzerine memnuniyet anketleri yapılır.</a:t>
          </a:r>
          <a:r>
            <a:rPr lang="tr-TR" sz="1300" b="1" kern="1200"/>
            <a:t> </a:t>
          </a:r>
          <a:r>
            <a:rPr lang="tr-TR" sz="1300" kern="1200"/>
            <a:t>Kredilendirme süreçlerinin hızını ve doğruluğunu ölçmek için performans göstergeleri değerlendirilir.</a:t>
          </a:r>
          <a:r>
            <a:rPr lang="tr-TR" sz="1300" b="1" kern="1200"/>
            <a:t> </a:t>
          </a:r>
          <a:r>
            <a:rPr lang="tr-TR" sz="1300" kern="1200"/>
            <a:t>Raporlar hazırlanarak ilgili komisyonlarla paylaşılır.</a:t>
          </a:r>
        </a:p>
      </dsp:txBody>
      <dsp:txXfrm rot="-5400000">
        <a:off x="893341" y="2300882"/>
        <a:ext cx="10000865" cy="748542"/>
      </dsp:txXfrm>
    </dsp:sp>
    <dsp:sp modelId="{6958312C-E476-4E71-917F-99CC99AE2C73}">
      <dsp:nvSpPr>
        <dsp:cNvPr id="0" name=""/>
        <dsp:cNvSpPr/>
      </dsp:nvSpPr>
      <dsp:spPr>
        <a:xfrm rot="5400000">
          <a:off x="-191430" y="3581543"/>
          <a:ext cx="1276201" cy="89334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b="1" kern="1200"/>
            <a:t>Önlem: </a:t>
          </a:r>
          <a:endParaRPr lang="tr-TR" sz="1500" kern="1200"/>
        </a:p>
      </dsp:txBody>
      <dsp:txXfrm rot="-5400000">
        <a:off x="1" y="3836782"/>
        <a:ext cx="893340" cy="382861"/>
      </dsp:txXfrm>
    </dsp:sp>
    <dsp:sp modelId="{299C7D68-AD92-4373-8F63-40DB0788A794}">
      <dsp:nvSpPr>
        <dsp:cNvPr id="0" name=""/>
        <dsp:cNvSpPr/>
      </dsp:nvSpPr>
      <dsp:spPr>
        <a:xfrm rot="5400000">
          <a:off x="5499255" y="-1215800"/>
          <a:ext cx="829530" cy="1004135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tr-TR" sz="1300" kern="1200"/>
            <a:t>Tespit edilen aksaklıklar doğrultusunda politika ve süreçlerde iyileştirmeler yapılır.</a:t>
          </a:r>
          <a:r>
            <a:rPr lang="tr-TR" sz="1300" b="1" kern="1200"/>
            <a:t> </a:t>
          </a:r>
          <a:r>
            <a:rPr lang="tr-TR" sz="1300" kern="1200"/>
            <a:t>Akademik ve idari personel için süreçle ilgili ek eğitimler düzenlenir.</a:t>
          </a:r>
          <a:r>
            <a:rPr lang="tr-TR" sz="1300" b="1" kern="1200"/>
            <a:t> </a:t>
          </a:r>
          <a:r>
            <a:rPr lang="tr-TR" sz="1300" kern="1200"/>
            <a:t>Öğrencilerin başvuru süreçlerini daha kolay anlamalarını sağlamak için rehber materyaller güncellenir. Başvuru ve değerlendirme süreçlerini hızlandırmak için dijital platformlar ve otomasyon sistemleri geliştirilir.</a:t>
          </a:r>
          <a:r>
            <a:rPr lang="tr-TR" sz="1300" b="1" kern="1200"/>
            <a:t> </a:t>
          </a:r>
          <a:r>
            <a:rPr lang="tr-TR" sz="1300" kern="1200"/>
            <a:t>Süreç sonuçları ve iyileştirmeler tüm paydaşlarla paylaşılır.</a:t>
          </a:r>
          <a:r>
            <a:rPr lang="tr-TR" sz="1300" b="1" kern="1200"/>
            <a:t> </a:t>
          </a:r>
          <a:r>
            <a:rPr lang="tr-TR" sz="1300" kern="1200"/>
            <a:t>Bir sonraki döngü için hedefler belirlenir ve uygulama planı hazırlanır.</a:t>
          </a:r>
        </a:p>
      </dsp:txBody>
      <dsp:txXfrm rot="-5400000">
        <a:off x="893341" y="3430608"/>
        <a:ext cx="10000865" cy="7485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9B0C2-4B88-4A15-B738-6E8C6348E5EE}">
      <dsp:nvSpPr>
        <dsp:cNvPr id="0" name=""/>
        <dsp:cNvSpPr/>
      </dsp:nvSpPr>
      <dsp:spPr>
        <a:xfrm>
          <a:off x="0" y="204309"/>
          <a:ext cx="10515600" cy="82988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tr-TR" sz="2100" b="1" kern="1200"/>
            <a:t>Araştırma öncelikli bir üniversite hedefi, eğitim-öğretim süreçlerine araştırma odaklı bir yaklaşım entegre etmeyi gerektirir</a:t>
          </a:r>
          <a:r>
            <a:rPr lang="tr-TR" sz="2100" kern="1200"/>
            <a:t>. </a:t>
          </a:r>
        </a:p>
      </dsp:txBody>
      <dsp:txXfrm>
        <a:off x="0" y="204309"/>
        <a:ext cx="10515600" cy="829889"/>
      </dsp:txXfrm>
    </dsp:sp>
    <dsp:sp modelId="{DBD4F7DE-DF91-4726-A0B7-268608746487}">
      <dsp:nvSpPr>
        <dsp:cNvPr id="0" name=""/>
        <dsp:cNvSpPr/>
      </dsp:nvSpPr>
      <dsp:spPr>
        <a:xfrm>
          <a:off x="0" y="1034199"/>
          <a:ext cx="10515600" cy="31128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tr-TR" sz="2100" i="1" kern="1200"/>
            <a:t>Üniversitemizin araştırma öncelikli üniversite olma hedefi, SP doğrultusunda öğrencilerimiz, zorunlu derslerin yanı sıra araştırma temelli seçmeli dersler aracılığıyla farklı disiplinlerde derinleşme ve yenilikçi projeler geliştirme fırsatı bulmaktadır.</a:t>
          </a:r>
          <a:endParaRPr lang="tr-TR" sz="2100" kern="1200"/>
        </a:p>
        <a:p>
          <a:pPr marL="228600" lvl="1" indent="-228600" algn="l" defTabSz="933450">
            <a:lnSpc>
              <a:spcPct val="90000"/>
            </a:lnSpc>
            <a:spcBef>
              <a:spcPct val="0"/>
            </a:spcBef>
            <a:spcAft>
              <a:spcPct val="15000"/>
            </a:spcAft>
            <a:buChar char="•"/>
          </a:pPr>
          <a:r>
            <a:rPr lang="tr-TR" sz="2100" i="1" kern="1200"/>
            <a:t>…. ders içeriklerimizde proje tabanlı öğrenme yaklaşımı benimsenmiş olup, öğrencilerimize kendi araştırma projelerini tasarlama ve uygulama becerisi kazandırılmaktadır.</a:t>
          </a:r>
          <a:endParaRPr lang="tr-TR" sz="2100" kern="1200"/>
        </a:p>
        <a:p>
          <a:pPr marL="228600" lvl="1" indent="-228600" algn="l" defTabSz="933450">
            <a:lnSpc>
              <a:spcPct val="90000"/>
            </a:lnSpc>
            <a:spcBef>
              <a:spcPct val="0"/>
            </a:spcBef>
            <a:spcAft>
              <a:spcPct val="15000"/>
            </a:spcAft>
            <a:buChar char="•"/>
          </a:pPr>
          <a:r>
            <a:rPr lang="tr-TR" sz="2100" i="1" kern="1200"/>
            <a:t>Araştırma temelli öğrenmeyi desteklemek amacıyla her yıl düzenlenen ‘….’ etkinliğimiz, öğrencilerin akademik ve profesyonel dünyayla etkileşim kurmasını sağlamaktadır.</a:t>
          </a:r>
          <a:endParaRPr lang="tr-TR" sz="2100" kern="1200"/>
        </a:p>
        <a:p>
          <a:pPr marL="228600" lvl="1" indent="-228600" algn="l" defTabSz="933450">
            <a:lnSpc>
              <a:spcPct val="90000"/>
            </a:lnSpc>
            <a:spcBef>
              <a:spcPct val="0"/>
            </a:spcBef>
            <a:spcAft>
              <a:spcPct val="15000"/>
            </a:spcAft>
            <a:buChar char="•"/>
          </a:pPr>
          <a:r>
            <a:rPr lang="tr-TR" sz="2100" i="1" kern="1200"/>
            <a:t>Bölümümüzde yürütülen TÜBİTAK destekli araştırma projelerinin sonuçları, ‘…..’ dersinin içeriğine entegre edilmiştir.</a:t>
          </a:r>
          <a:endParaRPr lang="tr-TR" sz="2100" kern="1200"/>
        </a:p>
      </dsp:txBody>
      <dsp:txXfrm>
        <a:off x="0" y="1034199"/>
        <a:ext cx="10515600" cy="311283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7534E-8F12-4F9E-B161-937B0519783D}">
      <dsp:nvSpPr>
        <dsp:cNvPr id="0" name=""/>
        <dsp:cNvSpPr/>
      </dsp:nvSpPr>
      <dsp:spPr>
        <a:xfrm>
          <a:off x="0" y="40148"/>
          <a:ext cx="10515600" cy="156996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just" defTabSz="1066800">
            <a:lnSpc>
              <a:spcPct val="90000"/>
            </a:lnSpc>
            <a:spcBef>
              <a:spcPct val="0"/>
            </a:spcBef>
            <a:spcAft>
              <a:spcPct val="35000"/>
            </a:spcAft>
            <a:buNone/>
          </a:pPr>
          <a:r>
            <a:rPr lang="tr-TR" sz="2400" kern="1200" dirty="0"/>
            <a:t>Yeterliliklerin onayı, mezuniyet </a:t>
          </a:r>
          <a:r>
            <a:rPr lang="tr-TR" sz="2400" kern="1200" dirty="0" err="1"/>
            <a:t>koşulları</a:t>
          </a:r>
          <a:r>
            <a:rPr lang="tr-TR" sz="2400" kern="1200" dirty="0"/>
            <a:t>, mezuniyet karar </a:t>
          </a:r>
          <a:r>
            <a:rPr lang="tr-TR" sz="2400" kern="1200" dirty="0" err="1"/>
            <a:t>süreçleri</a:t>
          </a:r>
          <a:r>
            <a:rPr lang="tr-TR" sz="2400" kern="1200" dirty="0"/>
            <a:t> </a:t>
          </a:r>
          <a:r>
            <a:rPr lang="tr-TR" sz="2400" kern="1200" dirty="0" err="1"/>
            <a:t>açık</a:t>
          </a:r>
          <a:r>
            <a:rPr lang="tr-TR" sz="2400" kern="1200" dirty="0"/>
            <a:t>, </a:t>
          </a:r>
          <a:r>
            <a:rPr lang="tr-TR" sz="2400" kern="1200" dirty="0" err="1"/>
            <a:t>anlaşılır</a:t>
          </a:r>
          <a:r>
            <a:rPr lang="tr-TR" sz="2400" kern="1200" dirty="0"/>
            <a:t>, kapsamlı ve tutarlı şekilde </a:t>
          </a:r>
          <a:r>
            <a:rPr lang="tr-TR" sz="2400" kern="1200" dirty="0" err="1"/>
            <a:t>tanımlanmıs</a:t>
          </a:r>
          <a:r>
            <a:rPr lang="tr-TR" sz="2400" kern="1200" dirty="0"/>
            <a:t>̧ ve kamuoyu ile </a:t>
          </a:r>
          <a:r>
            <a:rPr lang="tr-TR" sz="2400" kern="1200" dirty="0" err="1"/>
            <a:t>paylaşılmıştır</a:t>
          </a:r>
          <a:r>
            <a:rPr lang="tr-TR" sz="2400" kern="1200" dirty="0"/>
            <a:t>. Sertifikalandırma ve diploma işlemleri bu tanımlı sürece uygun olarak yürütülmekte, izlenmekte ve gerekli önlemler alınmaktadır.</a:t>
          </a:r>
        </a:p>
      </dsp:txBody>
      <dsp:txXfrm>
        <a:off x="0" y="40148"/>
        <a:ext cx="10515600" cy="1569960"/>
      </dsp:txXfrm>
    </dsp:sp>
    <dsp:sp modelId="{542A375F-7B06-4552-92C3-7AA739596138}">
      <dsp:nvSpPr>
        <dsp:cNvPr id="0" name=""/>
        <dsp:cNvSpPr/>
      </dsp:nvSpPr>
      <dsp:spPr>
        <a:xfrm>
          <a:off x="0" y="1610109"/>
          <a:ext cx="10515600" cy="27010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tr-TR" sz="2400" kern="1200"/>
            <a:t>Üniversitemizin örgün lisans ve lisansüstü programları dışında, eğitim verdiği ve araştırma yaptığı alanlarda sertifikalandırılma süreçleri Sürekli Eğitim Merkezi (AKÜNSEM), Uzaktan Eğitim Merkezi (AKUZEM), Türkçe Öğretimi Uygulama ve Araştırma Merkezi (TÖMER) tarafından yürütülmektedir(3)(4)(B.2.4.7.) (3)(4)(B.2.4.8.) (3)(4)(B.2.4.9.) (3)(4)(B.2.4.10.) (3)(4)(B.2.4.11.). Ayrıca Eğitim Fakültemiz Pedagojik Formasyon Eğitimi Sertifika Programını yürütmektedir (3)(4)(B.2.4.12.). </a:t>
          </a:r>
        </a:p>
      </dsp:txBody>
      <dsp:txXfrm>
        <a:off x="0" y="1610109"/>
        <a:ext cx="10515600" cy="270108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9E5E4-D8A8-4B92-8073-7AC46C4520B5}">
      <dsp:nvSpPr>
        <dsp:cNvPr id="0" name=""/>
        <dsp:cNvSpPr/>
      </dsp:nvSpPr>
      <dsp:spPr>
        <a:xfrm>
          <a:off x="0" y="314"/>
          <a:ext cx="10515600" cy="6565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a:t>Dezavantajlı grupların eğitim olanaklarına erişimi eşitlik, hakkaniyet, çeşitlilik ve kapsayıcılık gözetilerek sağlanmaktadır. </a:t>
          </a:r>
        </a:p>
      </dsp:txBody>
      <dsp:txXfrm>
        <a:off x="32049" y="32363"/>
        <a:ext cx="10451502" cy="592427"/>
      </dsp:txXfrm>
    </dsp:sp>
    <dsp:sp modelId="{C9524C18-5313-4DEE-8563-5EE9543EE62C}">
      <dsp:nvSpPr>
        <dsp:cNvPr id="0" name=""/>
        <dsp:cNvSpPr/>
      </dsp:nvSpPr>
      <dsp:spPr>
        <a:xfrm>
          <a:off x="0" y="668722"/>
          <a:ext cx="10515600" cy="6565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a:t>Uzaktan eğitim alt yapısı bu grupların ihtiyacı dikkate alınarak oluşturulmuştur. </a:t>
          </a:r>
        </a:p>
      </dsp:txBody>
      <dsp:txXfrm>
        <a:off x="32049" y="700771"/>
        <a:ext cx="10451502" cy="59242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E18A5-979D-4B39-9FD5-7C35EF4C5929}">
      <dsp:nvSpPr>
        <dsp:cNvPr id="0" name=""/>
        <dsp:cNvSpPr/>
      </dsp:nvSpPr>
      <dsp:spPr>
        <a:xfrm>
          <a:off x="0" y="807"/>
          <a:ext cx="10515600" cy="102978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tr-TR" sz="2000" kern="1200"/>
            <a:t>Üniversite yerleşkelerinde ihtiyaçlar doğrultusunda engelsiz üniversite uygulamaları bulunmaktadır. Bu grupların eğitim olanaklarına erişimi izlenmekte ve geri bildirimleri doğrultusunda iyileştirilmektedir.</a:t>
          </a:r>
        </a:p>
      </dsp:txBody>
      <dsp:txXfrm>
        <a:off x="0" y="807"/>
        <a:ext cx="10515600" cy="1029780"/>
      </dsp:txXfrm>
    </dsp:sp>
    <dsp:sp modelId="{60CEC8D0-3685-464C-B636-99F2D66AD4D3}">
      <dsp:nvSpPr>
        <dsp:cNvPr id="0" name=""/>
        <dsp:cNvSpPr/>
      </dsp:nvSpPr>
      <dsp:spPr>
        <a:xfrm>
          <a:off x="0" y="1030588"/>
          <a:ext cx="10515600" cy="8784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tr-TR" sz="2000" kern="1200"/>
            <a:t>Fakültede mekânda erişilebilirlik kategorisinde “Turuncu Bayrak” alınması</a:t>
          </a:r>
        </a:p>
        <a:p>
          <a:pPr marL="228600" lvl="1" indent="-228600" algn="l" defTabSz="889000">
            <a:lnSpc>
              <a:spcPct val="90000"/>
            </a:lnSpc>
            <a:spcBef>
              <a:spcPct val="0"/>
            </a:spcBef>
            <a:spcAft>
              <a:spcPct val="15000"/>
            </a:spcAft>
            <a:buChar char="•"/>
          </a:pPr>
          <a:r>
            <a:rPr lang="tr-TR" sz="2000" kern="1200"/>
            <a:t>Fakülte Engelli Öğrenci Birim Temsilciliği süreçleri</a:t>
          </a:r>
        </a:p>
      </dsp:txBody>
      <dsp:txXfrm>
        <a:off x="0" y="1030588"/>
        <a:ext cx="10515600" cy="87840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FEE88-1450-46B7-9181-D07C97C782A6}">
      <dsp:nvSpPr>
        <dsp:cNvPr id="0" name=""/>
        <dsp:cNvSpPr/>
      </dsp:nvSpPr>
      <dsp:spPr>
        <a:xfrm>
          <a:off x="0" y="66590"/>
          <a:ext cx="10515600" cy="11911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a:t>Öğrenci toplulukları ve bu toplulukların etkinlikleri, sosyal, kültürel ve sportif faaliyetlerine yönelik mekân, bütçe ve rehberlik desteği vardır. </a:t>
          </a:r>
        </a:p>
      </dsp:txBody>
      <dsp:txXfrm>
        <a:off x="58145" y="124735"/>
        <a:ext cx="10399310" cy="1074824"/>
      </dsp:txXfrm>
    </dsp:sp>
    <dsp:sp modelId="{C1CE6D1A-A01D-4580-958F-E2CD2D6AB305}">
      <dsp:nvSpPr>
        <dsp:cNvPr id="0" name=""/>
        <dsp:cNvSpPr/>
      </dsp:nvSpPr>
      <dsp:spPr>
        <a:xfrm>
          <a:off x="0" y="1335464"/>
          <a:ext cx="10515600" cy="11570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dirty="0"/>
            <a:t>Ayrıca sosyal, </a:t>
          </a:r>
          <a:r>
            <a:rPr lang="tr-TR" sz="2200" kern="1200" dirty="0" err="1"/>
            <a:t>kültürel</a:t>
          </a:r>
          <a:r>
            <a:rPr lang="tr-TR" sz="2200" kern="1200" dirty="0"/>
            <a:t>, sportif faaliyetleri </a:t>
          </a:r>
          <a:r>
            <a:rPr lang="tr-TR" sz="2200" kern="1200" dirty="0" err="1"/>
            <a:t>yürüten</a:t>
          </a:r>
          <a:r>
            <a:rPr lang="tr-TR" sz="2200" kern="1200" dirty="0"/>
            <a:t> ve </a:t>
          </a:r>
          <a:r>
            <a:rPr lang="tr-TR" sz="2200" kern="1200" dirty="0" err="1"/>
            <a:t>yöneten</a:t>
          </a:r>
          <a:r>
            <a:rPr lang="tr-TR" sz="2200" kern="1200" dirty="0"/>
            <a:t> idari </a:t>
          </a:r>
          <a:r>
            <a:rPr lang="tr-TR" sz="2200" kern="1200" dirty="0" err="1"/>
            <a:t>örgütlenme</a:t>
          </a:r>
          <a:r>
            <a:rPr lang="tr-TR" sz="2200" kern="1200" dirty="0"/>
            <a:t> mevcuttur. </a:t>
          </a:r>
          <a:r>
            <a:rPr lang="tr-TR" sz="2200" kern="1200" dirty="0" err="1"/>
            <a:t>Gerçekleştirilen</a:t>
          </a:r>
          <a:r>
            <a:rPr lang="tr-TR" sz="2200" kern="1200" dirty="0"/>
            <a:t> faaliyetler izlenmekte, ihtiyaçlar doğrultusunda  iyileştirilmektedir. </a:t>
          </a:r>
        </a:p>
      </dsp:txBody>
      <dsp:txXfrm>
        <a:off x="56481" y="1391945"/>
        <a:ext cx="10402638" cy="1044062"/>
      </dsp:txXfrm>
    </dsp:sp>
    <dsp:sp modelId="{A73E61DF-115A-45FE-A960-66A8EC90A9B7}">
      <dsp:nvSpPr>
        <dsp:cNvPr id="0" name=""/>
        <dsp:cNvSpPr/>
      </dsp:nvSpPr>
      <dsp:spPr>
        <a:xfrm>
          <a:off x="0" y="2492488"/>
          <a:ext cx="10515600" cy="950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tr-TR" sz="1700" kern="1200"/>
            <a:t>Bölge genelinde eksiklik olarak tanımlanan golf hakemliği için Golf Hakemliği dersinin açılması, dersi alan öğrencilere ilgili federasyon tarafından hakemlik sertifikası verilmesini sağlayacak iş birliği protokolünün uygulanması</a:t>
          </a:r>
        </a:p>
      </dsp:txBody>
      <dsp:txXfrm>
        <a:off x="0" y="2492488"/>
        <a:ext cx="10515600" cy="95013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B9B74-83BE-49BA-9187-DED7D04BDE4A}">
      <dsp:nvSpPr>
        <dsp:cNvPr id="0" name=""/>
        <dsp:cNvSpPr/>
      </dsp:nvSpPr>
      <dsp:spPr>
        <a:xfrm>
          <a:off x="0" y="70427"/>
          <a:ext cx="11068049" cy="71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t>Öğretim yetkinliği geliştirme süreçleri ihtiyaç analizleri temelinde planlanır, yaygın biçimde yürütülür ve etkililiği düzenli olarak izlenir.</a:t>
          </a:r>
        </a:p>
      </dsp:txBody>
      <dsp:txXfrm>
        <a:off x="34954" y="105381"/>
        <a:ext cx="10998141" cy="646132"/>
      </dsp:txXfrm>
    </dsp:sp>
    <dsp:sp modelId="{2DD38607-E8D5-455C-A685-37F7BBE83752}">
      <dsp:nvSpPr>
        <dsp:cNvPr id="0" name=""/>
        <dsp:cNvSpPr/>
      </dsp:nvSpPr>
      <dsp:spPr>
        <a:xfrm>
          <a:off x="0" y="838307"/>
          <a:ext cx="11068049" cy="71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t>Tüm öğretim elemanları için sistematik eğiticilerin eğitimi etkinlikleri ve bunu gerçekleştirecek öğretme-öğrenme merkezi yapılanması vardır. </a:t>
          </a:r>
        </a:p>
      </dsp:txBody>
      <dsp:txXfrm>
        <a:off x="34954" y="873261"/>
        <a:ext cx="10998141" cy="646132"/>
      </dsp:txXfrm>
    </dsp:sp>
    <dsp:sp modelId="{32C8A8DF-6DD7-442F-B6EC-64292623863D}">
      <dsp:nvSpPr>
        <dsp:cNvPr id="0" name=""/>
        <dsp:cNvSpPr/>
      </dsp:nvSpPr>
      <dsp:spPr>
        <a:xfrm>
          <a:off x="0" y="1554347"/>
          <a:ext cx="11068049" cy="633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411"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tr-TR" sz="1400" kern="1200"/>
            <a:t>Üniversitemizde 2022 yılında eğitici eğitimi programlarının temel özelliklerinin tüm öğretim üyelerine yaygınlaşması amacı ile Eğitim ve Öğretimde Mükemmellik Araştırma ve Uygulama Merkezi altında kurslar düzenlenmesine karar verilmiştir. Ek olarak 2022-2026 stratejik plan eğitim başlığı altında bir hedef kartı eğiticilerin eğitimine ayrılmıştır (4)(B.4.2.1.Sayfa_69.).</a:t>
          </a:r>
        </a:p>
      </dsp:txBody>
      <dsp:txXfrm>
        <a:off x="0" y="1554347"/>
        <a:ext cx="11068049" cy="633420"/>
      </dsp:txXfrm>
    </dsp:sp>
    <dsp:sp modelId="{FC1107BF-CCEF-4EF5-825A-AD92412ECD66}">
      <dsp:nvSpPr>
        <dsp:cNvPr id="0" name=""/>
        <dsp:cNvSpPr/>
      </dsp:nvSpPr>
      <dsp:spPr>
        <a:xfrm>
          <a:off x="0" y="2187767"/>
          <a:ext cx="11068049" cy="71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t>Öğretim elemanlarının pedagojik ve teknolojik yeterlilikleri artırılmaktadır. </a:t>
          </a:r>
        </a:p>
      </dsp:txBody>
      <dsp:txXfrm>
        <a:off x="34954" y="2222721"/>
        <a:ext cx="10998141" cy="646132"/>
      </dsp:txXfrm>
    </dsp:sp>
    <dsp:sp modelId="{E518CB46-A156-43AF-BF6A-E43600291821}">
      <dsp:nvSpPr>
        <dsp:cNvPr id="0" name=""/>
        <dsp:cNvSpPr/>
      </dsp:nvSpPr>
      <dsp:spPr>
        <a:xfrm>
          <a:off x="0" y="2903807"/>
          <a:ext cx="11068049"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411"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tr-TR" sz="1400" kern="1200"/>
            <a:t>Öğretim elemanı uyum programı</a:t>
          </a:r>
        </a:p>
      </dsp:txBody>
      <dsp:txXfrm>
        <a:off x="0" y="2903807"/>
        <a:ext cx="11068049" cy="29808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01A68-E533-4E7C-8494-20FD4C4D68BA}">
      <dsp:nvSpPr>
        <dsp:cNvPr id="0" name=""/>
        <dsp:cNvSpPr/>
      </dsp:nvSpPr>
      <dsp:spPr>
        <a:xfrm>
          <a:off x="0" y="275409"/>
          <a:ext cx="10515600" cy="9149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Eğitim ve öğretimi önceliklendirmek üzere atama ve yükseltme kriterlerinde yaratıcı eğitim faaliyetlerine yer verilir.</a:t>
          </a:r>
        </a:p>
      </dsp:txBody>
      <dsp:txXfrm>
        <a:off x="44664" y="320073"/>
        <a:ext cx="10426272" cy="825612"/>
      </dsp:txXfrm>
    </dsp:sp>
    <dsp:sp modelId="{C529D975-EB10-44C7-8B26-DD756DC9AC11}">
      <dsp:nvSpPr>
        <dsp:cNvPr id="0" name=""/>
        <dsp:cNvSpPr/>
      </dsp:nvSpPr>
      <dsp:spPr>
        <a:xfrm>
          <a:off x="0" y="1256589"/>
          <a:ext cx="10515600" cy="9149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Öğretim elemanları için yaratıcı/yenilikçi eğitimi uygulamalarını ve bu alanda rekabeti arttırmak üzere “İyi Eğitim Ödülü” gibi teşvik ve ödüllendirme süreçleri vardır. </a:t>
          </a:r>
        </a:p>
      </dsp:txBody>
      <dsp:txXfrm>
        <a:off x="44664" y="1301253"/>
        <a:ext cx="10426272" cy="825612"/>
      </dsp:txXfrm>
    </dsp:sp>
    <dsp:sp modelId="{39E0D8C4-CE85-43D4-8F14-F4A71509F402}">
      <dsp:nvSpPr>
        <dsp:cNvPr id="0" name=""/>
        <dsp:cNvSpPr/>
      </dsp:nvSpPr>
      <dsp:spPr>
        <a:xfrm>
          <a:off x="0" y="2171529"/>
          <a:ext cx="10515600" cy="190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tr-TR" sz="1800" kern="1200"/>
            <a:t>Üniversitemiz birimlerinde ödül/teşvik sistemlerinin geliştirilmesi üzerine alınan karar (B.4.3.1.) doğrultusunda ödül/teşvik sistemleri, eğitim ve öğretim faaliyetlerini de kapsayacak şekilde genişletilerek uygulanmaktadır. </a:t>
          </a:r>
        </a:p>
        <a:p>
          <a:pPr marL="171450" lvl="1" indent="-171450" algn="l" defTabSz="800100">
            <a:lnSpc>
              <a:spcPct val="90000"/>
            </a:lnSpc>
            <a:spcBef>
              <a:spcPct val="0"/>
            </a:spcBef>
            <a:spcAft>
              <a:spcPct val="20000"/>
            </a:spcAft>
            <a:buChar char="•"/>
          </a:pPr>
          <a:r>
            <a:rPr lang="tr-TR" sz="1800" kern="1200"/>
            <a:t>Gerçekleştirilen anketlerin sonucunda paydaş geri bildirimleri de dikkate alınarak, öğretim elemanları için “En İyi Eğitici ödülü” gibi teşvik uygulamaları Program Değerlendirme Çalıştaylarında değerlendirilmekte, EÖKK toplantılarında paydaş görüşlerine göre “Eğitim ve Öğretimde Mükemmellik Araştırma ve Uygulama Merkezi” tarafından incelenerek teşvik ve ödül uygulamalarına dair iyileştirme süreçleri devam etmektedir. </a:t>
          </a:r>
        </a:p>
      </dsp:txBody>
      <dsp:txXfrm>
        <a:off x="0" y="2171529"/>
        <a:ext cx="10515600" cy="190440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09D76-2127-4884-8049-D883FF3C00CA}">
      <dsp:nvSpPr>
        <dsp:cNvPr id="0" name=""/>
        <dsp:cNvSpPr/>
      </dsp:nvSpPr>
      <dsp:spPr>
        <a:xfrm rot="5400000">
          <a:off x="-208881" y="387793"/>
          <a:ext cx="1392545" cy="97478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dirty="0"/>
            <a:t>Planlama</a:t>
          </a:r>
          <a:endParaRPr lang="tr-TR" sz="1400" kern="1200" dirty="0"/>
        </a:p>
      </dsp:txBody>
      <dsp:txXfrm rot="-5400000">
        <a:off x="1" y="666302"/>
        <a:ext cx="974782" cy="417763"/>
      </dsp:txXfrm>
    </dsp:sp>
    <dsp:sp modelId="{A452DB9A-973D-440C-B26B-28A45B55C469}">
      <dsp:nvSpPr>
        <dsp:cNvPr id="0" name=""/>
        <dsp:cNvSpPr/>
      </dsp:nvSpPr>
      <dsp:spPr>
        <a:xfrm rot="5400000">
          <a:off x="5371681" y="-4390668"/>
          <a:ext cx="1250516" cy="1004431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a:t>Üniversitemiz, eğitim-öğretim faaliyetlerinin kalitesini artırmayı ve akademik personelin bu faaliyetlere aktif katılımını teşvik etmeyi amaçlayan bir teşvik ve ödüllendirme sistemi mevcuttur. Öğrenci memnuniyetine ilişkin her ders dönemi sonunda gerçekleştirilen ders değerlendirme anketleri üzerinden yıllık öğretim elemanı değerlendirmelerine dair geri bildirimler düzenli olarak alınmakta olup bu geri bildirimler neticesinde 2020-2021 eğitim-öğretim döneminden itibaren başarılı eğiticilerimize “En İyi Eğitici” teşekkür belgeleri verilmektedir (B.4.3.6.).</a:t>
          </a:r>
        </a:p>
      </dsp:txBody>
      <dsp:txXfrm rot="-5400000">
        <a:off x="974783" y="67275"/>
        <a:ext cx="9983269" cy="1128426"/>
      </dsp:txXfrm>
    </dsp:sp>
    <dsp:sp modelId="{6F983904-149D-4AB0-85A5-00350FBFCB48}">
      <dsp:nvSpPr>
        <dsp:cNvPr id="0" name=""/>
        <dsp:cNvSpPr/>
      </dsp:nvSpPr>
      <dsp:spPr>
        <a:xfrm rot="5400000">
          <a:off x="-208881" y="1640540"/>
          <a:ext cx="1392545" cy="97478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dirty="0"/>
            <a:t>Uygulama</a:t>
          </a:r>
          <a:r>
            <a:rPr lang="tr-TR" sz="1400" kern="1200" dirty="0"/>
            <a:t> </a:t>
          </a:r>
        </a:p>
      </dsp:txBody>
      <dsp:txXfrm rot="-5400000">
        <a:off x="1" y="1919049"/>
        <a:ext cx="974782" cy="417763"/>
      </dsp:txXfrm>
    </dsp:sp>
    <dsp:sp modelId="{07AA1D70-1766-4FFB-B143-07C58A711384}">
      <dsp:nvSpPr>
        <dsp:cNvPr id="0" name=""/>
        <dsp:cNvSpPr/>
      </dsp:nvSpPr>
      <dsp:spPr>
        <a:xfrm rot="5400000">
          <a:off x="5544362" y="-3137921"/>
          <a:ext cx="905154" cy="1004431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a:t>Her akademik kurulda “En İyi Eğitici” teşekkür belgeleri paylaşılmaktadır. </a:t>
          </a:r>
        </a:p>
      </dsp:txBody>
      <dsp:txXfrm rot="-5400000">
        <a:off x="974782" y="1475845"/>
        <a:ext cx="10000128" cy="816782"/>
      </dsp:txXfrm>
    </dsp:sp>
    <dsp:sp modelId="{FCBF1938-4B9D-47F5-9DF8-4F3D7DBB403D}">
      <dsp:nvSpPr>
        <dsp:cNvPr id="0" name=""/>
        <dsp:cNvSpPr/>
      </dsp:nvSpPr>
      <dsp:spPr>
        <a:xfrm rot="5400000">
          <a:off x="-208881" y="2893287"/>
          <a:ext cx="1392545" cy="97478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dirty="0"/>
            <a:t>Kontrol </a:t>
          </a:r>
          <a:endParaRPr lang="tr-TR" sz="1400" kern="1200" dirty="0"/>
        </a:p>
      </dsp:txBody>
      <dsp:txXfrm rot="-5400000">
        <a:off x="1" y="3171796"/>
        <a:ext cx="974782" cy="417763"/>
      </dsp:txXfrm>
    </dsp:sp>
    <dsp:sp modelId="{C9719902-C901-433A-9EA1-2C87C3C3A4DA}">
      <dsp:nvSpPr>
        <dsp:cNvPr id="0" name=""/>
        <dsp:cNvSpPr/>
      </dsp:nvSpPr>
      <dsp:spPr>
        <a:xfrm rot="5400000">
          <a:off x="5544362" y="-1885174"/>
          <a:ext cx="905154" cy="1004431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a:t>Teşvik ve ödüllendirme sisteminin etkisi Akdeniz Üniversitesi Eğitim ve Öğretimde Mükemmellik Araştırma ve Uygulama Merkezi tarafından öğrenci geri bildirimleri ve memnuniyet anketleriyle düzenli olarak değerlendirilmektedir. Ödül kazanan öğretim elemanlarının performansları, eğitim süreçlerine katkılarıyla ilişkilendirilmektedir. Sistematik geri bildirim toplamak için her yıl EÖKK toplantılarında akademik personelden görüş alınmaktadır.</a:t>
          </a:r>
        </a:p>
      </dsp:txBody>
      <dsp:txXfrm rot="-5400000">
        <a:off x="974782" y="2728592"/>
        <a:ext cx="10000128" cy="816782"/>
      </dsp:txXfrm>
    </dsp:sp>
    <dsp:sp modelId="{531F9EB9-31EB-4D3A-AE12-37CC87A1C303}">
      <dsp:nvSpPr>
        <dsp:cNvPr id="0" name=""/>
        <dsp:cNvSpPr/>
      </dsp:nvSpPr>
      <dsp:spPr>
        <a:xfrm rot="5400000">
          <a:off x="-208881" y="4146033"/>
          <a:ext cx="1392545" cy="97478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dirty="0"/>
            <a:t>Önlem</a:t>
          </a:r>
          <a:r>
            <a:rPr lang="tr-TR" sz="1400" kern="1200" dirty="0"/>
            <a:t> </a:t>
          </a:r>
        </a:p>
      </dsp:txBody>
      <dsp:txXfrm rot="-5400000">
        <a:off x="1" y="4424542"/>
        <a:ext cx="974782" cy="417763"/>
      </dsp:txXfrm>
    </dsp:sp>
    <dsp:sp modelId="{F1A1ED04-3EBA-484F-90AD-09CFEC2AD3CD}">
      <dsp:nvSpPr>
        <dsp:cNvPr id="0" name=""/>
        <dsp:cNvSpPr/>
      </dsp:nvSpPr>
      <dsp:spPr>
        <a:xfrm rot="5400000">
          <a:off x="5544362" y="-632427"/>
          <a:ext cx="905154" cy="1004431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a:t>Merkez tarafından değerlendirme sonuçlarına dayalı olarak iyileştirme çalışmaları yapılmaktadır. Teşvik ve ödül kriterleri, değerlendirme süreçlerinden elde edilen veriler doğrultusunda “En İyi Eğitimci Ödülü” güncellenmektedir. Geliştirilmesi gereken alanlar tespit edildiğinde, farkındalık artırıcı eğitimler ve destek programları devreye alınmaktadır.</a:t>
          </a:r>
        </a:p>
      </dsp:txBody>
      <dsp:txXfrm rot="-5400000">
        <a:off x="974782" y="3981339"/>
        <a:ext cx="10000128" cy="8167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D3466-5D99-42BE-81D0-AD3614C6CFD3}">
      <dsp:nvSpPr>
        <dsp:cNvPr id="0" name=""/>
        <dsp:cNvSpPr/>
      </dsp:nvSpPr>
      <dsp:spPr>
        <a:xfrm>
          <a:off x="0" y="2446"/>
          <a:ext cx="11567884" cy="114413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319E06-5C47-4E50-8BBF-11D9A2B3E70D}">
      <dsp:nvSpPr>
        <dsp:cNvPr id="0" name=""/>
        <dsp:cNvSpPr/>
      </dsp:nvSpPr>
      <dsp:spPr>
        <a:xfrm>
          <a:off x="346099" y="259876"/>
          <a:ext cx="629272" cy="6292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4FF497-3351-4140-BA12-B2FD3D207B86}">
      <dsp:nvSpPr>
        <dsp:cNvPr id="0" name=""/>
        <dsp:cNvSpPr/>
      </dsp:nvSpPr>
      <dsp:spPr>
        <a:xfrm>
          <a:off x="1321472" y="2446"/>
          <a:ext cx="10245119" cy="1144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087" tIns="121087" rIns="121087" bIns="121087" numCol="1" spcCol="1270" anchor="ctr" anchorCtr="0">
          <a:noAutofit/>
        </a:bodyPr>
        <a:lstStyle/>
        <a:p>
          <a:pPr marL="0" lvl="0" indent="0" algn="l" defTabSz="533400">
            <a:lnSpc>
              <a:spcPct val="100000"/>
            </a:lnSpc>
            <a:spcBef>
              <a:spcPct val="0"/>
            </a:spcBef>
            <a:spcAft>
              <a:spcPct val="35000"/>
            </a:spcAft>
            <a:buNone/>
          </a:pPr>
          <a:r>
            <a:rPr lang="tr-TR" sz="1200" kern="1200"/>
            <a:t>Kurumun misyon-vizyonu göz önünde bulundurularak Program Yeterliliklerinin belirlendiği yazılmalı,</a:t>
          </a:r>
        </a:p>
      </dsp:txBody>
      <dsp:txXfrm>
        <a:off x="1321472" y="2446"/>
        <a:ext cx="10245119" cy="1144132"/>
      </dsp:txXfrm>
    </dsp:sp>
    <dsp:sp modelId="{42368A1A-3A65-4A9D-A570-434B2D297ED6}">
      <dsp:nvSpPr>
        <dsp:cNvPr id="0" name=""/>
        <dsp:cNvSpPr/>
      </dsp:nvSpPr>
      <dsp:spPr>
        <a:xfrm>
          <a:off x="0" y="1432611"/>
          <a:ext cx="11567884" cy="114413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FAE2C4-A5E5-4E57-A354-9245709D71E5}">
      <dsp:nvSpPr>
        <dsp:cNvPr id="0" name=""/>
        <dsp:cNvSpPr/>
      </dsp:nvSpPr>
      <dsp:spPr>
        <a:xfrm>
          <a:off x="346099" y="1690041"/>
          <a:ext cx="629272" cy="6292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B1ADFE-881E-4F8E-84E7-D88C4C9DB766}">
      <dsp:nvSpPr>
        <dsp:cNvPr id="0" name=""/>
        <dsp:cNvSpPr/>
      </dsp:nvSpPr>
      <dsp:spPr>
        <a:xfrm>
          <a:off x="1321472" y="1432611"/>
          <a:ext cx="5205547" cy="1144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087" tIns="121087" rIns="121087" bIns="121087" numCol="1" spcCol="1270" anchor="ctr" anchorCtr="0">
          <a:noAutofit/>
        </a:bodyPr>
        <a:lstStyle/>
        <a:p>
          <a:pPr marL="0" lvl="0" indent="0" algn="l" defTabSz="533400">
            <a:lnSpc>
              <a:spcPct val="100000"/>
            </a:lnSpc>
            <a:spcBef>
              <a:spcPct val="0"/>
            </a:spcBef>
            <a:spcAft>
              <a:spcPct val="35000"/>
            </a:spcAft>
            <a:buNone/>
          </a:pPr>
          <a:r>
            <a:rPr lang="tr-TR" sz="1200" kern="1200"/>
            <a:t>Program yeterliliklerin nasıl kazandırıldığı açıklanmalı: </a:t>
          </a:r>
        </a:p>
      </dsp:txBody>
      <dsp:txXfrm>
        <a:off x="1321472" y="1432611"/>
        <a:ext cx="5205547" cy="1144132"/>
      </dsp:txXfrm>
    </dsp:sp>
    <dsp:sp modelId="{AEE8F1B3-25E2-4E08-B0C6-74278CC60637}">
      <dsp:nvSpPr>
        <dsp:cNvPr id="0" name=""/>
        <dsp:cNvSpPr/>
      </dsp:nvSpPr>
      <dsp:spPr>
        <a:xfrm>
          <a:off x="6527020" y="1432611"/>
          <a:ext cx="5039571" cy="1144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087" tIns="121087" rIns="121087" bIns="121087" numCol="1" spcCol="1270" anchor="ctr" anchorCtr="0">
          <a:noAutofit/>
        </a:bodyPr>
        <a:lstStyle/>
        <a:p>
          <a:pPr marL="0" lvl="0" indent="0" algn="l" defTabSz="533400">
            <a:lnSpc>
              <a:spcPct val="100000"/>
            </a:lnSpc>
            <a:spcBef>
              <a:spcPct val="0"/>
            </a:spcBef>
            <a:spcAft>
              <a:spcPct val="35000"/>
            </a:spcAft>
            <a:buNone/>
          </a:pPr>
          <a:r>
            <a:rPr lang="tr-TR" sz="1200" kern="1200" dirty="0"/>
            <a:t>Hangi eylemlerle (yeterlilik-ders-öğretim yöntemi matrisleri)</a:t>
          </a:r>
        </a:p>
        <a:p>
          <a:pPr marL="0" lvl="0" indent="0" algn="l" defTabSz="533400">
            <a:lnSpc>
              <a:spcPct val="100000"/>
            </a:lnSpc>
            <a:spcBef>
              <a:spcPct val="0"/>
            </a:spcBef>
            <a:spcAft>
              <a:spcPct val="35000"/>
            </a:spcAft>
            <a:buNone/>
          </a:pPr>
          <a:r>
            <a:rPr lang="tr-TR" sz="1200" kern="1200" dirty="0"/>
            <a:t>Hangi eğitim türlerinde (örgün, karma, uzaktan)</a:t>
          </a:r>
        </a:p>
      </dsp:txBody>
      <dsp:txXfrm>
        <a:off x="6527020" y="1432611"/>
        <a:ext cx="5039571" cy="1144132"/>
      </dsp:txXfrm>
    </dsp:sp>
    <dsp:sp modelId="{0BE4F98C-1F28-4F33-91C5-3CFAD6F96B33}">
      <dsp:nvSpPr>
        <dsp:cNvPr id="0" name=""/>
        <dsp:cNvSpPr/>
      </dsp:nvSpPr>
      <dsp:spPr>
        <a:xfrm>
          <a:off x="0" y="2862777"/>
          <a:ext cx="11567884" cy="114413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40705F-7B65-41C7-8761-285E9EC96FF3}">
      <dsp:nvSpPr>
        <dsp:cNvPr id="0" name=""/>
        <dsp:cNvSpPr/>
      </dsp:nvSpPr>
      <dsp:spPr>
        <a:xfrm>
          <a:off x="346099" y="3120206"/>
          <a:ext cx="629272" cy="6292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97478A-A3C6-4ED9-974E-B6343260205F}">
      <dsp:nvSpPr>
        <dsp:cNvPr id="0" name=""/>
        <dsp:cNvSpPr/>
      </dsp:nvSpPr>
      <dsp:spPr>
        <a:xfrm>
          <a:off x="1321472" y="2862777"/>
          <a:ext cx="5205547" cy="1144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087" tIns="121087" rIns="121087" bIns="121087" numCol="1" spcCol="1270" anchor="ctr" anchorCtr="0">
          <a:noAutofit/>
        </a:bodyPr>
        <a:lstStyle/>
        <a:p>
          <a:pPr marL="0" lvl="0" indent="0" algn="l" defTabSz="533400">
            <a:lnSpc>
              <a:spcPct val="100000"/>
            </a:lnSpc>
            <a:spcBef>
              <a:spcPct val="0"/>
            </a:spcBef>
            <a:spcAft>
              <a:spcPct val="35000"/>
            </a:spcAft>
            <a:buNone/>
          </a:pPr>
          <a:r>
            <a:rPr lang="tr-TR" sz="1200" kern="1200"/>
            <a:t>PA ve PÇ’lerin oluşturulma süreçleri ve TYYÇ ile uyumu belirtilmeli. Bu parametrelerin kamuoyuna ilan edildiği web sayfası kanıtları ile paylaşılabilir.</a:t>
          </a:r>
        </a:p>
      </dsp:txBody>
      <dsp:txXfrm>
        <a:off x="1321472" y="2862777"/>
        <a:ext cx="5205547" cy="1144132"/>
      </dsp:txXfrm>
    </dsp:sp>
    <dsp:sp modelId="{D0E88EC6-37ED-4938-9F0C-7D8E006B079A}">
      <dsp:nvSpPr>
        <dsp:cNvPr id="0" name=""/>
        <dsp:cNvSpPr/>
      </dsp:nvSpPr>
      <dsp:spPr>
        <a:xfrm>
          <a:off x="6527020" y="2862777"/>
          <a:ext cx="5039571" cy="1144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087" tIns="121087" rIns="121087" bIns="121087" numCol="1" spcCol="1270" anchor="ctr" anchorCtr="0">
          <a:noAutofit/>
        </a:bodyPr>
        <a:lstStyle/>
        <a:p>
          <a:pPr marL="0" lvl="0" indent="0" algn="l" defTabSz="533400">
            <a:lnSpc>
              <a:spcPct val="100000"/>
            </a:lnSpc>
            <a:spcBef>
              <a:spcPct val="0"/>
            </a:spcBef>
            <a:spcAft>
              <a:spcPct val="35000"/>
            </a:spcAft>
            <a:buNone/>
          </a:pPr>
          <a:r>
            <a:rPr lang="tr-TR" sz="1200" kern="1200" dirty="0"/>
            <a:t>Kanıt: </a:t>
          </a:r>
          <a:r>
            <a:rPr lang="tr-TR" sz="1200" i="1" kern="1200" dirty="0"/>
            <a:t>ders program örnekleri, güncel ders izlence örnekleri vb.</a:t>
          </a:r>
          <a:endParaRPr lang="tr-TR" sz="1200" kern="1200" dirty="0"/>
        </a:p>
        <a:p>
          <a:pPr marL="0" lvl="0" indent="0" algn="l" defTabSz="533400">
            <a:lnSpc>
              <a:spcPct val="100000"/>
            </a:lnSpc>
            <a:spcBef>
              <a:spcPct val="0"/>
            </a:spcBef>
            <a:spcAft>
              <a:spcPct val="35000"/>
            </a:spcAft>
            <a:buNone/>
          </a:pPr>
          <a:r>
            <a:rPr lang="tr-TR" sz="1200" kern="1200"/>
            <a:t>Üniversitemizin tüm birimlerinde program tasarımı revizyon çalışmalarında kullanılmak üzere 2023 yılında uygulamaya konulmuş olan “Program Tasarımı, Değerlendirilmesi ve Güncellenmesi Kılavuzu” kullanılarak, iç ve dış paydaş görüşleriyle … program güncellenmiştir.</a:t>
          </a:r>
        </a:p>
      </dsp:txBody>
      <dsp:txXfrm>
        <a:off x="6527020" y="2862777"/>
        <a:ext cx="5039571" cy="11441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B204A-209C-4C47-9D97-D59DA21E5A17}">
      <dsp:nvSpPr>
        <dsp:cNvPr id="0" name=""/>
        <dsp:cNvSpPr/>
      </dsp:nvSpPr>
      <dsp:spPr>
        <a:xfrm>
          <a:off x="0" y="2603"/>
          <a:ext cx="10845800" cy="121739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3AB2FE-31B9-4536-BFE3-58EB6C1F7CC8}">
      <dsp:nvSpPr>
        <dsp:cNvPr id="0" name=""/>
        <dsp:cNvSpPr/>
      </dsp:nvSpPr>
      <dsp:spPr>
        <a:xfrm>
          <a:off x="368261" y="276516"/>
          <a:ext cx="669566" cy="6695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AF2A75-E2F1-4A22-8095-38225D634776}">
      <dsp:nvSpPr>
        <dsp:cNvPr id="0" name=""/>
        <dsp:cNvSpPr/>
      </dsp:nvSpPr>
      <dsp:spPr>
        <a:xfrm>
          <a:off x="1406089" y="2603"/>
          <a:ext cx="4880610" cy="1217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41" tIns="128841" rIns="128841" bIns="128841" numCol="1" spcCol="1270" anchor="ctr" anchorCtr="0">
          <a:noAutofit/>
        </a:bodyPr>
        <a:lstStyle/>
        <a:p>
          <a:pPr marL="0" lvl="0" indent="0" algn="l" defTabSz="889000">
            <a:lnSpc>
              <a:spcPct val="100000"/>
            </a:lnSpc>
            <a:spcBef>
              <a:spcPct val="0"/>
            </a:spcBef>
            <a:spcAft>
              <a:spcPct val="35000"/>
            </a:spcAft>
            <a:buNone/>
          </a:pPr>
          <a:r>
            <a:rPr lang="tr-TR" sz="2000" kern="1200" dirty="0" err="1"/>
            <a:t>PÇ’lere</a:t>
          </a:r>
          <a:r>
            <a:rPr lang="tr-TR" sz="2000" kern="1200" dirty="0"/>
            <a:t> ulaşma durumunun nasıl ölçüldüğü, izleme mekanizmalarının nasıl çalıştığı konusunda kanıtlanabilir ayrıntılar verilmeli,</a:t>
          </a:r>
        </a:p>
      </dsp:txBody>
      <dsp:txXfrm>
        <a:off x="1406089" y="2603"/>
        <a:ext cx="4880610" cy="1217393"/>
      </dsp:txXfrm>
    </dsp:sp>
    <dsp:sp modelId="{193EFCD4-11EB-465A-A2D7-06D9E7A58566}">
      <dsp:nvSpPr>
        <dsp:cNvPr id="0" name=""/>
        <dsp:cNvSpPr/>
      </dsp:nvSpPr>
      <dsp:spPr>
        <a:xfrm>
          <a:off x="6286699" y="2603"/>
          <a:ext cx="4557725" cy="1217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41" tIns="128841" rIns="128841" bIns="128841" numCol="1" spcCol="1270" anchor="ctr" anchorCtr="0">
          <a:noAutofit/>
        </a:bodyPr>
        <a:lstStyle/>
        <a:p>
          <a:pPr marL="0" lvl="0" indent="0" algn="l" defTabSz="711200">
            <a:lnSpc>
              <a:spcPct val="100000"/>
            </a:lnSpc>
            <a:spcBef>
              <a:spcPct val="0"/>
            </a:spcBef>
            <a:spcAft>
              <a:spcPct val="35000"/>
            </a:spcAft>
            <a:buNone/>
          </a:pPr>
          <a:r>
            <a:rPr lang="tr-TR" sz="1600" i="1" kern="1200" dirty="0"/>
            <a:t>Program çıktılarına ulaşma için algoritmalar oluşturulması, bir yazılım hazırlanması</a:t>
          </a:r>
          <a:endParaRPr lang="tr-TR" sz="1600" kern="1200" dirty="0"/>
        </a:p>
        <a:p>
          <a:pPr marL="0" lvl="0" indent="0" algn="l" defTabSz="711200">
            <a:lnSpc>
              <a:spcPct val="100000"/>
            </a:lnSpc>
            <a:spcBef>
              <a:spcPct val="0"/>
            </a:spcBef>
            <a:spcAft>
              <a:spcPct val="35000"/>
            </a:spcAft>
            <a:buNone/>
          </a:pPr>
          <a:r>
            <a:rPr lang="tr-TR" sz="1600" i="1" kern="1200" dirty="0"/>
            <a:t>Son üç yılda yapılan analizler, mezunlarımızın %90’ının hedeflenen program çıktılarının tamamını karşıladığını göstermektedir.</a:t>
          </a:r>
          <a:endParaRPr lang="tr-TR" sz="1600" kern="1200" dirty="0"/>
        </a:p>
      </dsp:txBody>
      <dsp:txXfrm>
        <a:off x="6286699" y="2603"/>
        <a:ext cx="4557725" cy="1217393"/>
      </dsp:txXfrm>
    </dsp:sp>
    <dsp:sp modelId="{71C6E616-47AD-4E02-B8CF-154F1D5AE2B5}">
      <dsp:nvSpPr>
        <dsp:cNvPr id="0" name=""/>
        <dsp:cNvSpPr/>
      </dsp:nvSpPr>
      <dsp:spPr>
        <a:xfrm>
          <a:off x="0" y="1524345"/>
          <a:ext cx="10845800" cy="121739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EA2D6A-18BA-46E9-8F3A-1A54AE500E49}">
      <dsp:nvSpPr>
        <dsp:cNvPr id="0" name=""/>
        <dsp:cNvSpPr/>
      </dsp:nvSpPr>
      <dsp:spPr>
        <a:xfrm>
          <a:off x="368261" y="1798258"/>
          <a:ext cx="669566" cy="6695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2BB380-8EE7-4160-AA7A-17A7D8615275}">
      <dsp:nvSpPr>
        <dsp:cNvPr id="0" name=""/>
        <dsp:cNvSpPr/>
      </dsp:nvSpPr>
      <dsp:spPr>
        <a:xfrm>
          <a:off x="1406089" y="1524345"/>
          <a:ext cx="4880610" cy="1217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41" tIns="128841" rIns="128841" bIns="128841" numCol="1" spcCol="1270" anchor="ctr" anchorCtr="0">
          <a:noAutofit/>
        </a:bodyPr>
        <a:lstStyle/>
        <a:p>
          <a:pPr marL="0" lvl="0" indent="0" algn="l" defTabSz="889000">
            <a:lnSpc>
              <a:spcPct val="100000"/>
            </a:lnSpc>
            <a:spcBef>
              <a:spcPct val="0"/>
            </a:spcBef>
            <a:spcAft>
              <a:spcPct val="35000"/>
            </a:spcAft>
            <a:buNone/>
          </a:pPr>
          <a:r>
            <a:rPr lang="tr-TR" sz="2000" kern="1200"/>
            <a:t>Ders bilgi paketlerinin ÇEP ve akreditasyon ölçütlerine göre hazırlandığı,</a:t>
          </a:r>
        </a:p>
      </dsp:txBody>
      <dsp:txXfrm>
        <a:off x="1406089" y="1524345"/>
        <a:ext cx="4880610" cy="1217393"/>
      </dsp:txXfrm>
    </dsp:sp>
    <dsp:sp modelId="{D4976BF5-CD2C-4925-9189-BB758CE03558}">
      <dsp:nvSpPr>
        <dsp:cNvPr id="0" name=""/>
        <dsp:cNvSpPr/>
      </dsp:nvSpPr>
      <dsp:spPr>
        <a:xfrm>
          <a:off x="6286699" y="1524345"/>
          <a:ext cx="4557725" cy="1217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41" tIns="128841" rIns="128841" bIns="128841" numCol="1" spcCol="1270" anchor="ctr" anchorCtr="0">
          <a:noAutofit/>
        </a:bodyPr>
        <a:lstStyle/>
        <a:p>
          <a:pPr marL="0" lvl="0" indent="0" algn="l" defTabSz="800100">
            <a:lnSpc>
              <a:spcPct val="100000"/>
            </a:lnSpc>
            <a:spcBef>
              <a:spcPct val="0"/>
            </a:spcBef>
            <a:spcAft>
              <a:spcPct val="35000"/>
            </a:spcAft>
            <a:buNone/>
          </a:pPr>
          <a:r>
            <a:rPr lang="tr-TR" sz="1800" i="1" kern="1200" dirty="0"/>
            <a:t>Ders bilgi paketleri, seçmeli ve zorunlu ders dağılım dengesi Eğitim Programı Kitabı‘nda verilmiş ve web sayfasında erişime sunulmuştur</a:t>
          </a:r>
          <a:endParaRPr lang="tr-TR" sz="1800" kern="1200" dirty="0"/>
        </a:p>
      </dsp:txBody>
      <dsp:txXfrm>
        <a:off x="6286699" y="1524345"/>
        <a:ext cx="4557725" cy="1217393"/>
      </dsp:txXfrm>
    </dsp:sp>
    <dsp:sp modelId="{BCD5DC11-4171-41D5-BED0-6C61BED51F49}">
      <dsp:nvSpPr>
        <dsp:cNvPr id="0" name=""/>
        <dsp:cNvSpPr/>
      </dsp:nvSpPr>
      <dsp:spPr>
        <a:xfrm>
          <a:off x="0" y="3046087"/>
          <a:ext cx="10845800" cy="121739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0A8D7B-AFE7-47B6-A138-5FBF252C00C3}">
      <dsp:nvSpPr>
        <dsp:cNvPr id="0" name=""/>
        <dsp:cNvSpPr/>
      </dsp:nvSpPr>
      <dsp:spPr>
        <a:xfrm>
          <a:off x="368261" y="3320000"/>
          <a:ext cx="669566" cy="6695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55F657-7018-4650-8389-C374D6E906E9}">
      <dsp:nvSpPr>
        <dsp:cNvPr id="0" name=""/>
        <dsp:cNvSpPr/>
      </dsp:nvSpPr>
      <dsp:spPr>
        <a:xfrm>
          <a:off x="1406089" y="3046087"/>
          <a:ext cx="9438335" cy="1217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41" tIns="128841" rIns="128841" bIns="128841" numCol="1" spcCol="1270" anchor="ctr" anchorCtr="0">
          <a:noAutofit/>
        </a:bodyPr>
        <a:lstStyle/>
        <a:p>
          <a:pPr marL="0" lvl="0" indent="0" algn="l" defTabSz="889000">
            <a:lnSpc>
              <a:spcPct val="100000"/>
            </a:lnSpc>
            <a:spcBef>
              <a:spcPct val="0"/>
            </a:spcBef>
            <a:spcAft>
              <a:spcPct val="35000"/>
            </a:spcAft>
            <a:buNone/>
          </a:pPr>
          <a:r>
            <a:rPr lang="tr-TR" sz="2000" kern="1200"/>
            <a:t>ÖÇ’lerin ve öğretim süreçlerinin yapılandırılmasında birimin ilke ve kuralları belirtilmelidir.</a:t>
          </a:r>
        </a:p>
      </dsp:txBody>
      <dsp:txXfrm>
        <a:off x="1406089" y="3046087"/>
        <a:ext cx="9438335" cy="12173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65288-C0CC-4E76-8F41-059FA92D291F}">
      <dsp:nvSpPr>
        <dsp:cNvPr id="0" name=""/>
        <dsp:cNvSpPr/>
      </dsp:nvSpPr>
      <dsp:spPr>
        <a:xfrm>
          <a:off x="0" y="30416"/>
          <a:ext cx="10515600" cy="8739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a:t>Programın ders dağılımına ilişkin ilke, kural ve yöntemlerin tanımlı olduğu belirtilmeli, </a:t>
          </a:r>
        </a:p>
      </dsp:txBody>
      <dsp:txXfrm>
        <a:off x="42663" y="73079"/>
        <a:ext cx="10430274" cy="788627"/>
      </dsp:txXfrm>
    </dsp:sp>
    <dsp:sp modelId="{B83001AB-6878-4BA4-933C-D913746B1BC4}">
      <dsp:nvSpPr>
        <dsp:cNvPr id="0" name=""/>
        <dsp:cNvSpPr/>
      </dsp:nvSpPr>
      <dsp:spPr>
        <a:xfrm>
          <a:off x="0" y="904369"/>
          <a:ext cx="10515600"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tr-TR" sz="1700" kern="1200"/>
            <a:t>Ön Lisans ve Lisans Eğitim Öğretim ve Sınav Yönetmeliği(2)(3)(B.1.2.2.) ve Ders Kataloglarının Oluşturulması ve Güncelleştirilmesi Esasları(2)(3)(B.1.2.3.) dikkate alınarak yapılmaktadır.</a:t>
          </a:r>
        </a:p>
      </dsp:txBody>
      <dsp:txXfrm>
        <a:off x="0" y="904369"/>
        <a:ext cx="10515600" cy="535095"/>
      </dsp:txXfrm>
    </dsp:sp>
    <dsp:sp modelId="{4BFC2DF3-662F-435F-9D69-5BB016AE93C3}">
      <dsp:nvSpPr>
        <dsp:cNvPr id="0" name=""/>
        <dsp:cNvSpPr/>
      </dsp:nvSpPr>
      <dsp:spPr>
        <a:xfrm>
          <a:off x="0" y="1439464"/>
          <a:ext cx="10515600" cy="8739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a:t>Ders dağılımında öğretim elemanlarının uzmanlık alanları ve iş yükleri gözetildiği ve ders dağılımının katılımcı bir şekilde belirlendiği vurgulanmalıdır. </a:t>
          </a:r>
        </a:p>
      </dsp:txBody>
      <dsp:txXfrm>
        <a:off x="42663" y="1482127"/>
        <a:ext cx="10430274" cy="788627"/>
      </dsp:txXfrm>
    </dsp:sp>
    <dsp:sp modelId="{EA85562A-CC76-4255-A6C5-A614BCDD1C5C}">
      <dsp:nvSpPr>
        <dsp:cNvPr id="0" name=""/>
        <dsp:cNvSpPr/>
      </dsp:nvSpPr>
      <dsp:spPr>
        <a:xfrm>
          <a:off x="0" y="2376778"/>
          <a:ext cx="10515600" cy="8739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a:t>Öğretim programı yapısı zorunlu-seçmeli ders, alan-alan dışı ders dengesini gözetmekte, kültürel derinlik ve farklı disiplinleri tanıma imkânı vermektedir. </a:t>
          </a:r>
        </a:p>
      </dsp:txBody>
      <dsp:txXfrm>
        <a:off x="42663" y="2419441"/>
        <a:ext cx="10430274" cy="788627"/>
      </dsp:txXfrm>
    </dsp:sp>
    <dsp:sp modelId="{C5C1D298-AB88-4247-9EE8-37071DC43FE0}">
      <dsp:nvSpPr>
        <dsp:cNvPr id="0" name=""/>
        <dsp:cNvSpPr/>
      </dsp:nvSpPr>
      <dsp:spPr>
        <a:xfrm>
          <a:off x="0" y="3250731"/>
          <a:ext cx="10515600" cy="1070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tr-TR" sz="1700" kern="1200"/>
            <a:t>Üniversite Eşitlik ve Çeşitlilik Eylem Planı doğrultusunda 2022-2023 Eğitim-Öğretim yılından itibaren … Lisansüstü programlarında seçmeli olarak Cinsiyet Eşitliği temalı dersler yer almaktadır(3)(B.1.2.6.Sayfa 7).</a:t>
          </a:r>
        </a:p>
        <a:p>
          <a:pPr marL="171450" lvl="1" indent="-171450" algn="l" defTabSz="755650">
            <a:lnSpc>
              <a:spcPct val="90000"/>
            </a:lnSpc>
            <a:spcBef>
              <a:spcPct val="0"/>
            </a:spcBef>
            <a:spcAft>
              <a:spcPct val="20000"/>
            </a:spcAft>
            <a:buChar char="•"/>
          </a:pPr>
          <a:r>
            <a:rPr lang="tr-TR" sz="1700" kern="1200"/>
            <a:t>Programların ders dağılım dengesi ile ilgili üniversite genelinde tüm birimleri kapsamak üzere anketler oluşturulmuştur ve uygulanması süreçleri devam etmektedir (B.1.2.17.) (B.1.2.18.)</a:t>
          </a:r>
        </a:p>
      </dsp:txBody>
      <dsp:txXfrm>
        <a:off x="0" y="3250731"/>
        <a:ext cx="10515600" cy="10701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D678A-79B6-4487-B722-1EF8148DD767}">
      <dsp:nvSpPr>
        <dsp:cNvPr id="0" name=""/>
        <dsp:cNvSpPr/>
      </dsp:nvSpPr>
      <dsp:spPr>
        <a:xfrm>
          <a:off x="0" y="215272"/>
          <a:ext cx="10515600" cy="9136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Programlarda ders dağılım dengesi izlenmekte ve iyileştirilmektedir. </a:t>
          </a:r>
        </a:p>
      </dsp:txBody>
      <dsp:txXfrm>
        <a:off x="44602" y="259874"/>
        <a:ext cx="10426396" cy="824474"/>
      </dsp:txXfrm>
    </dsp:sp>
    <dsp:sp modelId="{2B9E4C50-E510-47B5-A074-47C7C2D79A51}">
      <dsp:nvSpPr>
        <dsp:cNvPr id="0" name=""/>
        <dsp:cNvSpPr/>
      </dsp:nvSpPr>
      <dsp:spPr>
        <a:xfrm>
          <a:off x="0" y="1195190"/>
          <a:ext cx="10515600" cy="9136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Ders sayısı ve haftalık ders saati öğrencinin akademik olmayan etkinliklere de zaman ayırabileceği şekilde düzenlendiği kanıtlarla belirtilmelidir. </a:t>
          </a:r>
        </a:p>
      </dsp:txBody>
      <dsp:txXfrm>
        <a:off x="44602" y="1239792"/>
        <a:ext cx="10426396" cy="824474"/>
      </dsp:txXfrm>
    </dsp:sp>
    <dsp:sp modelId="{E7858E7B-6775-4458-9455-26DB74DBA3C1}">
      <dsp:nvSpPr>
        <dsp:cNvPr id="0" name=""/>
        <dsp:cNvSpPr/>
      </dsp:nvSpPr>
      <dsp:spPr>
        <a:xfrm>
          <a:off x="0" y="2175109"/>
          <a:ext cx="10515600" cy="9136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Bu kapsamda geliştirilen ders bilgi paketlerinin amaca uygunluğu ve işlerliği izlenmekte ve bağlı iyileştirmeler yapılmaktadır. </a:t>
          </a:r>
        </a:p>
      </dsp:txBody>
      <dsp:txXfrm>
        <a:off x="44602" y="2219711"/>
        <a:ext cx="10426396" cy="824474"/>
      </dsp:txXfrm>
    </dsp:sp>
    <dsp:sp modelId="{CF7996EA-F506-4E41-B655-12C6D11B7BDB}">
      <dsp:nvSpPr>
        <dsp:cNvPr id="0" name=""/>
        <dsp:cNvSpPr/>
      </dsp:nvSpPr>
      <dsp:spPr>
        <a:xfrm>
          <a:off x="0" y="3088787"/>
          <a:ext cx="10515600" cy="1499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tr-TR" sz="1800" i="1" kern="1200"/>
            <a:t>Fakültede ders bilgi paketi oluşturma ve güncelleme rehberi ve ders bilgi paketi kontrol listesi (video ve basılı materyal) kullanıldığı</a:t>
          </a:r>
          <a:endParaRPr lang="tr-TR" sz="1800" kern="1200"/>
        </a:p>
        <a:p>
          <a:pPr marL="171450" lvl="1" indent="-171450" algn="l" defTabSz="800100">
            <a:lnSpc>
              <a:spcPct val="90000"/>
            </a:lnSpc>
            <a:spcBef>
              <a:spcPct val="0"/>
            </a:spcBef>
            <a:spcAft>
              <a:spcPct val="20000"/>
            </a:spcAft>
            <a:buChar char="•"/>
          </a:pPr>
          <a:r>
            <a:rPr lang="tr-TR" sz="1800" i="1" kern="1200"/>
            <a:t>Ders veren kadrolu öğretim elemanlarının haftalık ders saati sayısının iki dönemlik ortalamasının alınması,</a:t>
          </a:r>
          <a:endParaRPr lang="tr-TR" sz="1800" kern="1200"/>
        </a:p>
        <a:p>
          <a:pPr marL="171450" lvl="1" indent="-171450" algn="l" defTabSz="800100">
            <a:lnSpc>
              <a:spcPct val="90000"/>
            </a:lnSpc>
            <a:spcBef>
              <a:spcPct val="0"/>
            </a:spcBef>
            <a:spcAft>
              <a:spcPct val="20000"/>
            </a:spcAft>
            <a:buChar char="•"/>
          </a:pPr>
          <a:r>
            <a:rPr lang="tr-TR" sz="1800" i="1" kern="1200"/>
            <a:t>İlan edilmiş ders bilgi paketlerinde ders dağılım dengesinin gözetildiğine ilişkin kanıtlar</a:t>
          </a:r>
          <a:endParaRPr lang="tr-TR" sz="1800" kern="1200"/>
        </a:p>
        <a:p>
          <a:pPr marL="171450" lvl="1" indent="-171450" algn="l" defTabSz="800100">
            <a:lnSpc>
              <a:spcPct val="90000"/>
            </a:lnSpc>
            <a:spcBef>
              <a:spcPct val="0"/>
            </a:spcBef>
            <a:spcAft>
              <a:spcPct val="20000"/>
            </a:spcAft>
            <a:buChar char="•"/>
          </a:pPr>
          <a:r>
            <a:rPr lang="tr-TR" sz="1800" i="1" kern="1200"/>
            <a:t>Eğitim komisyonu, Bologna komisyonu kararları</a:t>
          </a:r>
          <a:endParaRPr lang="tr-TR" sz="1800" kern="1200"/>
        </a:p>
      </dsp:txBody>
      <dsp:txXfrm>
        <a:off x="0" y="3088787"/>
        <a:ext cx="10515600" cy="14997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122FE-BA78-431D-A320-016BC896BBAE}">
      <dsp:nvSpPr>
        <dsp:cNvPr id="0" name=""/>
        <dsp:cNvSpPr/>
      </dsp:nvSpPr>
      <dsp:spPr>
        <a:xfrm>
          <a:off x="0" y="130155"/>
          <a:ext cx="10515600" cy="93480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tr-TR" sz="2000" kern="1200" dirty="0"/>
            <a:t>Derslerin </a:t>
          </a:r>
          <a:r>
            <a:rPr lang="tr-TR" sz="2000" kern="1200" dirty="0" err="1"/>
            <a:t>ÖÇ’lerinin</a:t>
          </a:r>
          <a:r>
            <a:rPr lang="tr-TR" sz="2000" kern="1200" dirty="0"/>
            <a:t> tanımlı, ÖÇ ile PÇ </a:t>
          </a:r>
          <a:r>
            <a:rPr lang="tr-TR" sz="2000" kern="1200" dirty="0" err="1"/>
            <a:t>eşleştirmesi</a:t>
          </a:r>
          <a:r>
            <a:rPr lang="tr-TR" sz="2000" kern="1200" dirty="0"/>
            <a:t> </a:t>
          </a:r>
          <a:r>
            <a:rPr lang="tr-TR" sz="2000" kern="1200" dirty="0" err="1"/>
            <a:t>oluşturulmuş</a:t>
          </a:r>
          <a:r>
            <a:rPr lang="tr-TR" sz="2000" kern="1200" dirty="0"/>
            <a:t> ve ilan edilmiş olduğu belirtilmeli:</a:t>
          </a:r>
        </a:p>
      </dsp:txBody>
      <dsp:txXfrm>
        <a:off x="0" y="130155"/>
        <a:ext cx="10515600" cy="934803"/>
      </dsp:txXfrm>
    </dsp:sp>
    <dsp:sp modelId="{D05E4630-4582-4E4A-B4B4-10A04B95119F}">
      <dsp:nvSpPr>
        <dsp:cNvPr id="0" name=""/>
        <dsp:cNvSpPr/>
      </dsp:nvSpPr>
      <dsp:spPr>
        <a:xfrm>
          <a:off x="0" y="941960"/>
          <a:ext cx="10515600" cy="18007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tr-TR" sz="2000" kern="1200" dirty="0"/>
            <a:t>Ders kazanımları ve program çıktılarının değerlendirilmesi ve aralarındaki uyumun geliştirilmesi amacıyla birim EÖKK düzenli olarak bir araya gelmekte (3)(B.1.3.1.), dış paydaş görüşlerini de alarak çalışmalarını aktif bir şekilde sürdürmektedir. Bu bağlamda kurumların ihtiyaçlarının dikkate alınmakta, çeşitli komisyon ve kurullar ile ilgili alanlarda görüşler alınmakta, düzenli raporlar ile gerekli iyileştirmeler sağlanmaktadır (4)(B.1.3.2.) (B.1.3.3.) (B.1.3.4.). </a:t>
          </a:r>
        </a:p>
      </dsp:txBody>
      <dsp:txXfrm>
        <a:off x="0" y="941960"/>
        <a:ext cx="10515600" cy="18007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2940B-E1F3-4678-A541-0F0B1C64A015}">
      <dsp:nvSpPr>
        <dsp:cNvPr id="0" name=""/>
        <dsp:cNvSpPr/>
      </dsp:nvSpPr>
      <dsp:spPr>
        <a:xfrm>
          <a:off x="0" y="144879"/>
          <a:ext cx="10515600" cy="70944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tr-TR" sz="1800" kern="1200" dirty="0"/>
            <a:t>Ders </a:t>
          </a:r>
          <a:r>
            <a:rPr lang="tr-TR" sz="1800" kern="1200" dirty="0" err="1"/>
            <a:t>ÖÇ’lerinin</a:t>
          </a:r>
          <a:r>
            <a:rPr lang="tr-TR" sz="1800" kern="1200" dirty="0"/>
            <a:t> nasıl </a:t>
          </a:r>
          <a:r>
            <a:rPr lang="tr-TR" sz="1800" kern="1200" dirty="0" err="1"/>
            <a:t>izleneceğine</a:t>
          </a:r>
          <a:r>
            <a:rPr lang="tr-TR" sz="1800" kern="1200" dirty="0"/>
            <a:t> dair planlama yazılmalıdır:</a:t>
          </a:r>
        </a:p>
      </dsp:txBody>
      <dsp:txXfrm>
        <a:off x="0" y="144879"/>
        <a:ext cx="10515600" cy="709445"/>
      </dsp:txXfrm>
    </dsp:sp>
    <dsp:sp modelId="{30085569-45E7-4E75-8F2A-B67B7C1D5549}">
      <dsp:nvSpPr>
        <dsp:cNvPr id="0" name=""/>
        <dsp:cNvSpPr/>
      </dsp:nvSpPr>
      <dsp:spPr>
        <a:xfrm>
          <a:off x="0" y="733847"/>
          <a:ext cx="10515600" cy="14493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tr-TR" sz="1800" kern="1200" dirty="0"/>
            <a:t>Ders öğrenme kazanımlarının gerçekleştiğinin nasıl izleneceğine dair planlamaların yapılması, kontrolünün sağlanması amacı ile Fakülte Bologna Komisyonu oluşturulmuştur (3)(B.1.3.5.). 2024 yılı komisyon çalışmaları sonucunda hazırlanan raporda iyileşme önerileri oluşturulmuş (B.1.3.6), öneriler Fakülte Bölüm Kurulunda kararlaştırılmış ve uygulamaya geçilerek izlenmektedir (4)(B.1.3.7).</a:t>
          </a:r>
        </a:p>
      </dsp:txBody>
      <dsp:txXfrm>
        <a:off x="0" y="733847"/>
        <a:ext cx="10515600" cy="14493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CE3B7-6E59-47B1-94DA-A53D808EE935}">
      <dsp:nvSpPr>
        <dsp:cNvPr id="0" name=""/>
        <dsp:cNvSpPr/>
      </dsp:nvSpPr>
      <dsp:spPr>
        <a:xfrm>
          <a:off x="0" y="148384"/>
          <a:ext cx="10515600" cy="72189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just" defTabSz="755650">
            <a:lnSpc>
              <a:spcPct val="90000"/>
            </a:lnSpc>
            <a:spcBef>
              <a:spcPct val="0"/>
            </a:spcBef>
            <a:spcAft>
              <a:spcPct val="35000"/>
            </a:spcAft>
            <a:buNone/>
          </a:pPr>
          <a:r>
            <a:rPr lang="tr-TR" sz="1700" kern="1200" dirty="0"/>
            <a:t>Tüm derslerin </a:t>
          </a:r>
          <a:r>
            <a:rPr lang="tr-TR" sz="1700" kern="1200" dirty="0" err="1"/>
            <a:t>AKTS’leri</a:t>
          </a:r>
          <a:r>
            <a:rPr lang="tr-TR" sz="1700" kern="1200" dirty="0"/>
            <a:t> </a:t>
          </a:r>
          <a:r>
            <a:rPr lang="tr-TR" sz="1700" kern="1200" dirty="0" err="1"/>
            <a:t>webte</a:t>
          </a:r>
          <a:r>
            <a:rPr lang="tr-TR" sz="1700" kern="1200" dirty="0"/>
            <a:t> paylaşılmakta, öğrenci iş yükü takibi ile doğrulanmaktadır. Staj ve mesleğe ait uygulamalı öğrenme fırsatları mevcuttur ve yeterince öğrenci iş yükü ve kredi çerçevesinde değerlendirilmektedir.</a:t>
          </a:r>
        </a:p>
      </dsp:txBody>
      <dsp:txXfrm>
        <a:off x="0" y="148384"/>
        <a:ext cx="10515600" cy="721890"/>
      </dsp:txXfrm>
    </dsp:sp>
    <dsp:sp modelId="{BE380BB4-2F96-4689-B46F-ED07CB93401C}">
      <dsp:nvSpPr>
        <dsp:cNvPr id="0" name=""/>
        <dsp:cNvSpPr/>
      </dsp:nvSpPr>
      <dsp:spPr>
        <a:xfrm>
          <a:off x="0" y="870275"/>
          <a:ext cx="10515600" cy="7466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tr-TR" sz="1700" kern="1200"/>
            <a:t>AKTS iş yükü hesaplarının öğrenci görüşleri toplanarak hesaplanması, AKTS izlem anket formunun uygulanması</a:t>
          </a:r>
        </a:p>
      </dsp:txBody>
      <dsp:txXfrm>
        <a:off x="0" y="870275"/>
        <a:ext cx="10515600" cy="746639"/>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C93CF4C-415F-4C52-A5A4-CB2A3276E38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D66FE6B6-47C9-4589-B788-77440F7311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A075F34D-A180-46B9-A66A-D754CA3E8C4D}"/>
              </a:ext>
            </a:extLst>
          </p:cNvPr>
          <p:cNvSpPr>
            <a:spLocks noGrp="1"/>
          </p:cNvSpPr>
          <p:nvPr>
            <p:ph type="dt" sz="half" idx="10"/>
          </p:nvPr>
        </p:nvSpPr>
        <p:spPr/>
        <p:txBody>
          <a:bodyPr/>
          <a:lstStyle/>
          <a:p>
            <a:fld id="{27BD80EF-AD8B-4C04-ADE1-E0A692931A1C}" type="datetimeFigureOut">
              <a:rPr lang="tr-TR" smtClean="0"/>
              <a:t>30.12.2024</a:t>
            </a:fld>
            <a:endParaRPr lang="tr-TR"/>
          </a:p>
        </p:txBody>
      </p:sp>
      <p:sp>
        <p:nvSpPr>
          <p:cNvPr id="5" name="Alt Bilgi Yer Tutucusu 4">
            <a:extLst>
              <a:ext uri="{FF2B5EF4-FFF2-40B4-BE49-F238E27FC236}">
                <a16:creationId xmlns:a16="http://schemas.microsoft.com/office/drawing/2014/main" id="{F6E9CBE3-3A6B-4025-ADAC-BE17AFB17A8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195B3E7-D361-4663-B4CA-BE87FE0642F0}"/>
              </a:ext>
            </a:extLst>
          </p:cNvPr>
          <p:cNvSpPr>
            <a:spLocks noGrp="1"/>
          </p:cNvSpPr>
          <p:nvPr>
            <p:ph type="sldNum" sz="quarter" idx="12"/>
          </p:nvPr>
        </p:nvSpPr>
        <p:spPr/>
        <p:txBody>
          <a:bodyPr/>
          <a:lstStyle/>
          <a:p>
            <a:fld id="{70B717BB-DC79-4198-AF9D-987C5993C551}" type="slidenum">
              <a:rPr lang="tr-TR" smtClean="0"/>
              <a:t>‹#›</a:t>
            </a:fld>
            <a:endParaRPr lang="tr-TR"/>
          </a:p>
        </p:txBody>
      </p:sp>
    </p:spTree>
    <p:extLst>
      <p:ext uri="{BB962C8B-B14F-4D97-AF65-F5344CB8AC3E}">
        <p14:creationId xmlns:p14="http://schemas.microsoft.com/office/powerpoint/2010/main" val="144224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18C78A4-D904-41CB-9390-10B3BE57745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81239139-2A1A-4C2C-923E-F03A2FB3201B}"/>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11C58E6-46D2-473A-BCC3-651559AC04D8}"/>
              </a:ext>
            </a:extLst>
          </p:cNvPr>
          <p:cNvSpPr>
            <a:spLocks noGrp="1"/>
          </p:cNvSpPr>
          <p:nvPr>
            <p:ph type="dt" sz="half" idx="10"/>
          </p:nvPr>
        </p:nvSpPr>
        <p:spPr/>
        <p:txBody>
          <a:bodyPr/>
          <a:lstStyle/>
          <a:p>
            <a:fld id="{27BD80EF-AD8B-4C04-ADE1-E0A692931A1C}" type="datetimeFigureOut">
              <a:rPr lang="tr-TR" smtClean="0"/>
              <a:t>30.12.2024</a:t>
            </a:fld>
            <a:endParaRPr lang="tr-TR"/>
          </a:p>
        </p:txBody>
      </p:sp>
      <p:sp>
        <p:nvSpPr>
          <p:cNvPr id="5" name="Alt Bilgi Yer Tutucusu 4">
            <a:extLst>
              <a:ext uri="{FF2B5EF4-FFF2-40B4-BE49-F238E27FC236}">
                <a16:creationId xmlns:a16="http://schemas.microsoft.com/office/drawing/2014/main" id="{1075277E-CEE5-436C-8689-E32550C5F63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77AAC8B-3FDE-4370-A500-FC83A3B5FAB5}"/>
              </a:ext>
            </a:extLst>
          </p:cNvPr>
          <p:cNvSpPr>
            <a:spLocks noGrp="1"/>
          </p:cNvSpPr>
          <p:nvPr>
            <p:ph type="sldNum" sz="quarter" idx="12"/>
          </p:nvPr>
        </p:nvSpPr>
        <p:spPr/>
        <p:txBody>
          <a:bodyPr/>
          <a:lstStyle/>
          <a:p>
            <a:fld id="{70B717BB-DC79-4198-AF9D-987C5993C551}" type="slidenum">
              <a:rPr lang="tr-TR" smtClean="0"/>
              <a:t>‹#›</a:t>
            </a:fld>
            <a:endParaRPr lang="tr-TR"/>
          </a:p>
        </p:txBody>
      </p:sp>
    </p:spTree>
    <p:extLst>
      <p:ext uri="{BB962C8B-B14F-4D97-AF65-F5344CB8AC3E}">
        <p14:creationId xmlns:p14="http://schemas.microsoft.com/office/powerpoint/2010/main" val="1189125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05DF099-8F55-4853-9F93-451087C27DD5}"/>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1FB9321-4486-4E18-AFEA-84A2D51ADAFC}"/>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A29E103-E836-40DB-8EE7-ADEB9A7FE737}"/>
              </a:ext>
            </a:extLst>
          </p:cNvPr>
          <p:cNvSpPr>
            <a:spLocks noGrp="1"/>
          </p:cNvSpPr>
          <p:nvPr>
            <p:ph type="dt" sz="half" idx="10"/>
          </p:nvPr>
        </p:nvSpPr>
        <p:spPr/>
        <p:txBody>
          <a:bodyPr/>
          <a:lstStyle/>
          <a:p>
            <a:fld id="{27BD80EF-AD8B-4C04-ADE1-E0A692931A1C}" type="datetimeFigureOut">
              <a:rPr lang="tr-TR" smtClean="0"/>
              <a:t>30.12.2024</a:t>
            </a:fld>
            <a:endParaRPr lang="tr-TR"/>
          </a:p>
        </p:txBody>
      </p:sp>
      <p:sp>
        <p:nvSpPr>
          <p:cNvPr id="5" name="Alt Bilgi Yer Tutucusu 4">
            <a:extLst>
              <a:ext uri="{FF2B5EF4-FFF2-40B4-BE49-F238E27FC236}">
                <a16:creationId xmlns:a16="http://schemas.microsoft.com/office/drawing/2014/main" id="{425F2C7D-9785-43A1-AF08-59A2882FE97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232037B-BC62-4254-A9F4-EDA4037DDEC0}"/>
              </a:ext>
            </a:extLst>
          </p:cNvPr>
          <p:cNvSpPr>
            <a:spLocks noGrp="1"/>
          </p:cNvSpPr>
          <p:nvPr>
            <p:ph type="sldNum" sz="quarter" idx="12"/>
          </p:nvPr>
        </p:nvSpPr>
        <p:spPr/>
        <p:txBody>
          <a:bodyPr/>
          <a:lstStyle/>
          <a:p>
            <a:fld id="{70B717BB-DC79-4198-AF9D-987C5993C551}" type="slidenum">
              <a:rPr lang="tr-TR" smtClean="0"/>
              <a:t>‹#›</a:t>
            </a:fld>
            <a:endParaRPr lang="tr-TR"/>
          </a:p>
        </p:txBody>
      </p:sp>
    </p:spTree>
    <p:extLst>
      <p:ext uri="{BB962C8B-B14F-4D97-AF65-F5344CB8AC3E}">
        <p14:creationId xmlns:p14="http://schemas.microsoft.com/office/powerpoint/2010/main" val="1499428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D8F72AF-BCEE-4382-9C2E-22A87EC8D73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AC538B2-08D5-4D0B-B5A3-745225A3EB94}"/>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AB75C49-BC24-4D07-BAB0-A693423560E4}"/>
              </a:ext>
            </a:extLst>
          </p:cNvPr>
          <p:cNvSpPr>
            <a:spLocks noGrp="1"/>
          </p:cNvSpPr>
          <p:nvPr>
            <p:ph type="dt" sz="half" idx="10"/>
          </p:nvPr>
        </p:nvSpPr>
        <p:spPr/>
        <p:txBody>
          <a:bodyPr/>
          <a:lstStyle/>
          <a:p>
            <a:fld id="{27BD80EF-AD8B-4C04-ADE1-E0A692931A1C}" type="datetimeFigureOut">
              <a:rPr lang="tr-TR" smtClean="0"/>
              <a:t>30.12.2024</a:t>
            </a:fld>
            <a:endParaRPr lang="tr-TR"/>
          </a:p>
        </p:txBody>
      </p:sp>
      <p:sp>
        <p:nvSpPr>
          <p:cNvPr id="5" name="Alt Bilgi Yer Tutucusu 4">
            <a:extLst>
              <a:ext uri="{FF2B5EF4-FFF2-40B4-BE49-F238E27FC236}">
                <a16:creationId xmlns:a16="http://schemas.microsoft.com/office/drawing/2014/main" id="{D1F89C13-D00A-4184-876B-F5238FB6EA5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A90AA58-A158-4058-AD7E-F446AADA0E7A}"/>
              </a:ext>
            </a:extLst>
          </p:cNvPr>
          <p:cNvSpPr>
            <a:spLocks noGrp="1"/>
          </p:cNvSpPr>
          <p:nvPr>
            <p:ph type="sldNum" sz="quarter" idx="12"/>
          </p:nvPr>
        </p:nvSpPr>
        <p:spPr/>
        <p:txBody>
          <a:bodyPr/>
          <a:lstStyle/>
          <a:p>
            <a:fld id="{70B717BB-DC79-4198-AF9D-987C5993C551}" type="slidenum">
              <a:rPr lang="tr-TR" smtClean="0"/>
              <a:t>‹#›</a:t>
            </a:fld>
            <a:endParaRPr lang="tr-TR"/>
          </a:p>
        </p:txBody>
      </p:sp>
    </p:spTree>
    <p:extLst>
      <p:ext uri="{BB962C8B-B14F-4D97-AF65-F5344CB8AC3E}">
        <p14:creationId xmlns:p14="http://schemas.microsoft.com/office/powerpoint/2010/main" val="3423740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5D51210-30AA-4874-8DE4-3022E67B052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933E7BA-6830-425D-A588-95AD237757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28000C5A-BF1B-4349-AA1C-701C7C0809CD}"/>
              </a:ext>
            </a:extLst>
          </p:cNvPr>
          <p:cNvSpPr>
            <a:spLocks noGrp="1"/>
          </p:cNvSpPr>
          <p:nvPr>
            <p:ph type="dt" sz="half" idx="10"/>
          </p:nvPr>
        </p:nvSpPr>
        <p:spPr/>
        <p:txBody>
          <a:bodyPr/>
          <a:lstStyle/>
          <a:p>
            <a:fld id="{27BD80EF-AD8B-4C04-ADE1-E0A692931A1C}" type="datetimeFigureOut">
              <a:rPr lang="tr-TR" smtClean="0"/>
              <a:t>30.12.2024</a:t>
            </a:fld>
            <a:endParaRPr lang="tr-TR"/>
          </a:p>
        </p:txBody>
      </p:sp>
      <p:sp>
        <p:nvSpPr>
          <p:cNvPr id="5" name="Alt Bilgi Yer Tutucusu 4">
            <a:extLst>
              <a:ext uri="{FF2B5EF4-FFF2-40B4-BE49-F238E27FC236}">
                <a16:creationId xmlns:a16="http://schemas.microsoft.com/office/drawing/2014/main" id="{156DFD38-EE2D-4D8E-A76B-455E6C028D4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EA0AC57-B2FC-43E4-A1DC-503703D82D6B}"/>
              </a:ext>
            </a:extLst>
          </p:cNvPr>
          <p:cNvSpPr>
            <a:spLocks noGrp="1"/>
          </p:cNvSpPr>
          <p:nvPr>
            <p:ph type="sldNum" sz="quarter" idx="12"/>
          </p:nvPr>
        </p:nvSpPr>
        <p:spPr/>
        <p:txBody>
          <a:bodyPr/>
          <a:lstStyle/>
          <a:p>
            <a:fld id="{70B717BB-DC79-4198-AF9D-987C5993C551}" type="slidenum">
              <a:rPr lang="tr-TR" smtClean="0"/>
              <a:t>‹#›</a:t>
            </a:fld>
            <a:endParaRPr lang="tr-TR"/>
          </a:p>
        </p:txBody>
      </p:sp>
    </p:spTree>
    <p:extLst>
      <p:ext uri="{BB962C8B-B14F-4D97-AF65-F5344CB8AC3E}">
        <p14:creationId xmlns:p14="http://schemas.microsoft.com/office/powerpoint/2010/main" val="316072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6D60B3B-D1F6-4290-8BCA-B71E5B531DD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EBB25F5-8860-49F7-903C-5D4B7657808C}"/>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45C4BE86-B75A-4982-91C3-2E8C866ECB93}"/>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A2B8B8FC-D268-4E30-9C18-E9F42020FF00}"/>
              </a:ext>
            </a:extLst>
          </p:cNvPr>
          <p:cNvSpPr>
            <a:spLocks noGrp="1"/>
          </p:cNvSpPr>
          <p:nvPr>
            <p:ph type="dt" sz="half" idx="10"/>
          </p:nvPr>
        </p:nvSpPr>
        <p:spPr/>
        <p:txBody>
          <a:bodyPr/>
          <a:lstStyle/>
          <a:p>
            <a:fld id="{27BD80EF-AD8B-4C04-ADE1-E0A692931A1C}" type="datetimeFigureOut">
              <a:rPr lang="tr-TR" smtClean="0"/>
              <a:t>30.12.2024</a:t>
            </a:fld>
            <a:endParaRPr lang="tr-TR"/>
          </a:p>
        </p:txBody>
      </p:sp>
      <p:sp>
        <p:nvSpPr>
          <p:cNvPr id="6" name="Alt Bilgi Yer Tutucusu 5">
            <a:extLst>
              <a:ext uri="{FF2B5EF4-FFF2-40B4-BE49-F238E27FC236}">
                <a16:creationId xmlns:a16="http://schemas.microsoft.com/office/drawing/2014/main" id="{8BAF644F-650C-46FD-8EF4-0E9E1A3D452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234E40D-BDB8-4F8B-A35F-90FB043CC3F4}"/>
              </a:ext>
            </a:extLst>
          </p:cNvPr>
          <p:cNvSpPr>
            <a:spLocks noGrp="1"/>
          </p:cNvSpPr>
          <p:nvPr>
            <p:ph type="sldNum" sz="quarter" idx="12"/>
          </p:nvPr>
        </p:nvSpPr>
        <p:spPr/>
        <p:txBody>
          <a:bodyPr/>
          <a:lstStyle/>
          <a:p>
            <a:fld id="{70B717BB-DC79-4198-AF9D-987C5993C551}" type="slidenum">
              <a:rPr lang="tr-TR" smtClean="0"/>
              <a:t>‹#›</a:t>
            </a:fld>
            <a:endParaRPr lang="tr-TR"/>
          </a:p>
        </p:txBody>
      </p:sp>
    </p:spTree>
    <p:extLst>
      <p:ext uri="{BB962C8B-B14F-4D97-AF65-F5344CB8AC3E}">
        <p14:creationId xmlns:p14="http://schemas.microsoft.com/office/powerpoint/2010/main" val="418298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CDBA113-E98B-4BCE-85EA-CA36481E61F7}"/>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0A4B746-9715-4CFA-80E5-34514BBC63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18988E7D-F1B8-483B-9E83-623F28AF1445}"/>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E82DA9DE-121F-471C-8A7F-FFB302F351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3F774150-5045-4D4D-A6FD-0EF1B6055F1E}"/>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A219C553-1D8B-40D2-9127-427CE50FDEA2}"/>
              </a:ext>
            </a:extLst>
          </p:cNvPr>
          <p:cNvSpPr>
            <a:spLocks noGrp="1"/>
          </p:cNvSpPr>
          <p:nvPr>
            <p:ph type="dt" sz="half" idx="10"/>
          </p:nvPr>
        </p:nvSpPr>
        <p:spPr/>
        <p:txBody>
          <a:bodyPr/>
          <a:lstStyle/>
          <a:p>
            <a:fld id="{27BD80EF-AD8B-4C04-ADE1-E0A692931A1C}" type="datetimeFigureOut">
              <a:rPr lang="tr-TR" smtClean="0"/>
              <a:t>30.12.2024</a:t>
            </a:fld>
            <a:endParaRPr lang="tr-TR"/>
          </a:p>
        </p:txBody>
      </p:sp>
      <p:sp>
        <p:nvSpPr>
          <p:cNvPr id="8" name="Alt Bilgi Yer Tutucusu 7">
            <a:extLst>
              <a:ext uri="{FF2B5EF4-FFF2-40B4-BE49-F238E27FC236}">
                <a16:creationId xmlns:a16="http://schemas.microsoft.com/office/drawing/2014/main" id="{46E90752-0BFB-44EA-A5E1-AEF242BD0381}"/>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B4B4EF98-E8F9-4398-A5B3-6AFE122E8942}"/>
              </a:ext>
            </a:extLst>
          </p:cNvPr>
          <p:cNvSpPr>
            <a:spLocks noGrp="1"/>
          </p:cNvSpPr>
          <p:nvPr>
            <p:ph type="sldNum" sz="quarter" idx="12"/>
          </p:nvPr>
        </p:nvSpPr>
        <p:spPr/>
        <p:txBody>
          <a:bodyPr/>
          <a:lstStyle/>
          <a:p>
            <a:fld id="{70B717BB-DC79-4198-AF9D-987C5993C551}" type="slidenum">
              <a:rPr lang="tr-TR" smtClean="0"/>
              <a:t>‹#›</a:t>
            </a:fld>
            <a:endParaRPr lang="tr-TR"/>
          </a:p>
        </p:txBody>
      </p:sp>
    </p:spTree>
    <p:extLst>
      <p:ext uri="{BB962C8B-B14F-4D97-AF65-F5344CB8AC3E}">
        <p14:creationId xmlns:p14="http://schemas.microsoft.com/office/powerpoint/2010/main" val="1966929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A0FBCFF-BF7C-480E-BA1F-6052CD9DD592}"/>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17F58CFF-006B-436E-9C68-5F65656C6897}"/>
              </a:ext>
            </a:extLst>
          </p:cNvPr>
          <p:cNvSpPr>
            <a:spLocks noGrp="1"/>
          </p:cNvSpPr>
          <p:nvPr>
            <p:ph type="dt" sz="half" idx="10"/>
          </p:nvPr>
        </p:nvSpPr>
        <p:spPr/>
        <p:txBody>
          <a:bodyPr/>
          <a:lstStyle/>
          <a:p>
            <a:fld id="{27BD80EF-AD8B-4C04-ADE1-E0A692931A1C}" type="datetimeFigureOut">
              <a:rPr lang="tr-TR" smtClean="0"/>
              <a:t>30.12.2024</a:t>
            </a:fld>
            <a:endParaRPr lang="tr-TR"/>
          </a:p>
        </p:txBody>
      </p:sp>
      <p:sp>
        <p:nvSpPr>
          <p:cNvPr id="4" name="Alt Bilgi Yer Tutucusu 3">
            <a:extLst>
              <a:ext uri="{FF2B5EF4-FFF2-40B4-BE49-F238E27FC236}">
                <a16:creationId xmlns:a16="http://schemas.microsoft.com/office/drawing/2014/main" id="{10CBE9B8-E70C-455E-BA80-2E458BB006BE}"/>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A3269CDB-CF5C-493B-9A28-18BE8517A912}"/>
              </a:ext>
            </a:extLst>
          </p:cNvPr>
          <p:cNvSpPr>
            <a:spLocks noGrp="1"/>
          </p:cNvSpPr>
          <p:nvPr>
            <p:ph type="sldNum" sz="quarter" idx="12"/>
          </p:nvPr>
        </p:nvSpPr>
        <p:spPr/>
        <p:txBody>
          <a:bodyPr/>
          <a:lstStyle/>
          <a:p>
            <a:fld id="{70B717BB-DC79-4198-AF9D-987C5993C551}" type="slidenum">
              <a:rPr lang="tr-TR" smtClean="0"/>
              <a:t>‹#›</a:t>
            </a:fld>
            <a:endParaRPr lang="tr-TR"/>
          </a:p>
        </p:txBody>
      </p:sp>
    </p:spTree>
    <p:extLst>
      <p:ext uri="{BB962C8B-B14F-4D97-AF65-F5344CB8AC3E}">
        <p14:creationId xmlns:p14="http://schemas.microsoft.com/office/powerpoint/2010/main" val="454503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89BF8C35-85A9-4121-9EDC-B702FEEEEC9D}"/>
              </a:ext>
            </a:extLst>
          </p:cNvPr>
          <p:cNvSpPr>
            <a:spLocks noGrp="1"/>
          </p:cNvSpPr>
          <p:nvPr>
            <p:ph type="dt" sz="half" idx="10"/>
          </p:nvPr>
        </p:nvSpPr>
        <p:spPr/>
        <p:txBody>
          <a:bodyPr/>
          <a:lstStyle/>
          <a:p>
            <a:fld id="{27BD80EF-AD8B-4C04-ADE1-E0A692931A1C}" type="datetimeFigureOut">
              <a:rPr lang="tr-TR" smtClean="0"/>
              <a:t>30.12.2024</a:t>
            </a:fld>
            <a:endParaRPr lang="tr-TR"/>
          </a:p>
        </p:txBody>
      </p:sp>
      <p:sp>
        <p:nvSpPr>
          <p:cNvPr id="3" name="Alt Bilgi Yer Tutucusu 2">
            <a:extLst>
              <a:ext uri="{FF2B5EF4-FFF2-40B4-BE49-F238E27FC236}">
                <a16:creationId xmlns:a16="http://schemas.microsoft.com/office/drawing/2014/main" id="{7623A831-A904-405D-BBAF-94C7F6ED4A01}"/>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E3B58B01-036E-4421-BA53-B5C1B41BA0BB}"/>
              </a:ext>
            </a:extLst>
          </p:cNvPr>
          <p:cNvSpPr>
            <a:spLocks noGrp="1"/>
          </p:cNvSpPr>
          <p:nvPr>
            <p:ph type="sldNum" sz="quarter" idx="12"/>
          </p:nvPr>
        </p:nvSpPr>
        <p:spPr/>
        <p:txBody>
          <a:bodyPr/>
          <a:lstStyle/>
          <a:p>
            <a:fld id="{70B717BB-DC79-4198-AF9D-987C5993C551}" type="slidenum">
              <a:rPr lang="tr-TR" smtClean="0"/>
              <a:t>‹#›</a:t>
            </a:fld>
            <a:endParaRPr lang="tr-TR"/>
          </a:p>
        </p:txBody>
      </p:sp>
    </p:spTree>
    <p:extLst>
      <p:ext uri="{BB962C8B-B14F-4D97-AF65-F5344CB8AC3E}">
        <p14:creationId xmlns:p14="http://schemas.microsoft.com/office/powerpoint/2010/main" val="418919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074C741-3F18-4823-872F-D8080505604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6CB0BC12-5DE3-4787-949D-F6A1F266DE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9DCC0CB0-79BF-4AA6-A472-1569AE54A1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B2A60438-9844-4A15-9BF2-E1CB1015BB96}"/>
              </a:ext>
            </a:extLst>
          </p:cNvPr>
          <p:cNvSpPr>
            <a:spLocks noGrp="1"/>
          </p:cNvSpPr>
          <p:nvPr>
            <p:ph type="dt" sz="half" idx="10"/>
          </p:nvPr>
        </p:nvSpPr>
        <p:spPr/>
        <p:txBody>
          <a:bodyPr/>
          <a:lstStyle/>
          <a:p>
            <a:fld id="{27BD80EF-AD8B-4C04-ADE1-E0A692931A1C}" type="datetimeFigureOut">
              <a:rPr lang="tr-TR" smtClean="0"/>
              <a:t>30.12.2024</a:t>
            </a:fld>
            <a:endParaRPr lang="tr-TR"/>
          </a:p>
        </p:txBody>
      </p:sp>
      <p:sp>
        <p:nvSpPr>
          <p:cNvPr id="6" name="Alt Bilgi Yer Tutucusu 5">
            <a:extLst>
              <a:ext uri="{FF2B5EF4-FFF2-40B4-BE49-F238E27FC236}">
                <a16:creationId xmlns:a16="http://schemas.microsoft.com/office/drawing/2014/main" id="{180E36D8-FA93-4C6E-AF87-8ACA617FD6C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FA09CD5-2C22-48B9-A789-2FE63E5651D5}"/>
              </a:ext>
            </a:extLst>
          </p:cNvPr>
          <p:cNvSpPr>
            <a:spLocks noGrp="1"/>
          </p:cNvSpPr>
          <p:nvPr>
            <p:ph type="sldNum" sz="quarter" idx="12"/>
          </p:nvPr>
        </p:nvSpPr>
        <p:spPr/>
        <p:txBody>
          <a:bodyPr/>
          <a:lstStyle/>
          <a:p>
            <a:fld id="{70B717BB-DC79-4198-AF9D-987C5993C551}" type="slidenum">
              <a:rPr lang="tr-TR" smtClean="0"/>
              <a:t>‹#›</a:t>
            </a:fld>
            <a:endParaRPr lang="tr-TR"/>
          </a:p>
        </p:txBody>
      </p:sp>
    </p:spTree>
    <p:extLst>
      <p:ext uri="{BB962C8B-B14F-4D97-AF65-F5344CB8AC3E}">
        <p14:creationId xmlns:p14="http://schemas.microsoft.com/office/powerpoint/2010/main" val="793641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A385617-8229-488F-A7C5-50D0074BF48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539A2555-D92E-4486-8ECB-97535C7AEF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B4E6488-2462-4558-ACE8-409BFC2751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EF2D8A94-7448-4FAE-9DB0-C4FCD36FC13B}"/>
              </a:ext>
            </a:extLst>
          </p:cNvPr>
          <p:cNvSpPr>
            <a:spLocks noGrp="1"/>
          </p:cNvSpPr>
          <p:nvPr>
            <p:ph type="dt" sz="half" idx="10"/>
          </p:nvPr>
        </p:nvSpPr>
        <p:spPr/>
        <p:txBody>
          <a:bodyPr/>
          <a:lstStyle/>
          <a:p>
            <a:fld id="{27BD80EF-AD8B-4C04-ADE1-E0A692931A1C}" type="datetimeFigureOut">
              <a:rPr lang="tr-TR" smtClean="0"/>
              <a:t>30.12.2024</a:t>
            </a:fld>
            <a:endParaRPr lang="tr-TR"/>
          </a:p>
        </p:txBody>
      </p:sp>
      <p:sp>
        <p:nvSpPr>
          <p:cNvPr id="6" name="Alt Bilgi Yer Tutucusu 5">
            <a:extLst>
              <a:ext uri="{FF2B5EF4-FFF2-40B4-BE49-F238E27FC236}">
                <a16:creationId xmlns:a16="http://schemas.microsoft.com/office/drawing/2014/main" id="{93B8A927-C239-49D0-83B4-B05F532E990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17BE6A5-4B9E-428A-BFC3-F6CA60C384FD}"/>
              </a:ext>
            </a:extLst>
          </p:cNvPr>
          <p:cNvSpPr>
            <a:spLocks noGrp="1"/>
          </p:cNvSpPr>
          <p:nvPr>
            <p:ph type="sldNum" sz="quarter" idx="12"/>
          </p:nvPr>
        </p:nvSpPr>
        <p:spPr/>
        <p:txBody>
          <a:bodyPr/>
          <a:lstStyle/>
          <a:p>
            <a:fld id="{70B717BB-DC79-4198-AF9D-987C5993C551}" type="slidenum">
              <a:rPr lang="tr-TR" smtClean="0"/>
              <a:t>‹#›</a:t>
            </a:fld>
            <a:endParaRPr lang="tr-TR"/>
          </a:p>
        </p:txBody>
      </p:sp>
    </p:spTree>
    <p:extLst>
      <p:ext uri="{BB962C8B-B14F-4D97-AF65-F5344CB8AC3E}">
        <p14:creationId xmlns:p14="http://schemas.microsoft.com/office/powerpoint/2010/main" val="1818454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32BBF547-336E-4F45-A2D7-909450C79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04CDB0B-7D43-4E7F-9E40-CF54BD44FE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8C3608E-A5D4-4B20-8D41-21E4D0E5E5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BD80EF-AD8B-4C04-ADE1-E0A692931A1C}" type="datetimeFigureOut">
              <a:rPr lang="tr-TR" smtClean="0"/>
              <a:t>30.12.2024</a:t>
            </a:fld>
            <a:endParaRPr lang="tr-TR"/>
          </a:p>
        </p:txBody>
      </p:sp>
      <p:sp>
        <p:nvSpPr>
          <p:cNvPr id="5" name="Alt Bilgi Yer Tutucusu 4">
            <a:extLst>
              <a:ext uri="{FF2B5EF4-FFF2-40B4-BE49-F238E27FC236}">
                <a16:creationId xmlns:a16="http://schemas.microsoft.com/office/drawing/2014/main" id="{B6987829-45DE-4B08-8CD0-72AFA618CB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BCDB9534-F5F7-429E-85A2-432D521F4D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717BB-DC79-4198-AF9D-987C5993C551}" type="slidenum">
              <a:rPr lang="tr-TR" smtClean="0"/>
              <a:t>‹#›</a:t>
            </a:fld>
            <a:endParaRPr lang="tr-TR"/>
          </a:p>
        </p:txBody>
      </p:sp>
    </p:spTree>
    <p:extLst>
      <p:ext uri="{BB962C8B-B14F-4D97-AF65-F5344CB8AC3E}">
        <p14:creationId xmlns:p14="http://schemas.microsoft.com/office/powerpoint/2010/main" val="1914735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diagramLayout" Target="../diagrams/layout11.xml"/><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diagramData" Target="../diagrams/data11.xml"/><Relationship Id="rId2" Type="http://schemas.openxmlformats.org/officeDocument/2006/relationships/diagramData" Target="../diagrams/data9.xml"/><Relationship Id="rId16" Type="http://schemas.microsoft.com/office/2007/relationships/diagramDrawing" Target="../diagrams/drawing11.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5" Type="http://schemas.openxmlformats.org/officeDocument/2006/relationships/diagramColors" Target="../diagrams/colors11.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 Id="rId1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Başlık 3">
            <a:extLst>
              <a:ext uri="{FF2B5EF4-FFF2-40B4-BE49-F238E27FC236}">
                <a16:creationId xmlns:a16="http://schemas.microsoft.com/office/drawing/2014/main" id="{50F96457-16FC-2A78-ABAD-AE1BADE807B1}"/>
              </a:ext>
            </a:extLst>
          </p:cNvPr>
          <p:cNvSpPr>
            <a:spLocks noGrp="1"/>
          </p:cNvSpPr>
          <p:nvPr>
            <p:ph type="ctrTitle"/>
          </p:nvPr>
        </p:nvSpPr>
        <p:spPr>
          <a:xfrm>
            <a:off x="1524000" y="1696689"/>
            <a:ext cx="9144000" cy="2764028"/>
          </a:xfrm>
        </p:spPr>
        <p:txBody>
          <a:bodyPr anchor="ctr">
            <a:normAutofit/>
          </a:bodyPr>
          <a:lstStyle/>
          <a:p>
            <a:r>
              <a:rPr lang="tr-TR" sz="7200" b="1" dirty="0">
                <a:latin typeface="Times New Roman" panose="02020603050405020304" pitchFamily="18" charset="0"/>
                <a:cs typeface="Times New Roman" panose="02020603050405020304" pitchFamily="18" charset="0"/>
              </a:rPr>
              <a:t>BİDR EĞİTİMİ</a:t>
            </a:r>
            <a:br>
              <a:rPr lang="tr-TR" sz="7200" b="1" dirty="0">
                <a:latin typeface="Times New Roman" panose="02020603050405020304" pitchFamily="18" charset="0"/>
                <a:cs typeface="Times New Roman" panose="02020603050405020304" pitchFamily="18" charset="0"/>
              </a:rPr>
            </a:br>
            <a:r>
              <a:rPr lang="tr-TR" sz="7200" b="1" dirty="0">
                <a:latin typeface="Times New Roman" panose="02020603050405020304" pitchFamily="18" charset="0"/>
                <a:cs typeface="Times New Roman" panose="02020603050405020304" pitchFamily="18" charset="0"/>
              </a:rPr>
              <a:t>B. Eğitim ve Öğretim</a:t>
            </a:r>
            <a:endParaRPr lang="tr-TR" sz="7200" dirty="0"/>
          </a:p>
        </p:txBody>
      </p:sp>
      <p:sp>
        <p:nvSpPr>
          <p:cNvPr id="5" name="Alt Başlık 4">
            <a:extLst>
              <a:ext uri="{FF2B5EF4-FFF2-40B4-BE49-F238E27FC236}">
                <a16:creationId xmlns:a16="http://schemas.microsoft.com/office/drawing/2014/main" id="{BDB3E57C-4E8D-C9A0-3B52-6F2ED2F2637A}"/>
              </a:ext>
            </a:extLst>
          </p:cNvPr>
          <p:cNvSpPr>
            <a:spLocks noGrp="1"/>
          </p:cNvSpPr>
          <p:nvPr>
            <p:ph type="subTitle" idx="1"/>
          </p:nvPr>
        </p:nvSpPr>
        <p:spPr>
          <a:xfrm>
            <a:off x="1966912" y="5645150"/>
            <a:ext cx="8258176" cy="631825"/>
          </a:xfrm>
        </p:spPr>
        <p:txBody>
          <a:bodyPr anchor="ctr">
            <a:normAutofit fontScale="62500" lnSpcReduction="20000"/>
          </a:bodyPr>
          <a:lstStyle/>
          <a:p>
            <a:r>
              <a:rPr lang="tr-TR" sz="2800" dirty="0">
                <a:latin typeface="Times New Roman" panose="02020603050405020304" pitchFamily="18" charset="0"/>
                <a:cs typeface="Times New Roman" panose="02020603050405020304" pitchFamily="18" charset="0"/>
              </a:rPr>
              <a:t>Prof. Dr. İlkay BOZ</a:t>
            </a:r>
          </a:p>
          <a:p>
            <a:r>
              <a:rPr lang="tr-TR" sz="2800" dirty="0">
                <a:latin typeface="Times New Roman" panose="02020603050405020304" pitchFamily="18" charset="0"/>
                <a:cs typeface="Times New Roman" panose="02020603050405020304" pitchFamily="18" charset="0"/>
              </a:rPr>
              <a:t>Eğitim ve Öğretimde Mükemmellik Araştırma ve Uygulama Merkezi</a:t>
            </a:r>
          </a:p>
        </p:txBody>
      </p:sp>
      <p:sp>
        <p:nvSpPr>
          <p:cNvPr id="16" name="Rectangle 15">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066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0FBAE88-E762-3828-A8D3-E539ECBCEF7E}"/>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BİDR Yazımında İp Uçları</a:t>
            </a:r>
          </a:p>
        </p:txBody>
      </p:sp>
      <p:graphicFrame>
        <p:nvGraphicFramePr>
          <p:cNvPr id="4" name="İçerik Yer Tutucusu 3">
            <a:extLst>
              <a:ext uri="{FF2B5EF4-FFF2-40B4-BE49-F238E27FC236}">
                <a16:creationId xmlns:a16="http://schemas.microsoft.com/office/drawing/2014/main" id="{1E451B09-BD06-3643-BBDD-D8722D36F33D}"/>
              </a:ext>
            </a:extLst>
          </p:cNvPr>
          <p:cNvGraphicFramePr>
            <a:graphicFrameLocks noGrp="1"/>
          </p:cNvGraphicFramePr>
          <p:nvPr>
            <p:ph idx="1"/>
            <p:extLst>
              <p:ext uri="{D42A27DB-BD31-4B8C-83A1-F6EECF244321}">
                <p14:modId xmlns:p14="http://schemas.microsoft.com/office/powerpoint/2010/main" val="29680766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4079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Unvan 3">
            <a:extLst>
              <a:ext uri="{FF2B5EF4-FFF2-40B4-BE49-F238E27FC236}">
                <a16:creationId xmlns:a16="http://schemas.microsoft.com/office/drawing/2014/main" id="{90BDF6AB-8DCA-477D-AA2F-B8F30E6575D3}"/>
              </a:ext>
            </a:extLst>
          </p:cNvPr>
          <p:cNvSpPr>
            <a:spLocks noGrp="1"/>
          </p:cNvSpPr>
          <p:nvPr>
            <p:ph type="ctrTitle"/>
          </p:nvPr>
        </p:nvSpPr>
        <p:spPr>
          <a:xfrm>
            <a:off x="638881" y="417576"/>
            <a:ext cx="10909640" cy="1249394"/>
          </a:xfrm>
        </p:spPr>
        <p:txBody>
          <a:bodyPr anchor="ctr">
            <a:normAutofit/>
          </a:bodyPr>
          <a:lstStyle/>
          <a:p>
            <a:r>
              <a:rPr lang="tr-TR" sz="4100" b="1">
                <a:latin typeface="Times New Roman" panose="02020603050405020304" pitchFamily="18" charset="0"/>
                <a:cs typeface="Times New Roman" panose="02020603050405020304" pitchFamily="18" charset="0"/>
              </a:rPr>
              <a:t>B.1. Program Tasarımı, Değerlendirmesi ve Güncellenmesi</a:t>
            </a:r>
            <a:endParaRPr lang="tr-TR" sz="4100"/>
          </a:p>
        </p:txBody>
      </p:sp>
      <p:sp>
        <p:nvSpPr>
          <p:cNvPr id="13"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Resim 5">
            <a:extLst>
              <a:ext uri="{FF2B5EF4-FFF2-40B4-BE49-F238E27FC236}">
                <a16:creationId xmlns:a16="http://schemas.microsoft.com/office/drawing/2014/main" id="{05F098BA-D3D6-45CE-9947-802AD8423433}"/>
              </a:ext>
            </a:extLst>
          </p:cNvPr>
          <p:cNvPicPr>
            <a:picLocks noChangeAspect="1"/>
          </p:cNvPicPr>
          <p:nvPr/>
        </p:nvPicPr>
        <p:blipFill rotWithShape="1">
          <a:blip r:embed="rId2"/>
          <a:srcRect l="33637" t="51179" r="15758" b="14209"/>
          <a:stretch/>
        </p:blipFill>
        <p:spPr>
          <a:xfrm>
            <a:off x="1535203" y="2299644"/>
            <a:ext cx="9321746" cy="3586353"/>
          </a:xfrm>
          <a:prstGeom prst="rect">
            <a:avLst/>
          </a:prstGeom>
        </p:spPr>
      </p:pic>
    </p:spTree>
    <p:extLst>
      <p:ext uri="{BB962C8B-B14F-4D97-AF65-F5344CB8AC3E}">
        <p14:creationId xmlns:p14="http://schemas.microsoft.com/office/powerpoint/2010/main" val="3448062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a:extLst>
              <a:ext uri="{FF2B5EF4-FFF2-40B4-BE49-F238E27FC236}">
                <a16:creationId xmlns:a16="http://schemas.microsoft.com/office/drawing/2014/main" id="{039EA051-FF88-4339-8403-CDFDE7462628}"/>
              </a:ext>
            </a:extLst>
          </p:cNvPr>
          <p:cNvSpPr>
            <a:spLocks noGrp="1"/>
          </p:cNvSpPr>
          <p:nvPr>
            <p:ph type="title"/>
          </p:nvPr>
        </p:nvSpPr>
        <p:spPr>
          <a:xfrm>
            <a:off x="630936" y="640080"/>
            <a:ext cx="4818888" cy="1481328"/>
          </a:xfrm>
        </p:spPr>
        <p:txBody>
          <a:bodyPr anchor="b">
            <a:normAutofit/>
          </a:bodyPr>
          <a:lstStyle/>
          <a:p>
            <a:r>
              <a:rPr lang="tr-TR" sz="4200" b="1">
                <a:latin typeface="Times New Roman" panose="02020603050405020304" pitchFamily="18" charset="0"/>
                <a:cs typeface="Times New Roman" panose="02020603050405020304" pitchFamily="18" charset="0"/>
              </a:rPr>
              <a:t>B.1.1. Programların Tasarımı ve Onayı</a:t>
            </a:r>
            <a:endParaRPr lang="tr-TR" sz="4200" b="1"/>
          </a:p>
        </p:txBody>
      </p:sp>
      <p:sp>
        <p:nvSpPr>
          <p:cNvPr id="1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E973C432-8425-43B7-97B4-3373FE9E9A86}"/>
              </a:ext>
            </a:extLst>
          </p:cNvPr>
          <p:cNvPicPr>
            <a:picLocks noChangeAspect="1"/>
          </p:cNvPicPr>
          <p:nvPr/>
        </p:nvPicPr>
        <p:blipFill rotWithShape="1">
          <a:blip r:embed="rId2"/>
          <a:srcRect l="29090" t="20068" r="24319" b="9304"/>
          <a:stretch/>
        </p:blipFill>
        <p:spPr>
          <a:xfrm>
            <a:off x="8780876" y="0"/>
            <a:ext cx="3255095" cy="2775626"/>
          </a:xfrm>
          <a:prstGeom prst="rect">
            <a:avLst/>
          </a:prstGeom>
        </p:spPr>
      </p:pic>
      <p:graphicFrame>
        <p:nvGraphicFramePr>
          <p:cNvPr id="4" name="İçerik Yer Tutucusu 3">
            <a:extLst>
              <a:ext uri="{FF2B5EF4-FFF2-40B4-BE49-F238E27FC236}">
                <a16:creationId xmlns:a16="http://schemas.microsoft.com/office/drawing/2014/main" id="{7869A90C-57E3-FB80-C79C-4694E13F3780}"/>
              </a:ext>
            </a:extLst>
          </p:cNvPr>
          <p:cNvGraphicFramePr>
            <a:graphicFrameLocks noGrp="1"/>
          </p:cNvGraphicFramePr>
          <p:nvPr>
            <p:ph idx="1"/>
            <p:extLst>
              <p:ext uri="{D42A27DB-BD31-4B8C-83A1-F6EECF244321}">
                <p14:modId xmlns:p14="http://schemas.microsoft.com/office/powerpoint/2010/main" val="309832909"/>
              </p:ext>
            </p:extLst>
          </p:nvPr>
        </p:nvGraphicFramePr>
        <p:xfrm>
          <a:off x="312058" y="2642616"/>
          <a:ext cx="11567884" cy="4009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3369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a:extLst>
              <a:ext uri="{FF2B5EF4-FFF2-40B4-BE49-F238E27FC236}">
                <a16:creationId xmlns:a16="http://schemas.microsoft.com/office/drawing/2014/main" id="{039EA051-FF88-4339-8403-CDFDE7462628}"/>
              </a:ext>
            </a:extLst>
          </p:cNvPr>
          <p:cNvSpPr>
            <a:spLocks noGrp="1"/>
          </p:cNvSpPr>
          <p:nvPr>
            <p:ph type="title"/>
          </p:nvPr>
        </p:nvSpPr>
        <p:spPr>
          <a:xfrm>
            <a:off x="841248" y="256032"/>
            <a:ext cx="10506456" cy="1014984"/>
          </a:xfrm>
        </p:spPr>
        <p:txBody>
          <a:bodyPr anchor="b">
            <a:normAutofit/>
          </a:bodyPr>
          <a:lstStyle/>
          <a:p>
            <a:r>
              <a:rPr lang="tr-TR" b="1">
                <a:latin typeface="Times New Roman" panose="02020603050405020304" pitchFamily="18" charset="0"/>
                <a:cs typeface="Times New Roman" panose="02020603050405020304" pitchFamily="18" charset="0"/>
              </a:rPr>
              <a:t>B.1.1. Programların Tasarımı ve Onayı</a:t>
            </a:r>
            <a:endParaRPr lang="tr-TR" b="1"/>
          </a:p>
        </p:txBody>
      </p:sp>
      <p:sp>
        <p:nvSpPr>
          <p:cNvPr id="12" name="Rectangle 1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İçerik Yer Tutucusu 4">
            <a:extLst>
              <a:ext uri="{FF2B5EF4-FFF2-40B4-BE49-F238E27FC236}">
                <a16:creationId xmlns:a16="http://schemas.microsoft.com/office/drawing/2014/main" id="{618DE7BC-496A-84EF-CD01-69A0C02F6828}"/>
              </a:ext>
            </a:extLst>
          </p:cNvPr>
          <p:cNvGraphicFramePr>
            <a:graphicFrameLocks noGrp="1"/>
          </p:cNvGraphicFramePr>
          <p:nvPr>
            <p:ph idx="1"/>
            <p:extLst>
              <p:ext uri="{D42A27DB-BD31-4B8C-83A1-F6EECF244321}">
                <p14:modId xmlns:p14="http://schemas.microsoft.com/office/powerpoint/2010/main" val="3816924745"/>
              </p:ext>
            </p:extLst>
          </p:nvPr>
        </p:nvGraphicFramePr>
        <p:xfrm>
          <a:off x="678543" y="2011476"/>
          <a:ext cx="10845800" cy="4266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2750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nvan 5">
            <a:extLst>
              <a:ext uri="{FF2B5EF4-FFF2-40B4-BE49-F238E27FC236}">
                <a16:creationId xmlns:a16="http://schemas.microsoft.com/office/drawing/2014/main" id="{7AC4EDB0-8D50-4946-B169-DD887BEBB75E}"/>
              </a:ext>
            </a:extLst>
          </p:cNvPr>
          <p:cNvSpPr>
            <a:spLocks noGrp="1"/>
          </p:cNvSpPr>
          <p:nvPr>
            <p:ph type="title"/>
          </p:nvPr>
        </p:nvSpPr>
        <p:spPr>
          <a:xfrm>
            <a:off x="630936" y="640823"/>
            <a:ext cx="3419856" cy="5583148"/>
          </a:xfrm>
        </p:spPr>
        <p:txBody>
          <a:bodyPr anchor="ctr">
            <a:normAutofit/>
          </a:bodyPr>
          <a:lstStyle/>
          <a:p>
            <a:r>
              <a:rPr lang="tr-TR" sz="4200" b="1">
                <a:latin typeface="Times New Roman" panose="02020603050405020304" pitchFamily="18" charset="0"/>
                <a:cs typeface="Times New Roman" panose="02020603050405020304" pitchFamily="18" charset="0"/>
              </a:rPr>
              <a:t>B.1.1. Programların Tasarımı ve Onayı</a:t>
            </a:r>
            <a:endParaRPr lang="tr-TR" sz="4200"/>
          </a:p>
        </p:txBody>
      </p:sp>
      <p:sp>
        <p:nvSpPr>
          <p:cNvPr id="13"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0056C811-15F6-45DC-AD0C-2DDCD68A99D0}"/>
              </a:ext>
            </a:extLst>
          </p:cNvPr>
          <p:cNvPicPr>
            <a:picLocks noChangeAspect="1"/>
          </p:cNvPicPr>
          <p:nvPr/>
        </p:nvPicPr>
        <p:blipFill rotWithShape="1">
          <a:blip r:embed="rId2"/>
          <a:srcRect l="4643" t="12222" r="19196" b="22381"/>
          <a:stretch/>
        </p:blipFill>
        <p:spPr>
          <a:xfrm>
            <a:off x="4654296" y="922710"/>
            <a:ext cx="6894576" cy="3330084"/>
          </a:xfrm>
          <a:prstGeom prst="rect">
            <a:avLst/>
          </a:prstGeom>
        </p:spPr>
      </p:pic>
      <p:sp>
        <p:nvSpPr>
          <p:cNvPr id="3" name="İçerik Yer Tutucusu 2">
            <a:extLst>
              <a:ext uri="{FF2B5EF4-FFF2-40B4-BE49-F238E27FC236}">
                <a16:creationId xmlns:a16="http://schemas.microsoft.com/office/drawing/2014/main" id="{D755293E-7C86-4AC8-8797-3F99BE3B6259}"/>
              </a:ext>
            </a:extLst>
          </p:cNvPr>
          <p:cNvSpPr>
            <a:spLocks noGrp="1"/>
          </p:cNvSpPr>
          <p:nvPr>
            <p:ph idx="1"/>
          </p:nvPr>
        </p:nvSpPr>
        <p:spPr>
          <a:xfrm>
            <a:off x="4654296" y="4798577"/>
            <a:ext cx="6894576" cy="1428487"/>
          </a:xfrm>
        </p:spPr>
        <p:txBody>
          <a:bodyPr anchor="t">
            <a:normAutofit/>
          </a:bodyPr>
          <a:lstStyle/>
          <a:p>
            <a:r>
              <a:rPr lang="tr-TR" sz="2200"/>
              <a:t>İngilizce Öğretmenliği Lisans Diploması, Mesleki Yeterlilik Kurumu Türkiye Yeterlilik Çerçevesi (TYÇ) Kurulu tarafından yapılan incelemeler ile TYÇ logosu kullanma hakkı kazanmıştır (4)(B.1.1.9.).</a:t>
            </a:r>
          </a:p>
        </p:txBody>
      </p:sp>
    </p:spTree>
    <p:extLst>
      <p:ext uri="{BB962C8B-B14F-4D97-AF65-F5344CB8AC3E}">
        <p14:creationId xmlns:p14="http://schemas.microsoft.com/office/powerpoint/2010/main" val="2180306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70AB410-0C9D-4125-A5D3-028106203DFB}"/>
              </a:ext>
            </a:extLst>
          </p:cNvPr>
          <p:cNvSpPr>
            <a:spLocks noGrp="1"/>
          </p:cNvSpPr>
          <p:nvPr>
            <p:ph type="title"/>
          </p:nvPr>
        </p:nvSpPr>
        <p:spPr/>
        <p:txBody>
          <a:bodyPr/>
          <a:lstStyle/>
          <a:p>
            <a:endParaRPr lang="tr-TR"/>
          </a:p>
        </p:txBody>
      </p:sp>
      <p:pic>
        <p:nvPicPr>
          <p:cNvPr id="6" name="İçerik Yer Tutucusu 5">
            <a:extLst>
              <a:ext uri="{FF2B5EF4-FFF2-40B4-BE49-F238E27FC236}">
                <a16:creationId xmlns:a16="http://schemas.microsoft.com/office/drawing/2014/main" id="{BC0C7D93-C239-42E2-9E9F-5D9003337ED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5315" b="12055"/>
          <a:stretch/>
        </p:blipFill>
        <p:spPr>
          <a:xfrm>
            <a:off x="223837" y="346075"/>
            <a:ext cx="4433887" cy="6972300"/>
          </a:xfrm>
          <a:prstGeom prst="rect">
            <a:avLst/>
          </a:prstGeom>
          <a:ln>
            <a:noFill/>
          </a:ln>
          <a:effectLst>
            <a:outerShdw blurRad="292100" dist="139700" dir="2700000" algn="tl" rotWithShape="0">
              <a:srgbClr val="333333">
                <a:alpha val="65000"/>
              </a:srgbClr>
            </a:outerShdw>
          </a:effectLst>
        </p:spPr>
      </p:pic>
      <p:sp>
        <p:nvSpPr>
          <p:cNvPr id="4" name="AutoShape 2" descr="blob:https://web.whatsapp.com/d8c2a671-6f91-4ab8-9a60-057402344b59">
            <a:extLst>
              <a:ext uri="{FF2B5EF4-FFF2-40B4-BE49-F238E27FC236}">
                <a16:creationId xmlns:a16="http://schemas.microsoft.com/office/drawing/2014/main" id="{4DEEBF91-9499-4DE5-B1C9-E9CCAE10362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 name="Resim 6">
            <a:extLst>
              <a:ext uri="{FF2B5EF4-FFF2-40B4-BE49-F238E27FC236}">
                <a16:creationId xmlns:a16="http://schemas.microsoft.com/office/drawing/2014/main" id="{1A66D31D-752E-4A46-8A9E-50FA233F1B65}"/>
              </a:ext>
            </a:extLst>
          </p:cNvPr>
          <p:cNvPicPr>
            <a:picLocks noChangeAspect="1"/>
          </p:cNvPicPr>
          <p:nvPr/>
        </p:nvPicPr>
        <p:blipFill rotWithShape="1">
          <a:blip r:embed="rId3"/>
          <a:srcRect l="5938" t="15972" r="16250" b="8889"/>
          <a:stretch/>
        </p:blipFill>
        <p:spPr>
          <a:xfrm>
            <a:off x="4881257" y="365125"/>
            <a:ext cx="6952966" cy="3776662"/>
          </a:xfrm>
          <a:prstGeom prst="rect">
            <a:avLst/>
          </a:prstGeom>
          <a:ln>
            <a:noFill/>
          </a:ln>
          <a:effectLst>
            <a:outerShdw blurRad="292100" dist="139700" dir="2700000" algn="tl" rotWithShape="0">
              <a:srgbClr val="333333">
                <a:alpha val="65000"/>
              </a:srgbClr>
            </a:outerShdw>
          </a:effectLst>
        </p:spPr>
      </p:pic>
      <p:sp>
        <p:nvSpPr>
          <p:cNvPr id="8" name="Dikdörtgen 7">
            <a:extLst>
              <a:ext uri="{FF2B5EF4-FFF2-40B4-BE49-F238E27FC236}">
                <a16:creationId xmlns:a16="http://schemas.microsoft.com/office/drawing/2014/main" id="{F0465AA6-4AF5-48F6-957F-72ABFB72E378}"/>
              </a:ext>
            </a:extLst>
          </p:cNvPr>
          <p:cNvSpPr/>
          <p:nvPr/>
        </p:nvSpPr>
        <p:spPr>
          <a:xfrm>
            <a:off x="4905375" y="438150"/>
            <a:ext cx="1438275"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a:extLst>
              <a:ext uri="{FF2B5EF4-FFF2-40B4-BE49-F238E27FC236}">
                <a16:creationId xmlns:a16="http://schemas.microsoft.com/office/drawing/2014/main" id="{4BE292F0-8E12-4968-997D-4B64044C535C}"/>
              </a:ext>
            </a:extLst>
          </p:cNvPr>
          <p:cNvPicPr>
            <a:picLocks noChangeAspect="1"/>
          </p:cNvPicPr>
          <p:nvPr/>
        </p:nvPicPr>
        <p:blipFill rotWithShape="1">
          <a:blip r:embed="rId4"/>
          <a:srcRect l="11562" t="18332" r="7579" b="4028"/>
          <a:stretch/>
        </p:blipFill>
        <p:spPr>
          <a:xfrm>
            <a:off x="4905375" y="3429000"/>
            <a:ext cx="6928848" cy="3742247"/>
          </a:xfrm>
          <a:prstGeom prst="rect">
            <a:avLst/>
          </a:prstGeom>
          <a:ln>
            <a:noFill/>
          </a:ln>
          <a:effectLst>
            <a:outerShdw blurRad="292100" dist="139700" dir="2700000" algn="tl" rotWithShape="0">
              <a:srgbClr val="333333">
                <a:alpha val="65000"/>
              </a:srgbClr>
            </a:outerShdw>
          </a:effectLst>
        </p:spPr>
      </p:pic>
      <p:sp>
        <p:nvSpPr>
          <p:cNvPr id="10" name="Dikdörtgen 9">
            <a:extLst>
              <a:ext uri="{FF2B5EF4-FFF2-40B4-BE49-F238E27FC236}">
                <a16:creationId xmlns:a16="http://schemas.microsoft.com/office/drawing/2014/main" id="{A71034EF-2ABF-4A12-9105-28556D27B977}"/>
              </a:ext>
            </a:extLst>
          </p:cNvPr>
          <p:cNvSpPr/>
          <p:nvPr/>
        </p:nvSpPr>
        <p:spPr>
          <a:xfrm>
            <a:off x="6931524" y="3429000"/>
            <a:ext cx="1438275"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17670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EE096CC-F311-4074-8B5D-586E26F3C860}"/>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B.1.2. Programın Ders Dağılım Dengesi</a:t>
            </a:r>
            <a:endParaRPr lang="tr-TR" dirty="0"/>
          </a:p>
        </p:txBody>
      </p:sp>
      <p:graphicFrame>
        <p:nvGraphicFramePr>
          <p:cNvPr id="4" name="İçerik Yer Tutucusu 3">
            <a:extLst>
              <a:ext uri="{FF2B5EF4-FFF2-40B4-BE49-F238E27FC236}">
                <a16:creationId xmlns:a16="http://schemas.microsoft.com/office/drawing/2014/main" id="{BE299398-07B8-A8DF-8695-1B74AD7274D9}"/>
              </a:ext>
            </a:extLst>
          </p:cNvPr>
          <p:cNvGraphicFramePr>
            <a:graphicFrameLocks noGrp="1"/>
          </p:cNvGraphicFramePr>
          <p:nvPr>
            <p:ph idx="1"/>
            <p:extLst>
              <p:ext uri="{D42A27DB-BD31-4B8C-83A1-F6EECF244321}">
                <p14:modId xmlns:p14="http://schemas.microsoft.com/office/powerpoint/2010/main" val="12990015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527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75784C1-527C-4806-8074-8DCFE88CB67F}"/>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B.1.2. Programın Ders Dağılım Dengesi</a:t>
            </a:r>
            <a:endParaRPr lang="tr-TR" b="1" dirty="0"/>
          </a:p>
        </p:txBody>
      </p:sp>
      <p:graphicFrame>
        <p:nvGraphicFramePr>
          <p:cNvPr id="4" name="İçerik Yer Tutucusu 3">
            <a:extLst>
              <a:ext uri="{FF2B5EF4-FFF2-40B4-BE49-F238E27FC236}">
                <a16:creationId xmlns:a16="http://schemas.microsoft.com/office/drawing/2014/main" id="{92DF0744-C693-69C2-0BF1-08EFAD95C046}"/>
              </a:ext>
            </a:extLst>
          </p:cNvPr>
          <p:cNvGraphicFramePr>
            <a:graphicFrameLocks noGrp="1"/>
          </p:cNvGraphicFramePr>
          <p:nvPr>
            <p:ph idx="1"/>
            <p:extLst>
              <p:ext uri="{D42A27DB-BD31-4B8C-83A1-F6EECF244321}">
                <p14:modId xmlns:p14="http://schemas.microsoft.com/office/powerpoint/2010/main" val="1213786050"/>
              </p:ext>
            </p:extLst>
          </p:nvPr>
        </p:nvGraphicFramePr>
        <p:xfrm>
          <a:off x="742950" y="1689100"/>
          <a:ext cx="10515600" cy="4803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2999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EB941CB-F813-40EF-A93B-F38F367848B2}"/>
              </a:ext>
            </a:extLst>
          </p:cNvPr>
          <p:cNvSpPr>
            <a:spLocks noGrp="1"/>
          </p:cNvSpPr>
          <p:nvPr>
            <p:ph type="title"/>
          </p:nvPr>
        </p:nvSpPr>
        <p:spPr/>
        <p:txBody>
          <a:bodyPr>
            <a:normAutofit/>
          </a:bodyPr>
          <a:lstStyle/>
          <a:p>
            <a:r>
              <a:rPr lang="tr-TR" sz="3600" b="1" dirty="0">
                <a:latin typeface="Times New Roman" panose="02020603050405020304" pitchFamily="18" charset="0"/>
                <a:cs typeface="Times New Roman" panose="02020603050405020304" pitchFamily="18" charset="0"/>
              </a:rPr>
              <a:t>B.1.3. Ders Kazanımlarının Program Çıktılarıyla Uyumu</a:t>
            </a:r>
            <a:endParaRPr lang="tr-TR" sz="3600" dirty="0"/>
          </a:p>
        </p:txBody>
      </p:sp>
      <p:graphicFrame>
        <p:nvGraphicFramePr>
          <p:cNvPr id="4" name="İçerik Yer Tutucusu 3">
            <a:extLst>
              <a:ext uri="{FF2B5EF4-FFF2-40B4-BE49-F238E27FC236}">
                <a16:creationId xmlns:a16="http://schemas.microsoft.com/office/drawing/2014/main" id="{C6CC916F-9DA9-04B7-81DD-323459F2460B}"/>
              </a:ext>
            </a:extLst>
          </p:cNvPr>
          <p:cNvGraphicFramePr>
            <a:graphicFrameLocks noGrp="1"/>
          </p:cNvGraphicFramePr>
          <p:nvPr>
            <p:ph idx="1"/>
            <p:extLst>
              <p:ext uri="{D42A27DB-BD31-4B8C-83A1-F6EECF244321}">
                <p14:modId xmlns:p14="http://schemas.microsoft.com/office/powerpoint/2010/main" val="2988144384"/>
              </p:ext>
            </p:extLst>
          </p:nvPr>
        </p:nvGraphicFramePr>
        <p:xfrm>
          <a:off x="838200" y="1494884"/>
          <a:ext cx="10515600" cy="2872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İçerik Yer Tutucusu 3">
            <a:extLst>
              <a:ext uri="{FF2B5EF4-FFF2-40B4-BE49-F238E27FC236}">
                <a16:creationId xmlns:a16="http://schemas.microsoft.com/office/drawing/2014/main" id="{5391121D-6171-93D0-6E57-7008068B104A}"/>
              </a:ext>
            </a:extLst>
          </p:cNvPr>
          <p:cNvGraphicFramePr>
            <a:graphicFrameLocks/>
          </p:cNvGraphicFramePr>
          <p:nvPr>
            <p:extLst>
              <p:ext uri="{D42A27DB-BD31-4B8C-83A1-F6EECF244321}">
                <p14:modId xmlns:p14="http://schemas.microsoft.com/office/powerpoint/2010/main" val="2166988459"/>
              </p:ext>
            </p:extLst>
          </p:nvPr>
        </p:nvGraphicFramePr>
        <p:xfrm>
          <a:off x="916021" y="4333435"/>
          <a:ext cx="10515600" cy="23280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44274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15BD90A-DAB2-4D0C-91A6-A7E8BFE28013}"/>
              </a:ext>
            </a:extLst>
          </p:cNvPr>
          <p:cNvSpPr>
            <a:spLocks noGrp="1"/>
          </p:cNvSpPr>
          <p:nvPr>
            <p:ph type="title"/>
          </p:nvPr>
        </p:nvSpPr>
        <p:spPr>
          <a:xfrm>
            <a:off x="723900" y="365125"/>
            <a:ext cx="10629900" cy="1139825"/>
          </a:xfrm>
        </p:spPr>
        <p:txBody>
          <a:bodyPr>
            <a:normAutofit/>
          </a:bodyPr>
          <a:lstStyle/>
          <a:p>
            <a:r>
              <a:rPr lang="tr-TR" sz="3600" b="1" dirty="0">
                <a:latin typeface="Times New Roman" panose="02020603050405020304" pitchFamily="18" charset="0"/>
                <a:cs typeface="Times New Roman" panose="02020603050405020304" pitchFamily="18" charset="0"/>
              </a:rPr>
              <a:t>B.1.4. Öğrenci İş Yüküne Dayalı Ders Tasarımı</a:t>
            </a:r>
            <a:endParaRPr lang="tr-TR" sz="3600" b="1" dirty="0"/>
          </a:p>
        </p:txBody>
      </p:sp>
      <p:graphicFrame>
        <p:nvGraphicFramePr>
          <p:cNvPr id="6" name="İçerik Yer Tutucusu 5">
            <a:extLst>
              <a:ext uri="{FF2B5EF4-FFF2-40B4-BE49-F238E27FC236}">
                <a16:creationId xmlns:a16="http://schemas.microsoft.com/office/drawing/2014/main" id="{C1F17326-D322-5697-D905-4A4D5884E873}"/>
              </a:ext>
            </a:extLst>
          </p:cNvPr>
          <p:cNvGraphicFramePr>
            <a:graphicFrameLocks noGrp="1"/>
          </p:cNvGraphicFramePr>
          <p:nvPr>
            <p:ph idx="1"/>
            <p:extLst>
              <p:ext uri="{D42A27DB-BD31-4B8C-83A1-F6EECF244321}">
                <p14:modId xmlns:p14="http://schemas.microsoft.com/office/powerpoint/2010/main" val="3273116201"/>
              </p:ext>
            </p:extLst>
          </p:nvPr>
        </p:nvGraphicFramePr>
        <p:xfrm>
          <a:off x="638175" y="1663700"/>
          <a:ext cx="10515600" cy="1765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İçerik Yer Tutucusu 3">
            <a:extLst>
              <a:ext uri="{FF2B5EF4-FFF2-40B4-BE49-F238E27FC236}">
                <a16:creationId xmlns:a16="http://schemas.microsoft.com/office/drawing/2014/main" id="{3142F24F-FCAA-E1B2-0AFB-C5BF0C4AA786}"/>
              </a:ext>
            </a:extLst>
          </p:cNvPr>
          <p:cNvGraphicFramePr>
            <a:graphicFrameLocks/>
          </p:cNvGraphicFramePr>
          <p:nvPr>
            <p:extLst>
              <p:ext uri="{D42A27DB-BD31-4B8C-83A1-F6EECF244321}">
                <p14:modId xmlns:p14="http://schemas.microsoft.com/office/powerpoint/2010/main" val="704138440"/>
              </p:ext>
            </p:extLst>
          </p:nvPr>
        </p:nvGraphicFramePr>
        <p:xfrm>
          <a:off x="638175" y="3429000"/>
          <a:ext cx="10515600" cy="15367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İçerik Yer Tutucusu 3">
            <a:extLst>
              <a:ext uri="{FF2B5EF4-FFF2-40B4-BE49-F238E27FC236}">
                <a16:creationId xmlns:a16="http://schemas.microsoft.com/office/drawing/2014/main" id="{F8E0B759-E22A-FBEA-089B-66CA2F1C536D}"/>
              </a:ext>
            </a:extLst>
          </p:cNvPr>
          <p:cNvGraphicFramePr>
            <a:graphicFrameLocks/>
          </p:cNvGraphicFramePr>
          <p:nvPr>
            <p:extLst>
              <p:ext uri="{D42A27DB-BD31-4B8C-83A1-F6EECF244321}">
                <p14:modId xmlns:p14="http://schemas.microsoft.com/office/powerpoint/2010/main" val="1595926266"/>
              </p:ext>
            </p:extLst>
          </p:nvPr>
        </p:nvGraphicFramePr>
        <p:xfrm>
          <a:off x="638175" y="4965700"/>
          <a:ext cx="10515600" cy="160840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699436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a:extLst>
              <a:ext uri="{FF2B5EF4-FFF2-40B4-BE49-F238E27FC236}">
                <a16:creationId xmlns:a16="http://schemas.microsoft.com/office/drawing/2014/main" id="{96ACBF3A-891C-4283-81EE-531CF9D268C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a:solidFill>
                  <a:schemeClr val="bg1"/>
                </a:solidFill>
                <a:latin typeface="+mj-lt"/>
                <a:ea typeface="+mj-ea"/>
                <a:cs typeface="+mj-cs"/>
              </a:rPr>
              <a:t>Üniversitemizin Eğitim ve Öğretim Politikası</a:t>
            </a:r>
            <a:endParaRPr lang="en-US" sz="3200" kern="1200">
              <a:solidFill>
                <a:schemeClr val="bg1"/>
              </a:solidFill>
              <a:latin typeface="+mj-lt"/>
              <a:ea typeface="+mj-ea"/>
              <a:cs typeface="+mj-cs"/>
            </a:endParaRPr>
          </a:p>
        </p:txBody>
      </p:sp>
      <p:pic>
        <p:nvPicPr>
          <p:cNvPr id="4" name="İçerik Yer Tutucusu 3">
            <a:extLst>
              <a:ext uri="{FF2B5EF4-FFF2-40B4-BE49-F238E27FC236}">
                <a16:creationId xmlns:a16="http://schemas.microsoft.com/office/drawing/2014/main" id="{8C0FE63C-FB31-4ADB-B79B-DF1A138B2339}"/>
              </a:ext>
            </a:extLst>
          </p:cNvPr>
          <p:cNvPicPr>
            <a:picLocks noGrp="1" noChangeAspect="1"/>
          </p:cNvPicPr>
          <p:nvPr>
            <p:ph idx="1"/>
          </p:nvPr>
        </p:nvPicPr>
        <p:blipFill rotWithShape="1">
          <a:blip r:embed="rId2"/>
          <a:srcRect l="9062" t="43796" r="10156" b="5324"/>
          <a:stretch/>
        </p:blipFill>
        <p:spPr>
          <a:xfrm>
            <a:off x="643467" y="1940564"/>
            <a:ext cx="10905066" cy="3863524"/>
          </a:xfrm>
          <a:prstGeom prst="rect">
            <a:avLst/>
          </a:prstGeom>
        </p:spPr>
      </p:pic>
      <p:sp>
        <p:nvSpPr>
          <p:cNvPr id="5" name="Dikdörtgen 4">
            <a:extLst>
              <a:ext uri="{FF2B5EF4-FFF2-40B4-BE49-F238E27FC236}">
                <a16:creationId xmlns:a16="http://schemas.microsoft.com/office/drawing/2014/main" id="{348EB809-E06B-444B-BDDC-60666AD5AE3F}"/>
              </a:ext>
            </a:extLst>
          </p:cNvPr>
          <p:cNvSpPr/>
          <p:nvPr/>
        </p:nvSpPr>
        <p:spPr>
          <a:xfrm>
            <a:off x="8316686" y="4006230"/>
            <a:ext cx="3689514" cy="2525198"/>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spcAft>
                <a:spcPts val="600"/>
              </a:spcAft>
            </a:pPr>
            <a:r>
              <a:rPr lang="tr-TR" sz="1400" b="1" dirty="0">
                <a:latin typeface="Times New Roman" panose="02020603050405020304" pitchFamily="18" charset="0"/>
                <a:cs typeface="Times New Roman" panose="02020603050405020304" pitchFamily="18" charset="0"/>
              </a:rPr>
              <a:t>Akdeniz Üniversitesinin Eğitim-Öğretim Politikasını Hayata Geçirdiği Unsurları</a:t>
            </a:r>
            <a:endParaRPr lang="tr-TR" sz="1400" dirty="0">
              <a:latin typeface="Times New Roman" panose="02020603050405020304" pitchFamily="18" charset="0"/>
              <a:cs typeface="Times New Roman" panose="02020603050405020304" pitchFamily="18" charset="0"/>
            </a:endParaRPr>
          </a:p>
          <a:p>
            <a:pPr marL="285750" indent="-285750">
              <a:lnSpc>
                <a:spcPct val="100000"/>
              </a:lnSpc>
              <a:spcAft>
                <a:spcPts val="600"/>
              </a:spcAft>
              <a:buFont typeface="Wingdings" panose="05000000000000000000" pitchFamily="2" charset="2"/>
              <a:buChar char="§"/>
            </a:pPr>
            <a:r>
              <a:rPr lang="tr-TR" sz="1400" dirty="0">
                <a:latin typeface="Times New Roman" panose="02020603050405020304" pitchFamily="18" charset="0"/>
                <a:cs typeface="Times New Roman" panose="02020603050405020304" pitchFamily="18" charset="0"/>
              </a:rPr>
              <a:t>Eğitim ve Öğretimde Mükemmellik Araştırma ve Uygulama Merkezi</a:t>
            </a:r>
          </a:p>
          <a:p>
            <a:pPr marL="285750" indent="-285750">
              <a:lnSpc>
                <a:spcPct val="100000"/>
              </a:lnSpc>
              <a:spcAft>
                <a:spcPts val="600"/>
              </a:spcAft>
              <a:buFont typeface="Wingdings" panose="05000000000000000000" pitchFamily="2" charset="2"/>
              <a:buChar char="§"/>
            </a:pPr>
            <a:r>
              <a:rPr lang="tr-TR" sz="1400" dirty="0">
                <a:latin typeface="Times New Roman" panose="02020603050405020304" pitchFamily="18" charset="0"/>
                <a:cs typeface="Times New Roman" panose="02020603050405020304" pitchFamily="18" charset="0"/>
              </a:rPr>
              <a:t>Fakülteler</a:t>
            </a:r>
          </a:p>
          <a:p>
            <a:pPr marL="285750" indent="-285750">
              <a:lnSpc>
                <a:spcPct val="100000"/>
              </a:lnSpc>
              <a:spcAft>
                <a:spcPts val="600"/>
              </a:spcAft>
              <a:buFont typeface="Wingdings" panose="05000000000000000000" pitchFamily="2" charset="2"/>
              <a:buChar char="§"/>
            </a:pPr>
            <a:r>
              <a:rPr lang="tr-TR" sz="1400" dirty="0">
                <a:latin typeface="Times New Roman" panose="02020603050405020304" pitchFamily="18" charset="0"/>
                <a:cs typeface="Times New Roman" panose="02020603050405020304" pitchFamily="18" charset="0"/>
              </a:rPr>
              <a:t>Yüksekokullar, Meslek Yüksek Okulları</a:t>
            </a:r>
          </a:p>
          <a:p>
            <a:pPr marL="285750" indent="-285750">
              <a:lnSpc>
                <a:spcPct val="100000"/>
              </a:lnSpc>
              <a:spcAft>
                <a:spcPts val="600"/>
              </a:spcAft>
              <a:buFont typeface="Wingdings" panose="05000000000000000000" pitchFamily="2" charset="2"/>
              <a:buChar char="§"/>
            </a:pPr>
            <a:r>
              <a:rPr lang="tr-TR" sz="1400" dirty="0">
                <a:latin typeface="Times New Roman" panose="02020603050405020304" pitchFamily="18" charset="0"/>
                <a:cs typeface="Times New Roman" panose="02020603050405020304" pitchFamily="18" charset="0"/>
              </a:rPr>
              <a:t>Enstitüler</a:t>
            </a:r>
          </a:p>
          <a:p>
            <a:pPr marL="285750" indent="-285750">
              <a:lnSpc>
                <a:spcPct val="100000"/>
              </a:lnSpc>
              <a:spcAft>
                <a:spcPts val="600"/>
              </a:spcAft>
              <a:buFont typeface="Wingdings" panose="05000000000000000000" pitchFamily="2" charset="2"/>
              <a:buChar char="§"/>
            </a:pPr>
            <a:r>
              <a:rPr lang="tr-TR" sz="1400" dirty="0">
                <a:latin typeface="Times New Roman" panose="02020603050405020304" pitchFamily="18" charset="0"/>
                <a:cs typeface="Times New Roman" panose="02020603050405020304" pitchFamily="18" charset="0"/>
              </a:rPr>
              <a:t>Öğrenci İşleri Daire Başkanlığı</a:t>
            </a:r>
          </a:p>
          <a:p>
            <a:pPr marL="285750" indent="-285750">
              <a:lnSpc>
                <a:spcPct val="100000"/>
              </a:lnSpc>
              <a:spcAft>
                <a:spcPts val="600"/>
              </a:spcAft>
              <a:buFont typeface="Wingdings" panose="05000000000000000000" pitchFamily="2" charset="2"/>
              <a:buChar char="§"/>
            </a:pPr>
            <a:r>
              <a:rPr lang="tr-TR" sz="1400" dirty="0">
                <a:latin typeface="Times New Roman" panose="02020603050405020304" pitchFamily="18" charset="0"/>
                <a:cs typeface="Times New Roman" panose="02020603050405020304" pitchFamily="18" charset="0"/>
              </a:rPr>
              <a:t>Uluslararası İlişkiler Ofisi</a:t>
            </a:r>
          </a:p>
        </p:txBody>
      </p:sp>
    </p:spTree>
    <p:extLst>
      <p:ext uri="{BB962C8B-B14F-4D97-AF65-F5344CB8AC3E}">
        <p14:creationId xmlns:p14="http://schemas.microsoft.com/office/powerpoint/2010/main" val="771034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AA3C0A3-1FFD-4FBB-8A41-9C2E68756738}"/>
              </a:ext>
            </a:extLst>
          </p:cNvPr>
          <p:cNvSpPr>
            <a:spLocks noGrp="1"/>
          </p:cNvSpPr>
          <p:nvPr>
            <p:ph type="title"/>
          </p:nvPr>
        </p:nvSpPr>
        <p:spPr>
          <a:xfrm>
            <a:off x="291830" y="343354"/>
            <a:ext cx="11061970" cy="1325563"/>
          </a:xfrm>
        </p:spPr>
        <p:txBody>
          <a:bodyPr>
            <a:normAutofit/>
          </a:bodyPr>
          <a:lstStyle/>
          <a:p>
            <a:r>
              <a:rPr lang="tr-TR" sz="2800" b="1" dirty="0">
                <a:latin typeface="Times New Roman" panose="02020603050405020304" pitchFamily="18" charset="0"/>
                <a:cs typeface="Times New Roman" panose="02020603050405020304" pitchFamily="18" charset="0"/>
              </a:rPr>
              <a:t>AKTS Öğrenci İş Yükü Anketinin Uygulanması ve Süreç Yönetimi</a:t>
            </a:r>
            <a:br>
              <a:rPr lang="tr-TR" sz="2400" b="1" dirty="0">
                <a:latin typeface="Times New Roman" panose="02020603050405020304" pitchFamily="18" charset="0"/>
                <a:cs typeface="Times New Roman" panose="02020603050405020304" pitchFamily="18" charset="0"/>
              </a:rPr>
            </a:br>
            <a:r>
              <a:rPr lang="tr-TR" sz="2400" b="1" dirty="0">
                <a:latin typeface="Times New Roman" panose="02020603050405020304" pitchFamily="18" charset="0"/>
                <a:cs typeface="Times New Roman" panose="02020603050405020304" pitchFamily="18" charset="0"/>
              </a:rPr>
              <a:t>Örnek PUKÖ Döngüsü</a:t>
            </a:r>
            <a:endParaRPr lang="tr-TR" sz="2400" dirty="0">
              <a:latin typeface="Times New Roman" panose="02020603050405020304" pitchFamily="18" charset="0"/>
              <a:cs typeface="Times New Roman" panose="02020603050405020304" pitchFamily="18" charset="0"/>
            </a:endParaRPr>
          </a:p>
        </p:txBody>
      </p:sp>
      <p:graphicFrame>
        <p:nvGraphicFramePr>
          <p:cNvPr id="5" name="İçerik Yer Tutucusu 4">
            <a:extLst>
              <a:ext uri="{FF2B5EF4-FFF2-40B4-BE49-F238E27FC236}">
                <a16:creationId xmlns:a16="http://schemas.microsoft.com/office/drawing/2014/main" id="{082BF512-B6C3-4CCC-9C61-4885204115F4}"/>
              </a:ext>
            </a:extLst>
          </p:cNvPr>
          <p:cNvGraphicFramePr>
            <a:graphicFrameLocks noGrp="1"/>
          </p:cNvGraphicFramePr>
          <p:nvPr>
            <p:ph idx="1"/>
            <p:extLst>
              <p:ext uri="{D42A27DB-BD31-4B8C-83A1-F6EECF244321}">
                <p14:modId xmlns:p14="http://schemas.microsoft.com/office/powerpoint/2010/main" val="3450531096"/>
              </p:ext>
            </p:extLst>
          </p:nvPr>
        </p:nvGraphicFramePr>
        <p:xfrm>
          <a:off x="478971" y="1825625"/>
          <a:ext cx="11255829" cy="4934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8516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02EE474-1D98-4566-9D1A-C77834B9CA4B}"/>
              </a:ext>
            </a:extLst>
          </p:cNvPr>
          <p:cNvSpPr>
            <a:spLocks noGrp="1"/>
          </p:cNvSpPr>
          <p:nvPr>
            <p:ph type="title"/>
          </p:nvPr>
        </p:nvSpPr>
        <p:spPr>
          <a:xfrm>
            <a:off x="838200" y="365125"/>
            <a:ext cx="10515600" cy="1025525"/>
          </a:xfrm>
        </p:spPr>
        <p:txBody>
          <a:bodyPr>
            <a:normAutofit/>
          </a:bodyPr>
          <a:lstStyle/>
          <a:p>
            <a:r>
              <a:rPr lang="tr-TR" sz="3600" b="1" dirty="0">
                <a:latin typeface="Times New Roman" panose="02020603050405020304" pitchFamily="18" charset="0"/>
                <a:cs typeface="Times New Roman" panose="02020603050405020304" pitchFamily="18" charset="0"/>
              </a:rPr>
              <a:t>B.1.5. Programların izlenmesi ve güncellenmesi</a:t>
            </a:r>
            <a:endParaRPr lang="tr-TR" sz="3600" b="1" dirty="0"/>
          </a:p>
        </p:txBody>
      </p:sp>
      <p:sp>
        <p:nvSpPr>
          <p:cNvPr id="3" name="İçerik Yer Tutucusu 2">
            <a:extLst>
              <a:ext uri="{FF2B5EF4-FFF2-40B4-BE49-F238E27FC236}">
                <a16:creationId xmlns:a16="http://schemas.microsoft.com/office/drawing/2014/main" id="{E33A65D0-86E6-4E28-9187-64DDCAE2A1FF}"/>
              </a:ext>
            </a:extLst>
          </p:cNvPr>
          <p:cNvSpPr>
            <a:spLocks noGrp="1"/>
          </p:cNvSpPr>
          <p:nvPr>
            <p:ph idx="1"/>
          </p:nvPr>
        </p:nvSpPr>
        <p:spPr>
          <a:xfrm>
            <a:off x="742950" y="1566863"/>
            <a:ext cx="10515600" cy="4351338"/>
          </a:xfrm>
        </p:spPr>
        <p:txBody>
          <a:bodyPr>
            <a:normAutofit fontScale="92500" lnSpcReduction="20000"/>
          </a:bodyPr>
          <a:lstStyle/>
          <a:p>
            <a:r>
              <a:rPr lang="tr-TR" dirty="0"/>
              <a:t>PÇ, </a:t>
            </a:r>
            <a:r>
              <a:rPr lang="tr-TR" dirty="0" err="1"/>
              <a:t>ÖÇ’lerinin</a:t>
            </a:r>
            <a:r>
              <a:rPr lang="tr-TR" dirty="0"/>
              <a:t> izlenmesi planlı </a:t>
            </a:r>
            <a:r>
              <a:rPr lang="tr-TR" dirty="0" err="1"/>
              <a:t>şekilde</a:t>
            </a:r>
            <a:r>
              <a:rPr lang="tr-TR" dirty="0"/>
              <a:t> </a:t>
            </a:r>
            <a:r>
              <a:rPr lang="tr-TR" dirty="0" err="1"/>
              <a:t>gerçekleşmekte</a:t>
            </a:r>
            <a:r>
              <a:rPr lang="tr-TR" dirty="0"/>
              <a:t>, işleyiş ve </a:t>
            </a:r>
            <a:r>
              <a:rPr lang="tr-TR" dirty="0" err="1"/>
              <a:t>sonuçları</a:t>
            </a:r>
            <a:r>
              <a:rPr lang="tr-TR" dirty="0"/>
              <a:t> </a:t>
            </a:r>
            <a:r>
              <a:rPr lang="tr-TR" dirty="0" err="1"/>
              <a:t>paydaşlarla</a:t>
            </a:r>
            <a:r>
              <a:rPr lang="tr-TR" dirty="0"/>
              <a:t> birlikte değerlendirilmekte, iyileştirici uygulamalar gerçekleştirilmektedir.</a:t>
            </a:r>
          </a:p>
          <a:p>
            <a:r>
              <a:rPr lang="tr-TR" dirty="0" err="1"/>
              <a:t>Eğitim</a:t>
            </a:r>
            <a:r>
              <a:rPr lang="tr-TR" dirty="0"/>
              <a:t> ve </a:t>
            </a:r>
            <a:r>
              <a:rPr lang="tr-TR" dirty="0" err="1"/>
              <a:t>öğretim</a:t>
            </a:r>
            <a:r>
              <a:rPr lang="tr-TR" dirty="0"/>
              <a:t> ile ilgili istatistiki </a:t>
            </a:r>
            <a:r>
              <a:rPr lang="tr-TR" dirty="0" err="1"/>
              <a:t>göstergeler</a:t>
            </a:r>
            <a:r>
              <a:rPr lang="tr-TR" dirty="0"/>
              <a:t> periyodik ve sistematik </a:t>
            </a:r>
            <a:r>
              <a:rPr lang="tr-TR" dirty="0" err="1"/>
              <a:t>şekilde</a:t>
            </a:r>
            <a:r>
              <a:rPr lang="tr-TR" dirty="0"/>
              <a:t> izlenmekte, </a:t>
            </a:r>
            <a:r>
              <a:rPr lang="tr-TR" dirty="0" err="1"/>
              <a:t>tartışılmakta</a:t>
            </a:r>
            <a:r>
              <a:rPr lang="tr-TR" dirty="0"/>
              <a:t>, </a:t>
            </a:r>
            <a:r>
              <a:rPr lang="tr-TR" dirty="0" err="1"/>
              <a:t>değerlendirilmekte</a:t>
            </a:r>
            <a:r>
              <a:rPr lang="tr-TR" dirty="0"/>
              <a:t>, </a:t>
            </a:r>
            <a:r>
              <a:rPr lang="tr-TR" dirty="0" err="1"/>
              <a:t>karşılaştırılmakta</a:t>
            </a:r>
            <a:r>
              <a:rPr lang="tr-TR" dirty="0"/>
              <a:t> ve kaliteli </a:t>
            </a:r>
            <a:r>
              <a:rPr lang="tr-TR" dirty="0" err="1"/>
              <a:t>eğitim</a:t>
            </a:r>
            <a:r>
              <a:rPr lang="tr-TR" dirty="0"/>
              <a:t> </a:t>
            </a:r>
            <a:r>
              <a:rPr lang="tr-TR" dirty="0" err="1"/>
              <a:t>yönündeki</a:t>
            </a:r>
            <a:r>
              <a:rPr lang="tr-TR" dirty="0"/>
              <a:t> </a:t>
            </a:r>
            <a:r>
              <a:rPr lang="tr-TR" dirty="0" err="1"/>
              <a:t>gelişim</a:t>
            </a:r>
            <a:r>
              <a:rPr lang="tr-TR" dirty="0"/>
              <a:t> </a:t>
            </a:r>
            <a:r>
              <a:rPr lang="tr-TR" dirty="0" err="1"/>
              <a:t>sürdürülmektedir</a:t>
            </a:r>
            <a:r>
              <a:rPr lang="tr-TR" dirty="0"/>
              <a:t>:</a:t>
            </a:r>
          </a:p>
          <a:p>
            <a:pPr lvl="1"/>
            <a:r>
              <a:rPr lang="tr-TR" dirty="0"/>
              <a:t>Her yarıyıl </a:t>
            </a:r>
            <a:r>
              <a:rPr lang="tr-TR" dirty="0" err="1"/>
              <a:t>açılan</a:t>
            </a:r>
            <a:r>
              <a:rPr lang="tr-TR" dirty="0"/>
              <a:t> dersler, </a:t>
            </a:r>
          </a:p>
          <a:p>
            <a:pPr lvl="1"/>
            <a:r>
              <a:rPr lang="tr-TR" dirty="0" err="1"/>
              <a:t>Öğrenci</a:t>
            </a:r>
            <a:r>
              <a:rPr lang="tr-TR" dirty="0"/>
              <a:t> sayıları, </a:t>
            </a:r>
          </a:p>
          <a:p>
            <a:pPr lvl="1"/>
            <a:r>
              <a:rPr lang="tr-TR" dirty="0" err="1"/>
              <a:t>Başarı</a:t>
            </a:r>
            <a:r>
              <a:rPr lang="tr-TR" dirty="0"/>
              <a:t> durumları, </a:t>
            </a:r>
          </a:p>
          <a:p>
            <a:pPr lvl="1"/>
            <a:r>
              <a:rPr lang="tr-TR" dirty="0"/>
              <a:t>Geri bildirim </a:t>
            </a:r>
            <a:r>
              <a:rPr lang="tr-TR" dirty="0" err="1"/>
              <a:t>sonuçları</a:t>
            </a:r>
            <a:r>
              <a:rPr lang="tr-TR" dirty="0"/>
              <a:t>, </a:t>
            </a:r>
          </a:p>
          <a:p>
            <a:pPr lvl="1"/>
            <a:r>
              <a:rPr lang="tr-TR" dirty="0"/>
              <a:t>Ders </a:t>
            </a:r>
            <a:r>
              <a:rPr lang="tr-TR" dirty="0" err="1"/>
              <a:t>çeşitliliği</a:t>
            </a:r>
            <a:r>
              <a:rPr lang="tr-TR" dirty="0"/>
              <a:t>, </a:t>
            </a:r>
          </a:p>
          <a:p>
            <a:pPr lvl="1"/>
            <a:r>
              <a:rPr lang="tr-TR" dirty="0" err="1"/>
              <a:t>Lab</a:t>
            </a:r>
            <a:r>
              <a:rPr lang="tr-TR" dirty="0"/>
              <a:t> uygulama,</a:t>
            </a:r>
          </a:p>
          <a:p>
            <a:pPr lvl="1"/>
            <a:r>
              <a:rPr lang="tr-TR" dirty="0"/>
              <a:t>Lisans/</a:t>
            </a:r>
            <a:r>
              <a:rPr lang="tr-TR" dirty="0" err="1"/>
              <a:t>lisansüstu</a:t>
            </a:r>
            <a:r>
              <a:rPr lang="tr-TR" dirty="0"/>
              <a:t>̈ dengeleri, </a:t>
            </a:r>
          </a:p>
          <a:p>
            <a:pPr lvl="1"/>
            <a:r>
              <a:rPr lang="tr-TR" dirty="0" err="1"/>
              <a:t>İlişki</a:t>
            </a:r>
            <a:r>
              <a:rPr lang="tr-TR" dirty="0"/>
              <a:t> kesme sayıları/</a:t>
            </a:r>
            <a:r>
              <a:rPr lang="tr-TR" dirty="0" err="1"/>
              <a:t>nedenleri,vb</a:t>
            </a:r>
            <a:r>
              <a:rPr lang="tr-TR" dirty="0"/>
              <a:t>.</a:t>
            </a:r>
          </a:p>
        </p:txBody>
      </p:sp>
    </p:spTree>
    <p:extLst>
      <p:ext uri="{BB962C8B-B14F-4D97-AF65-F5344CB8AC3E}">
        <p14:creationId xmlns:p14="http://schemas.microsoft.com/office/powerpoint/2010/main" val="2637381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02EE474-1D98-4566-9D1A-C77834B9CA4B}"/>
              </a:ext>
            </a:extLst>
          </p:cNvPr>
          <p:cNvSpPr>
            <a:spLocks noGrp="1"/>
          </p:cNvSpPr>
          <p:nvPr>
            <p:ph type="title"/>
          </p:nvPr>
        </p:nvSpPr>
        <p:spPr/>
        <p:txBody>
          <a:bodyPr>
            <a:normAutofit/>
          </a:bodyPr>
          <a:lstStyle/>
          <a:p>
            <a:r>
              <a:rPr lang="tr-TR" sz="4000" b="1" dirty="0">
                <a:latin typeface="Times New Roman" panose="02020603050405020304" pitchFamily="18" charset="0"/>
                <a:cs typeface="Times New Roman" panose="02020603050405020304" pitchFamily="18" charset="0"/>
              </a:rPr>
              <a:t>B.1.5. Programların izlenmesi ve güncellenmesi</a:t>
            </a:r>
            <a:endParaRPr lang="tr-TR" sz="4000" b="1" dirty="0"/>
          </a:p>
        </p:txBody>
      </p:sp>
      <p:graphicFrame>
        <p:nvGraphicFramePr>
          <p:cNvPr id="4" name="İçerik Yer Tutucusu 3">
            <a:extLst>
              <a:ext uri="{FF2B5EF4-FFF2-40B4-BE49-F238E27FC236}">
                <a16:creationId xmlns:a16="http://schemas.microsoft.com/office/drawing/2014/main" id="{12D80A08-27D6-DFAB-8524-72D5B849E81B}"/>
              </a:ext>
            </a:extLst>
          </p:cNvPr>
          <p:cNvGraphicFramePr>
            <a:graphicFrameLocks noGrp="1"/>
          </p:cNvGraphicFramePr>
          <p:nvPr>
            <p:ph idx="1"/>
            <p:extLst>
              <p:ext uri="{D42A27DB-BD31-4B8C-83A1-F6EECF244321}">
                <p14:modId xmlns:p14="http://schemas.microsoft.com/office/powerpoint/2010/main" val="41977158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4206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B034C17-F94E-4468-914C-40107EF83EAA}"/>
              </a:ext>
            </a:extLst>
          </p:cNvPr>
          <p:cNvSpPr>
            <a:spLocks noGrp="1"/>
          </p:cNvSpPr>
          <p:nvPr>
            <p:ph type="title"/>
          </p:nvPr>
        </p:nvSpPr>
        <p:spPr>
          <a:xfrm>
            <a:off x="838200" y="365126"/>
            <a:ext cx="10515600" cy="1017832"/>
          </a:xfrm>
        </p:spPr>
        <p:txBody>
          <a:bodyPr>
            <a:normAutofit/>
          </a:bodyPr>
          <a:lstStyle/>
          <a:p>
            <a:r>
              <a:rPr lang="tr-TR" sz="3200" b="1" dirty="0">
                <a:latin typeface="Times New Roman" panose="02020603050405020304" pitchFamily="18" charset="0"/>
                <a:cs typeface="Times New Roman" panose="02020603050405020304" pitchFamily="18" charset="0"/>
              </a:rPr>
              <a:t>B.1.5. Programların izlenmesi ve güncellenmesi</a:t>
            </a:r>
            <a:endParaRPr lang="tr-TR" sz="3200" dirty="0"/>
          </a:p>
        </p:txBody>
      </p:sp>
      <p:sp>
        <p:nvSpPr>
          <p:cNvPr id="3" name="İçerik Yer Tutucusu 2">
            <a:extLst>
              <a:ext uri="{FF2B5EF4-FFF2-40B4-BE49-F238E27FC236}">
                <a16:creationId xmlns:a16="http://schemas.microsoft.com/office/drawing/2014/main" id="{93A1CED2-3C6F-405A-A50C-B88E284431D4}"/>
              </a:ext>
            </a:extLst>
          </p:cNvPr>
          <p:cNvSpPr>
            <a:spLocks noGrp="1"/>
          </p:cNvSpPr>
          <p:nvPr>
            <p:ph idx="1"/>
          </p:nvPr>
        </p:nvSpPr>
        <p:spPr>
          <a:xfrm>
            <a:off x="320964" y="1231233"/>
            <a:ext cx="11049000" cy="1915102"/>
          </a:xfrm>
        </p:spPr>
        <p:txBody>
          <a:bodyPr>
            <a:noAutofit/>
          </a:bodyPr>
          <a:lstStyle/>
          <a:p>
            <a:pPr algn="just"/>
            <a:r>
              <a:rPr lang="tr-TR" sz="2200" dirty="0"/>
              <a:t>Üniversitemizde programların izlenmesi ve güncellenmesi Akdeniz Üniversitesi Ders Kataloglarının Oluşturulması ve Güncelleştirilmesi Esasları, Akdeniz Üniversitesi Program Tasarımı, Değerlendirmesi ve Güncellenmesi Kılavuzu ve Eğitim Öğretim Süreçleri İçin Kalite Takvimi doğrultusunda yürütülmektedir (B.1.5.1.) (B.1.5.2.) (B.1.5.3.). Kılavuz ve takvim birimlerde izlem ve güncelleme ile ilgili uygulanacak işlemler için yönlendirici olmaktadır.</a:t>
            </a:r>
          </a:p>
          <a:p>
            <a:pPr algn="just"/>
            <a:endParaRPr lang="tr-TR" sz="2200" dirty="0"/>
          </a:p>
        </p:txBody>
      </p:sp>
      <p:pic>
        <p:nvPicPr>
          <p:cNvPr id="4" name="Resim 3">
            <a:extLst>
              <a:ext uri="{FF2B5EF4-FFF2-40B4-BE49-F238E27FC236}">
                <a16:creationId xmlns:a16="http://schemas.microsoft.com/office/drawing/2014/main" id="{A2658E61-B6FC-4C5D-9E50-C13EFBB6D17B}"/>
              </a:ext>
            </a:extLst>
          </p:cNvPr>
          <p:cNvPicPr>
            <a:picLocks noChangeAspect="1"/>
          </p:cNvPicPr>
          <p:nvPr/>
        </p:nvPicPr>
        <p:blipFill rotWithShape="1">
          <a:blip r:embed="rId2"/>
          <a:srcRect l="29924" t="24653" r="28333" b="7878"/>
          <a:stretch/>
        </p:blipFill>
        <p:spPr>
          <a:xfrm>
            <a:off x="320964" y="3146335"/>
            <a:ext cx="4082472" cy="3711665"/>
          </a:xfrm>
          <a:prstGeom prst="rect">
            <a:avLst/>
          </a:prstGeom>
          <a:ln>
            <a:noFill/>
          </a:ln>
          <a:effectLst>
            <a:outerShdw blurRad="292100" dist="139700" dir="2700000" algn="tl" rotWithShape="0">
              <a:srgbClr val="333333">
                <a:alpha val="65000"/>
              </a:srgbClr>
            </a:outerShdw>
          </a:effectLst>
        </p:spPr>
      </p:pic>
      <p:pic>
        <p:nvPicPr>
          <p:cNvPr id="5" name="Resim 4">
            <a:extLst>
              <a:ext uri="{FF2B5EF4-FFF2-40B4-BE49-F238E27FC236}">
                <a16:creationId xmlns:a16="http://schemas.microsoft.com/office/drawing/2014/main" id="{64838812-0BE2-4776-9FCF-83B2B2AFC6F1}"/>
              </a:ext>
            </a:extLst>
          </p:cNvPr>
          <p:cNvPicPr>
            <a:picLocks noChangeAspect="1"/>
          </p:cNvPicPr>
          <p:nvPr/>
        </p:nvPicPr>
        <p:blipFill rotWithShape="1">
          <a:blip r:embed="rId3"/>
          <a:srcRect l="20000" t="22088" r="20454" b="7744"/>
          <a:stretch/>
        </p:blipFill>
        <p:spPr>
          <a:xfrm>
            <a:off x="6498449" y="2927927"/>
            <a:ext cx="5555005" cy="3682134"/>
          </a:xfrm>
          <a:prstGeom prst="rect">
            <a:avLst/>
          </a:prstGeom>
          <a:ln>
            <a:noFill/>
          </a:ln>
          <a:effectLst>
            <a:outerShdw blurRad="292100" dist="139700" dir="2700000" algn="tl" rotWithShape="0">
              <a:srgbClr val="333333">
                <a:alpha val="65000"/>
              </a:srgbClr>
            </a:outerShdw>
          </a:effectLst>
        </p:spPr>
      </p:pic>
      <p:pic>
        <p:nvPicPr>
          <p:cNvPr id="6" name="Resim 5">
            <a:extLst>
              <a:ext uri="{FF2B5EF4-FFF2-40B4-BE49-F238E27FC236}">
                <a16:creationId xmlns:a16="http://schemas.microsoft.com/office/drawing/2014/main" id="{9111542A-E567-4328-A513-57A5BAA3D30B}"/>
              </a:ext>
            </a:extLst>
          </p:cNvPr>
          <p:cNvPicPr>
            <a:picLocks noChangeAspect="1"/>
          </p:cNvPicPr>
          <p:nvPr/>
        </p:nvPicPr>
        <p:blipFill rotWithShape="1">
          <a:blip r:embed="rId4"/>
          <a:srcRect l="29090" t="20068" r="24319" b="9304"/>
          <a:stretch/>
        </p:blipFill>
        <p:spPr>
          <a:xfrm>
            <a:off x="3674519" y="3711666"/>
            <a:ext cx="3552847" cy="30295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51770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3121A52-0C79-4819-B52C-76429D12B17D}"/>
              </a:ext>
            </a:extLst>
          </p:cNvPr>
          <p:cNvSpPr>
            <a:spLocks noGrp="1"/>
          </p:cNvSpPr>
          <p:nvPr>
            <p:ph type="title"/>
          </p:nvPr>
        </p:nvSpPr>
        <p:spPr/>
        <p:txBody>
          <a:bodyPr>
            <a:normAutofit/>
          </a:bodyPr>
          <a:lstStyle/>
          <a:p>
            <a:r>
              <a:rPr lang="tr-TR" sz="4000" b="1" dirty="0">
                <a:latin typeface="Times New Roman" panose="02020603050405020304" pitchFamily="18" charset="0"/>
                <a:cs typeface="Times New Roman" panose="02020603050405020304" pitchFamily="18" charset="0"/>
              </a:rPr>
              <a:t>B.1.6. Eğitim ve öğretim süreçlerinin yönetimi</a:t>
            </a:r>
            <a:endParaRPr lang="tr-TR" sz="4000" b="1" dirty="0"/>
          </a:p>
        </p:txBody>
      </p:sp>
      <p:graphicFrame>
        <p:nvGraphicFramePr>
          <p:cNvPr id="4" name="İçerik Yer Tutucusu 3">
            <a:extLst>
              <a:ext uri="{FF2B5EF4-FFF2-40B4-BE49-F238E27FC236}">
                <a16:creationId xmlns:a16="http://schemas.microsoft.com/office/drawing/2014/main" id="{15213D2E-4122-BB97-76A4-92B95A90A529}"/>
              </a:ext>
            </a:extLst>
          </p:cNvPr>
          <p:cNvGraphicFramePr>
            <a:graphicFrameLocks noGrp="1"/>
          </p:cNvGraphicFramePr>
          <p:nvPr>
            <p:ph idx="1"/>
            <p:extLst>
              <p:ext uri="{D42A27DB-BD31-4B8C-83A1-F6EECF244321}">
                <p14:modId xmlns:p14="http://schemas.microsoft.com/office/powerpoint/2010/main" val="32657472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7613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3121A52-0C79-4819-B52C-76429D12B17D}"/>
              </a:ext>
            </a:extLst>
          </p:cNvPr>
          <p:cNvSpPr>
            <a:spLocks noGrp="1"/>
          </p:cNvSpPr>
          <p:nvPr>
            <p:ph type="title"/>
          </p:nvPr>
        </p:nvSpPr>
        <p:spPr/>
        <p:txBody>
          <a:bodyPr>
            <a:normAutofit/>
          </a:bodyPr>
          <a:lstStyle/>
          <a:p>
            <a:r>
              <a:rPr lang="tr-TR" sz="3600" b="1" dirty="0">
                <a:latin typeface="Times New Roman" panose="02020603050405020304" pitchFamily="18" charset="0"/>
                <a:cs typeface="Times New Roman" panose="02020603050405020304" pitchFamily="18" charset="0"/>
              </a:rPr>
              <a:t>B.1.6. Eğitim ve öğretim süreçlerinin yönetimi</a:t>
            </a:r>
            <a:endParaRPr lang="tr-TR" sz="3600" b="1" dirty="0"/>
          </a:p>
        </p:txBody>
      </p:sp>
      <p:graphicFrame>
        <p:nvGraphicFramePr>
          <p:cNvPr id="4" name="İçerik Yer Tutucusu 3">
            <a:extLst>
              <a:ext uri="{FF2B5EF4-FFF2-40B4-BE49-F238E27FC236}">
                <a16:creationId xmlns:a16="http://schemas.microsoft.com/office/drawing/2014/main" id="{E59EFAE8-1C24-8A13-36D5-AE5379DB7361}"/>
              </a:ext>
            </a:extLst>
          </p:cNvPr>
          <p:cNvGraphicFramePr>
            <a:graphicFrameLocks noGrp="1"/>
          </p:cNvGraphicFramePr>
          <p:nvPr>
            <p:ph idx="1"/>
            <p:extLst>
              <p:ext uri="{D42A27DB-BD31-4B8C-83A1-F6EECF244321}">
                <p14:modId xmlns:p14="http://schemas.microsoft.com/office/powerpoint/2010/main" val="2807389010"/>
              </p:ext>
            </p:extLst>
          </p:nvPr>
        </p:nvGraphicFramePr>
        <p:xfrm>
          <a:off x="733425" y="1690688"/>
          <a:ext cx="10515600" cy="4614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6308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D99C8F3A-7A75-490E-88E3-02827E4FC7AC}"/>
              </a:ext>
            </a:extLst>
          </p:cNvPr>
          <p:cNvSpPr>
            <a:spLocks noGrp="1"/>
          </p:cNvSpPr>
          <p:nvPr>
            <p:ph type="ctrTitle"/>
          </p:nvPr>
        </p:nvSpPr>
        <p:spPr>
          <a:xfrm>
            <a:off x="1470660" y="1716723"/>
            <a:ext cx="9144000" cy="2387600"/>
          </a:xfrm>
        </p:spPr>
        <p:txBody>
          <a:bodyPr>
            <a:normAutofit/>
          </a:bodyPr>
          <a:lstStyle/>
          <a:p>
            <a:r>
              <a:rPr lang="tr-TR" sz="4400" b="1" dirty="0">
                <a:latin typeface="Times New Roman" panose="02020603050405020304" pitchFamily="18" charset="0"/>
                <a:cs typeface="Times New Roman" panose="02020603050405020304" pitchFamily="18" charset="0"/>
              </a:rPr>
              <a:t>B.2. Programların Yürütülmesi (Öğrenci Merkezli Öğrenme, Öğretme ve Değerlendirme) </a:t>
            </a:r>
            <a:endParaRPr lang="tr-TR" sz="4400" dirty="0"/>
          </a:p>
        </p:txBody>
      </p:sp>
    </p:spTree>
    <p:extLst>
      <p:ext uri="{BB962C8B-B14F-4D97-AF65-F5344CB8AC3E}">
        <p14:creationId xmlns:p14="http://schemas.microsoft.com/office/powerpoint/2010/main" val="776307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E5FB1BC-407B-4453-9843-41A25237847B}"/>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B.2.1. Öğretim yöntem ve teknikleri</a:t>
            </a:r>
            <a:endParaRPr lang="tr-TR" b="1" dirty="0"/>
          </a:p>
        </p:txBody>
      </p:sp>
      <p:graphicFrame>
        <p:nvGraphicFramePr>
          <p:cNvPr id="4" name="İçerik Yer Tutucusu 3">
            <a:extLst>
              <a:ext uri="{FF2B5EF4-FFF2-40B4-BE49-F238E27FC236}">
                <a16:creationId xmlns:a16="http://schemas.microsoft.com/office/drawing/2014/main" id="{8971BD8F-B7C6-AF37-A550-330BA72A8B9F}"/>
              </a:ext>
            </a:extLst>
          </p:cNvPr>
          <p:cNvGraphicFramePr>
            <a:graphicFrameLocks noGrp="1"/>
          </p:cNvGraphicFramePr>
          <p:nvPr>
            <p:ph idx="1"/>
            <p:extLst>
              <p:ext uri="{D42A27DB-BD31-4B8C-83A1-F6EECF244321}">
                <p14:modId xmlns:p14="http://schemas.microsoft.com/office/powerpoint/2010/main" val="927831693"/>
              </p:ext>
            </p:extLst>
          </p:nvPr>
        </p:nvGraphicFramePr>
        <p:xfrm>
          <a:off x="723900" y="177800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086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E5FB1BC-407B-4453-9843-41A25237847B}"/>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B.2.1. Öğretim yöntem ve teknikleri</a:t>
            </a:r>
            <a:endParaRPr lang="tr-TR" b="1" dirty="0"/>
          </a:p>
        </p:txBody>
      </p:sp>
      <p:graphicFrame>
        <p:nvGraphicFramePr>
          <p:cNvPr id="4" name="İçerik Yer Tutucusu 3">
            <a:extLst>
              <a:ext uri="{FF2B5EF4-FFF2-40B4-BE49-F238E27FC236}">
                <a16:creationId xmlns:a16="http://schemas.microsoft.com/office/drawing/2014/main" id="{7B1A1C3F-BFC4-F277-D294-01014A669941}"/>
              </a:ext>
            </a:extLst>
          </p:cNvPr>
          <p:cNvGraphicFramePr>
            <a:graphicFrameLocks noGrp="1"/>
          </p:cNvGraphicFramePr>
          <p:nvPr>
            <p:ph idx="1"/>
            <p:extLst>
              <p:ext uri="{D42A27DB-BD31-4B8C-83A1-F6EECF244321}">
                <p14:modId xmlns:p14="http://schemas.microsoft.com/office/powerpoint/2010/main" val="162161513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026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E5C18AD-5B5A-45C5-9161-8ACFE64A7F09}"/>
              </a:ext>
            </a:extLst>
          </p:cNvPr>
          <p:cNvSpPr>
            <a:spLocks noGrp="1"/>
          </p:cNvSpPr>
          <p:nvPr>
            <p:ph type="title"/>
          </p:nvPr>
        </p:nvSpPr>
        <p:spPr/>
        <p:txBody>
          <a:bodyPr>
            <a:normAutofit/>
          </a:bodyPr>
          <a:lstStyle/>
          <a:p>
            <a:pPr lvl="0"/>
            <a:r>
              <a:rPr lang="tr-TR" b="1" dirty="0">
                <a:latin typeface="Times New Roman" panose="02020603050405020304" pitchFamily="18" charset="0"/>
                <a:cs typeface="Times New Roman" panose="02020603050405020304" pitchFamily="18" charset="0"/>
              </a:rPr>
              <a:t>B.2.2. Ölçme ve değerlendirme</a:t>
            </a:r>
          </a:p>
        </p:txBody>
      </p:sp>
      <p:graphicFrame>
        <p:nvGraphicFramePr>
          <p:cNvPr id="4" name="İçerik Yer Tutucusu 3">
            <a:extLst>
              <a:ext uri="{FF2B5EF4-FFF2-40B4-BE49-F238E27FC236}">
                <a16:creationId xmlns:a16="http://schemas.microsoft.com/office/drawing/2014/main" id="{29564D51-92E4-5F8B-7D11-1BBD60EBCD03}"/>
              </a:ext>
            </a:extLst>
          </p:cNvPr>
          <p:cNvGraphicFramePr>
            <a:graphicFrameLocks noGrp="1"/>
          </p:cNvGraphicFramePr>
          <p:nvPr>
            <p:ph idx="1"/>
            <p:extLst>
              <p:ext uri="{D42A27DB-BD31-4B8C-83A1-F6EECF244321}">
                <p14:modId xmlns:p14="http://schemas.microsoft.com/office/powerpoint/2010/main" val="782092056"/>
              </p:ext>
            </p:extLst>
          </p:nvPr>
        </p:nvGraphicFramePr>
        <p:xfrm>
          <a:off x="771525" y="153987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4724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EBEC0A5-24EE-46BB-9D3C-085707370388}"/>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808BED8E-64A3-B240-B3E8-B7F078CFC354}"/>
              </a:ext>
            </a:extLst>
          </p:cNvPr>
          <p:cNvPicPr>
            <a:picLocks noGrp="1" noChangeAspect="1"/>
          </p:cNvPicPr>
          <p:nvPr>
            <p:ph idx="1"/>
          </p:nvPr>
        </p:nvPicPr>
        <p:blipFill>
          <a:blip r:embed="rId2"/>
          <a:stretch>
            <a:fillRect/>
          </a:stretch>
        </p:blipFill>
        <p:spPr>
          <a:xfrm>
            <a:off x="7549225" y="2298328"/>
            <a:ext cx="4384365" cy="4351338"/>
          </a:xfrm>
          <a:prstGeom prst="rect">
            <a:avLst/>
          </a:prstGeom>
        </p:spPr>
      </p:pic>
      <p:pic>
        <p:nvPicPr>
          <p:cNvPr id="4" name="Resim 3">
            <a:extLst>
              <a:ext uri="{FF2B5EF4-FFF2-40B4-BE49-F238E27FC236}">
                <a16:creationId xmlns:a16="http://schemas.microsoft.com/office/drawing/2014/main" id="{9C4409EA-2E44-4EEC-A28B-2EF3C1504065}"/>
              </a:ext>
            </a:extLst>
          </p:cNvPr>
          <p:cNvPicPr>
            <a:picLocks noChangeAspect="1"/>
          </p:cNvPicPr>
          <p:nvPr/>
        </p:nvPicPr>
        <p:blipFill rotWithShape="1">
          <a:blip r:embed="rId3"/>
          <a:srcRect l="9545" t="12256" r="13750" b="7071"/>
          <a:stretch/>
        </p:blipFill>
        <p:spPr>
          <a:xfrm>
            <a:off x="611436" y="365125"/>
            <a:ext cx="6987302" cy="41337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58530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B7BF3B8-03A9-422E-BAC2-38474FCD590F}"/>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B.2.2. Ölçme ve değerlendirme</a:t>
            </a:r>
            <a:endParaRPr lang="tr-TR" dirty="0"/>
          </a:p>
        </p:txBody>
      </p:sp>
      <p:sp>
        <p:nvSpPr>
          <p:cNvPr id="3" name="İçerik Yer Tutucusu 2">
            <a:extLst>
              <a:ext uri="{FF2B5EF4-FFF2-40B4-BE49-F238E27FC236}">
                <a16:creationId xmlns:a16="http://schemas.microsoft.com/office/drawing/2014/main" id="{2B9D803B-2425-4D55-A64A-AE67C1C1B5AF}"/>
              </a:ext>
            </a:extLst>
          </p:cNvPr>
          <p:cNvSpPr>
            <a:spLocks noGrp="1"/>
          </p:cNvSpPr>
          <p:nvPr>
            <p:ph idx="1"/>
          </p:nvPr>
        </p:nvSpPr>
        <p:spPr>
          <a:xfrm>
            <a:off x="570345" y="1437698"/>
            <a:ext cx="10515600" cy="4351338"/>
          </a:xfrm>
        </p:spPr>
        <p:txBody>
          <a:bodyPr/>
          <a:lstStyle/>
          <a:p>
            <a:pPr algn="just"/>
            <a:r>
              <a:rPr lang="tr-TR" dirty="0">
                <a:latin typeface="Times New Roman" panose="02020603050405020304" pitchFamily="18" charset="0"/>
                <a:cs typeface="Times New Roman" panose="02020603050405020304" pitchFamily="18" charset="0"/>
              </a:rPr>
              <a:t>Ders kazanımlarına ve eğitim türlerine (örgün, uzaktan, karma) uygun sınav </a:t>
            </a:r>
            <a:r>
              <a:rPr lang="tr-TR" dirty="0" err="1">
                <a:latin typeface="Times New Roman" panose="02020603050405020304" pitchFamily="18" charset="0"/>
                <a:cs typeface="Times New Roman" panose="02020603050405020304" pitchFamily="18" charset="0"/>
              </a:rPr>
              <a:t>yöntemleri</a:t>
            </a:r>
            <a:r>
              <a:rPr lang="tr-TR" dirty="0">
                <a:latin typeface="Times New Roman" panose="02020603050405020304" pitchFamily="18" charset="0"/>
                <a:cs typeface="Times New Roman" panose="02020603050405020304" pitchFamily="18" charset="0"/>
              </a:rPr>
              <a:t> planlamakta ve uygulanmaktadır. </a:t>
            </a:r>
          </a:p>
          <a:p>
            <a:pPr algn="just"/>
            <a:r>
              <a:rPr lang="tr-TR" dirty="0">
                <a:latin typeface="Times New Roman" panose="02020603050405020304" pitchFamily="18" charset="0"/>
                <a:cs typeface="Times New Roman" panose="02020603050405020304" pitchFamily="18" charset="0"/>
              </a:rPr>
              <a:t>Sınav uygulama ve güvenliği (örgün/çevrimiçi sınavlar, dezavantajlı gruplara yönelik sınavlar) mekanizmaları bulunmaktadır.</a:t>
            </a:r>
          </a:p>
          <a:p>
            <a:pPr algn="just"/>
            <a:r>
              <a:rPr lang="tr-TR" dirty="0">
                <a:latin typeface="Times New Roman" panose="02020603050405020304" pitchFamily="18" charset="0"/>
                <a:cs typeface="Times New Roman" panose="02020603050405020304" pitchFamily="18" charset="0"/>
              </a:rPr>
              <a:t>Ölçme-değerlendirme yaklaşım ve olanaklarını öğrenci-öğretim elemanı geri bildirimine dayalı biçimde iyileştirildiği belirtilmelidir.</a:t>
            </a:r>
          </a:p>
        </p:txBody>
      </p:sp>
      <p:graphicFrame>
        <p:nvGraphicFramePr>
          <p:cNvPr id="4" name="Tablo 3">
            <a:extLst>
              <a:ext uri="{FF2B5EF4-FFF2-40B4-BE49-F238E27FC236}">
                <a16:creationId xmlns:a16="http://schemas.microsoft.com/office/drawing/2014/main" id="{96AC67CE-466C-42DB-A945-DE7867ECFFD4}"/>
              </a:ext>
            </a:extLst>
          </p:cNvPr>
          <p:cNvGraphicFramePr>
            <a:graphicFrameLocks noGrp="1"/>
          </p:cNvGraphicFramePr>
          <p:nvPr>
            <p:extLst>
              <p:ext uri="{D42A27DB-BD31-4B8C-83A1-F6EECF244321}">
                <p14:modId xmlns:p14="http://schemas.microsoft.com/office/powerpoint/2010/main" val="1288979610"/>
              </p:ext>
            </p:extLst>
          </p:nvPr>
        </p:nvGraphicFramePr>
        <p:xfrm>
          <a:off x="771525" y="4484480"/>
          <a:ext cx="10515600" cy="2193862"/>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703376928"/>
                    </a:ext>
                  </a:extLst>
                </a:gridCol>
              </a:tblGrid>
              <a:tr h="1805195">
                <a:tc>
                  <a:txBody>
                    <a:bodyPr/>
                    <a:lstStyle/>
                    <a:p>
                      <a:pPr marR="40005" algn="just">
                        <a:lnSpc>
                          <a:spcPct val="115000"/>
                        </a:lnSpc>
                        <a:spcAft>
                          <a:spcPts val="0"/>
                        </a:spcAft>
                      </a:pPr>
                      <a:r>
                        <a:rPr lang="tr-TR" sz="1400" b="1" dirty="0">
                          <a:effectLst/>
                        </a:rPr>
                        <a:t>Örnek Kanıtlar</a:t>
                      </a:r>
                    </a:p>
                    <a:p>
                      <a:pPr marL="342900" lvl="0" indent="-342900" algn="just">
                        <a:lnSpc>
                          <a:spcPct val="115000"/>
                        </a:lnSpc>
                        <a:spcAft>
                          <a:spcPts val="0"/>
                        </a:spcAft>
                        <a:buFont typeface="Arial" panose="020B0604020202020204" pitchFamily="34" charset="0"/>
                        <a:buChar char="●"/>
                      </a:pPr>
                      <a:r>
                        <a:rPr lang="tr-TR" sz="1400" dirty="0">
                          <a:effectLst/>
                        </a:rPr>
                        <a:t>Öğrenci merkezli ölçme ve değerlendirme yaklaşımlarını içeren planlama dokümanları,  organizasyon yapıları ve görev tanımları</a:t>
                      </a:r>
                    </a:p>
                    <a:p>
                      <a:pPr marL="342900" lvl="0" indent="-342900" algn="just">
                        <a:lnSpc>
                          <a:spcPct val="115000"/>
                        </a:lnSpc>
                        <a:spcAft>
                          <a:spcPts val="0"/>
                        </a:spcAft>
                        <a:buFont typeface="Arial" panose="020B0604020202020204" pitchFamily="34" charset="0"/>
                        <a:buChar char="●"/>
                      </a:pPr>
                      <a:r>
                        <a:rPr lang="tr-TR" sz="1400" dirty="0">
                          <a:effectLst/>
                        </a:rPr>
                        <a:t>Programlardaki ölçme ve değerlendirme çeşitliliğine ilişkin uygulama örnekleri</a:t>
                      </a:r>
                    </a:p>
                    <a:p>
                      <a:pPr marL="342900" lvl="0" indent="-342900" algn="just">
                        <a:lnSpc>
                          <a:spcPct val="115000"/>
                        </a:lnSpc>
                        <a:spcAft>
                          <a:spcPts val="0"/>
                        </a:spcAft>
                        <a:buFont typeface="Arial" panose="020B0604020202020204" pitchFamily="34" charset="0"/>
                        <a:buChar char="●"/>
                      </a:pPr>
                      <a:r>
                        <a:rPr lang="tr-TR" sz="1400" dirty="0">
                          <a:effectLst/>
                        </a:rPr>
                        <a:t>Örgün/uzaktan/karma derslerde kullanılan sınav örnekleri (programda yer verilen farklı ölçme araçlarına ilişkin)</a:t>
                      </a:r>
                    </a:p>
                    <a:p>
                      <a:pPr marL="342900" lvl="0" indent="-342900" algn="just">
                        <a:lnSpc>
                          <a:spcPct val="115000"/>
                        </a:lnSpc>
                        <a:spcAft>
                          <a:spcPts val="0"/>
                        </a:spcAft>
                        <a:buFont typeface="Arial" panose="020B0604020202020204" pitchFamily="34" charset="0"/>
                        <a:buChar char="●"/>
                      </a:pPr>
                      <a:r>
                        <a:rPr lang="tr-TR" sz="1400" dirty="0">
                          <a:effectLst/>
                        </a:rPr>
                        <a:t>Ölçme ve değerlendirme uygulamalarının ders kazanımları ve program yeterlilikleriyle ilişkilendirildiğini, öğrenci iş yükünü temel aldığını* gösteren ders bilgi paketi örnekleri</a:t>
                      </a:r>
                    </a:p>
                    <a:p>
                      <a:pPr marL="342900" lvl="0" indent="-342900" algn="just">
                        <a:lnSpc>
                          <a:spcPct val="115000"/>
                        </a:lnSpc>
                        <a:spcAft>
                          <a:spcPts val="0"/>
                        </a:spcAft>
                        <a:buFont typeface="Arial" panose="020B0604020202020204" pitchFamily="34" charset="0"/>
                        <a:buChar char="●"/>
                      </a:pPr>
                      <a:r>
                        <a:rPr lang="tr-TR" sz="1400" dirty="0">
                          <a:effectLst/>
                        </a:rPr>
                        <a:t>Dezavantajlı gruplar ve çevrimiçi sınavlar gibi özel ölçme türlerine ilişkin mekanizmalar</a:t>
                      </a:r>
                    </a:p>
                    <a:p>
                      <a:pPr marL="342900" lvl="0" indent="-342900" algn="just">
                        <a:lnSpc>
                          <a:spcPct val="115000"/>
                        </a:lnSpc>
                        <a:spcAft>
                          <a:spcPts val="0"/>
                        </a:spcAft>
                        <a:buFont typeface="Arial" panose="020B0604020202020204" pitchFamily="34" charset="0"/>
                        <a:buChar char="●"/>
                      </a:pPr>
                      <a:r>
                        <a:rPr lang="tr-TR" sz="1400" dirty="0">
                          <a:effectLst/>
                        </a:rPr>
                        <a:t>Sınav güvenliği mekanizmaları </a:t>
                      </a:r>
                    </a:p>
                    <a:p>
                      <a:pPr marL="342900" lvl="0" indent="-342900" algn="just">
                        <a:lnSpc>
                          <a:spcPct val="115000"/>
                        </a:lnSpc>
                        <a:spcAft>
                          <a:spcPts val="0"/>
                        </a:spcAft>
                        <a:buFont typeface="Arial" panose="020B0604020202020204" pitchFamily="34" charset="0"/>
                        <a:buChar char="●"/>
                      </a:pPr>
                      <a:r>
                        <a:rPr lang="tr-TR" sz="1400" dirty="0">
                          <a:effectLst/>
                        </a:rPr>
                        <a:t>İzleme ve paydaş katılımına dayalı iyileştirme kanıtları</a:t>
                      </a:r>
                      <a:endParaRPr lang="tr-TR" sz="1400" dirty="0">
                        <a:effectLst/>
                        <a:latin typeface="Noto Sans Symbols"/>
                        <a:ea typeface="Noto Sans Symbols"/>
                        <a:cs typeface="Noto Sans Symbols"/>
                      </a:endParaRPr>
                    </a:p>
                  </a:txBody>
                  <a:tcPr marL="89535" marR="89535" marT="0" marB="0"/>
                </a:tc>
                <a:extLst>
                  <a:ext uri="{0D108BD9-81ED-4DB2-BD59-A6C34878D82A}">
                    <a16:rowId xmlns:a16="http://schemas.microsoft.com/office/drawing/2014/main" val="3698345969"/>
                  </a:ext>
                </a:extLst>
              </a:tr>
            </a:tbl>
          </a:graphicData>
        </a:graphic>
      </p:graphicFrame>
    </p:spTree>
    <p:extLst>
      <p:ext uri="{BB962C8B-B14F-4D97-AF65-F5344CB8AC3E}">
        <p14:creationId xmlns:p14="http://schemas.microsoft.com/office/powerpoint/2010/main" val="2634194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F5B755-271C-4D0F-8447-405DBD155401}"/>
              </a:ext>
            </a:extLst>
          </p:cNvPr>
          <p:cNvSpPr>
            <a:spLocks noGrp="1"/>
          </p:cNvSpPr>
          <p:nvPr>
            <p:ph type="title"/>
          </p:nvPr>
        </p:nvSpPr>
        <p:spPr/>
        <p:txBody>
          <a:bodyPr>
            <a:normAutofit/>
          </a:bodyPr>
          <a:lstStyle/>
          <a:p>
            <a:r>
              <a:rPr lang="tr-TR" sz="3600" b="1" dirty="0">
                <a:latin typeface="Times New Roman" panose="02020603050405020304" pitchFamily="18" charset="0"/>
                <a:cs typeface="Times New Roman" panose="02020603050405020304" pitchFamily="18" charset="0"/>
              </a:rPr>
              <a:t>B.2.3. Öğrenci kabulü, önceki öğrenmenin tanınması ve kredilendirilmesi</a:t>
            </a:r>
            <a:endParaRPr lang="tr-TR" sz="3600" b="1" dirty="0"/>
          </a:p>
        </p:txBody>
      </p:sp>
      <p:sp>
        <p:nvSpPr>
          <p:cNvPr id="3" name="İçerik Yer Tutucusu 2">
            <a:extLst>
              <a:ext uri="{FF2B5EF4-FFF2-40B4-BE49-F238E27FC236}">
                <a16:creationId xmlns:a16="http://schemas.microsoft.com/office/drawing/2014/main" id="{99C00A88-BA5F-4D7F-AA63-B7EAA1C8616D}"/>
              </a:ext>
            </a:extLst>
          </p:cNvPr>
          <p:cNvSpPr>
            <a:spLocks noGrp="1"/>
          </p:cNvSpPr>
          <p:nvPr>
            <p:ph idx="1"/>
          </p:nvPr>
        </p:nvSpPr>
        <p:spPr/>
        <p:txBody>
          <a:bodyPr>
            <a:normAutofit/>
          </a:bodyPr>
          <a:lstStyle/>
          <a:p>
            <a:r>
              <a:rPr lang="tr-TR" dirty="0" err="1"/>
              <a:t>Öğrenci</a:t>
            </a:r>
            <a:r>
              <a:rPr lang="tr-TR" dirty="0"/>
              <a:t> kabulüne ilişkin yönergeler, ilke ve kurallar tanımlıdır ve ilan edilmiştir. </a:t>
            </a:r>
          </a:p>
          <a:p>
            <a:r>
              <a:rPr lang="tr-TR" dirty="0"/>
              <a:t>Bu ilke ve kurallar birbiri ile tutarlı olup, uygulamalar şeffaftır. </a:t>
            </a:r>
          </a:p>
          <a:p>
            <a:r>
              <a:rPr lang="tr-TR" dirty="0"/>
              <a:t>Diploma, sertifika gibi belge talepleri titizlikle takip edilmektedir.</a:t>
            </a:r>
          </a:p>
          <a:p>
            <a:r>
              <a:rPr lang="tr-TR" dirty="0" err="1"/>
              <a:t>Uluslararasılaşma</a:t>
            </a:r>
            <a:r>
              <a:rPr lang="tr-TR" dirty="0"/>
              <a:t> politikasına paralel hareketlilik destekleri, </a:t>
            </a:r>
            <a:r>
              <a:rPr lang="tr-TR" dirty="0" err="1"/>
              <a:t>öğrenciyi</a:t>
            </a:r>
            <a:r>
              <a:rPr lang="tr-TR" dirty="0"/>
              <a:t> </a:t>
            </a:r>
            <a:r>
              <a:rPr lang="tr-TR" dirty="0" err="1"/>
              <a:t>teşvik</a:t>
            </a:r>
            <a:r>
              <a:rPr lang="tr-TR" dirty="0"/>
              <a:t>, </a:t>
            </a:r>
            <a:r>
              <a:rPr lang="tr-TR" dirty="0" err="1"/>
              <a:t>kolaylaştırıcı</a:t>
            </a:r>
            <a:r>
              <a:rPr lang="tr-TR" dirty="0"/>
              <a:t> </a:t>
            </a:r>
            <a:r>
              <a:rPr lang="tr-TR" dirty="0" err="1"/>
              <a:t>önlemler</a:t>
            </a:r>
            <a:r>
              <a:rPr lang="tr-TR" dirty="0"/>
              <a:t> açıklanır ve hareketlilikte kredi kaybı olmaması </a:t>
            </a:r>
            <a:r>
              <a:rPr lang="tr-TR" dirty="0" err="1"/>
              <a:t>yönünde</a:t>
            </a:r>
            <a:r>
              <a:rPr lang="tr-TR" dirty="0"/>
              <a:t> uygulamalar vardır. </a:t>
            </a:r>
          </a:p>
          <a:p>
            <a:endParaRPr lang="tr-TR" dirty="0"/>
          </a:p>
        </p:txBody>
      </p:sp>
    </p:spTree>
    <p:extLst>
      <p:ext uri="{BB962C8B-B14F-4D97-AF65-F5344CB8AC3E}">
        <p14:creationId xmlns:p14="http://schemas.microsoft.com/office/powerpoint/2010/main" val="2232535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9242835-E55D-4530-9558-5C69A4D41B62}"/>
              </a:ext>
            </a:extLst>
          </p:cNvPr>
          <p:cNvSpPr>
            <a:spLocks noGrp="1"/>
          </p:cNvSpPr>
          <p:nvPr>
            <p:ph type="title"/>
          </p:nvPr>
        </p:nvSpPr>
        <p:spPr/>
        <p:txBody>
          <a:bodyPr>
            <a:normAutofit/>
          </a:bodyPr>
          <a:lstStyle/>
          <a:p>
            <a:r>
              <a:rPr lang="tr-TR" sz="3200" b="1" dirty="0">
                <a:latin typeface="Times New Roman" panose="02020603050405020304" pitchFamily="18" charset="0"/>
                <a:cs typeface="Times New Roman" panose="02020603050405020304" pitchFamily="18" charset="0"/>
              </a:rPr>
              <a:t>B.2.3. Öğrencilerin Önceki Öğrenmenin Tanınması ve Kredilendirilmesi İçin PUKÖ Döngüsü</a:t>
            </a:r>
            <a:endParaRPr lang="tr-TR" sz="3200" dirty="0">
              <a:latin typeface="Times New Roman" panose="02020603050405020304" pitchFamily="18" charset="0"/>
              <a:cs typeface="Times New Roman" panose="02020603050405020304" pitchFamily="18" charset="0"/>
            </a:endParaRPr>
          </a:p>
        </p:txBody>
      </p:sp>
      <p:graphicFrame>
        <p:nvGraphicFramePr>
          <p:cNvPr id="5" name="İçerik Yer Tutucusu 4">
            <a:extLst>
              <a:ext uri="{FF2B5EF4-FFF2-40B4-BE49-F238E27FC236}">
                <a16:creationId xmlns:a16="http://schemas.microsoft.com/office/drawing/2014/main" id="{4C2AC9A8-1BFF-48DB-8EED-403FA995D697}"/>
              </a:ext>
            </a:extLst>
          </p:cNvPr>
          <p:cNvGraphicFramePr>
            <a:graphicFrameLocks noGrp="1"/>
          </p:cNvGraphicFramePr>
          <p:nvPr>
            <p:ph idx="1"/>
            <p:extLst>
              <p:ext uri="{D42A27DB-BD31-4B8C-83A1-F6EECF244321}">
                <p14:modId xmlns:p14="http://schemas.microsoft.com/office/powerpoint/2010/main" val="3984481361"/>
              </p:ext>
            </p:extLst>
          </p:nvPr>
        </p:nvGraphicFramePr>
        <p:xfrm>
          <a:off x="628650" y="1825625"/>
          <a:ext cx="10934700" cy="4667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6450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BEA03F5-4F43-4DD5-833E-0D6A4EA2902B}"/>
              </a:ext>
            </a:extLst>
          </p:cNvPr>
          <p:cNvSpPr>
            <a:spLocks noGrp="1"/>
          </p:cNvSpPr>
          <p:nvPr>
            <p:ph type="title"/>
          </p:nvPr>
        </p:nvSpPr>
        <p:spPr>
          <a:xfrm>
            <a:off x="628650" y="365125"/>
            <a:ext cx="10725150" cy="1325563"/>
          </a:xfrm>
        </p:spPr>
        <p:txBody>
          <a:bodyPr>
            <a:normAutofit/>
          </a:bodyPr>
          <a:lstStyle/>
          <a:p>
            <a:r>
              <a:rPr lang="tr-TR" sz="3600" b="1" dirty="0">
                <a:latin typeface="Times New Roman" panose="02020603050405020304" pitchFamily="18" charset="0"/>
                <a:cs typeface="Times New Roman" panose="02020603050405020304" pitchFamily="18" charset="0"/>
              </a:rPr>
              <a:t>B.2.4. Yeterliliklerin sertifikalandırılması ve diploma</a:t>
            </a:r>
            <a:endParaRPr lang="tr-TR" sz="3600" b="1" dirty="0"/>
          </a:p>
        </p:txBody>
      </p:sp>
      <p:graphicFrame>
        <p:nvGraphicFramePr>
          <p:cNvPr id="4" name="İçerik Yer Tutucusu 3">
            <a:extLst>
              <a:ext uri="{FF2B5EF4-FFF2-40B4-BE49-F238E27FC236}">
                <a16:creationId xmlns:a16="http://schemas.microsoft.com/office/drawing/2014/main" id="{A5D4F28E-04A0-60B6-E232-CD918CA06364}"/>
              </a:ext>
            </a:extLst>
          </p:cNvPr>
          <p:cNvGraphicFramePr>
            <a:graphicFrameLocks noGrp="1"/>
          </p:cNvGraphicFramePr>
          <p:nvPr>
            <p:ph idx="1"/>
            <p:extLst>
              <p:ext uri="{D42A27DB-BD31-4B8C-83A1-F6EECF244321}">
                <p14:modId xmlns:p14="http://schemas.microsoft.com/office/powerpoint/2010/main" val="984803641"/>
              </p:ext>
            </p:extLst>
          </p:nvPr>
        </p:nvGraphicFramePr>
        <p:xfrm>
          <a:off x="838200" y="153035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6192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artışan ve sıkışan eller ilgili en iyi kişiler görünümü">
            <a:extLst>
              <a:ext uri="{FF2B5EF4-FFF2-40B4-BE49-F238E27FC236}">
                <a16:creationId xmlns:a16="http://schemas.microsoft.com/office/drawing/2014/main" id="{7A3F0692-9B88-651E-992E-58E639CAED31}"/>
              </a:ext>
            </a:extLst>
          </p:cNvPr>
          <p:cNvPicPr>
            <a:picLocks noChangeAspect="1"/>
          </p:cNvPicPr>
          <p:nvPr/>
        </p:nvPicPr>
        <p:blipFill>
          <a:blip r:embed="rId2">
            <a:alphaModFix amt="50000"/>
          </a:blip>
          <a:srcRect l="889" r="-1" b="-1"/>
          <a:stretch/>
        </p:blipFill>
        <p:spPr>
          <a:xfrm>
            <a:off x="20" y="1"/>
            <a:ext cx="12191980" cy="6857999"/>
          </a:xfrm>
          <a:prstGeom prst="rect">
            <a:avLst/>
          </a:prstGeom>
        </p:spPr>
      </p:pic>
      <p:sp>
        <p:nvSpPr>
          <p:cNvPr id="4" name="Başlık 3">
            <a:extLst>
              <a:ext uri="{FF2B5EF4-FFF2-40B4-BE49-F238E27FC236}">
                <a16:creationId xmlns:a16="http://schemas.microsoft.com/office/drawing/2014/main" id="{95C6F103-2E10-31CD-43D7-D1D27A7430AD}"/>
              </a:ext>
            </a:extLst>
          </p:cNvPr>
          <p:cNvSpPr>
            <a:spLocks noGrp="1"/>
          </p:cNvSpPr>
          <p:nvPr>
            <p:ph type="ctrTitle"/>
          </p:nvPr>
        </p:nvSpPr>
        <p:spPr>
          <a:xfrm>
            <a:off x="1407886" y="1078819"/>
            <a:ext cx="9144000" cy="2900518"/>
          </a:xfrm>
        </p:spPr>
        <p:txBody>
          <a:bodyPr>
            <a:normAutofit/>
          </a:bodyPr>
          <a:lstStyle/>
          <a:p>
            <a:r>
              <a:rPr lang="tr-TR" b="1" dirty="0">
                <a:latin typeface="Times New Roman" panose="02020603050405020304" pitchFamily="18" charset="0"/>
                <a:cs typeface="Times New Roman" panose="02020603050405020304" pitchFamily="18" charset="0"/>
              </a:rPr>
              <a:t>B.3. Öğrenme Kaynakları ve Akademik Destek Hizmetleri </a:t>
            </a:r>
            <a:endParaRPr lang="tr-TR" dirty="0"/>
          </a:p>
        </p:txBody>
      </p:sp>
    </p:spTree>
    <p:extLst>
      <p:ext uri="{BB962C8B-B14F-4D97-AF65-F5344CB8AC3E}">
        <p14:creationId xmlns:p14="http://schemas.microsoft.com/office/powerpoint/2010/main" val="104695814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2DC84B7-8EEB-45FD-A929-2BAED21BD63A}"/>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B.3.1. Öğrenme Ortam ve Kaynakları</a:t>
            </a:r>
            <a:endParaRPr lang="tr-TR" b="1" dirty="0"/>
          </a:p>
        </p:txBody>
      </p:sp>
      <p:sp>
        <p:nvSpPr>
          <p:cNvPr id="3" name="İçerik Yer Tutucusu 2">
            <a:extLst>
              <a:ext uri="{FF2B5EF4-FFF2-40B4-BE49-F238E27FC236}">
                <a16:creationId xmlns:a16="http://schemas.microsoft.com/office/drawing/2014/main" id="{16A5AA65-C0BF-4F49-8864-516573976AFC}"/>
              </a:ext>
            </a:extLst>
          </p:cNvPr>
          <p:cNvSpPr>
            <a:spLocks noGrp="1"/>
          </p:cNvSpPr>
          <p:nvPr>
            <p:ph idx="1"/>
          </p:nvPr>
        </p:nvSpPr>
        <p:spPr/>
        <p:txBody>
          <a:bodyPr>
            <a:normAutofit/>
          </a:bodyPr>
          <a:lstStyle/>
          <a:p>
            <a:r>
              <a:rPr lang="tr-TR" dirty="0"/>
              <a:t>Sınıf, laboratuvar, </a:t>
            </a:r>
            <a:r>
              <a:rPr lang="tr-TR" dirty="0" err="1"/>
              <a:t>kütüphane</a:t>
            </a:r>
            <a:r>
              <a:rPr lang="tr-TR" dirty="0"/>
              <a:t>, </a:t>
            </a:r>
            <a:r>
              <a:rPr lang="tr-TR" dirty="0" err="1"/>
              <a:t>stüdyo</a:t>
            </a:r>
            <a:r>
              <a:rPr lang="tr-TR" dirty="0"/>
              <a:t>; ders kitapları, </a:t>
            </a:r>
            <a:r>
              <a:rPr lang="tr-TR" dirty="0" err="1"/>
              <a:t>çevrimiçi</a:t>
            </a:r>
            <a:r>
              <a:rPr lang="tr-TR" dirty="0"/>
              <a:t> (online) kitaplar/belgeler/videolar vb. kaynaklar uygun nitelik ve niceliktedir, </a:t>
            </a:r>
            <a:r>
              <a:rPr lang="tr-TR" dirty="0" err="1"/>
              <a:t>erişilebilirdir</a:t>
            </a:r>
            <a:r>
              <a:rPr lang="tr-TR" dirty="0"/>
              <a:t> ve </a:t>
            </a:r>
            <a:r>
              <a:rPr lang="tr-TR" dirty="0" err="1"/>
              <a:t>öğrencilerin</a:t>
            </a:r>
            <a:r>
              <a:rPr lang="tr-TR" dirty="0"/>
              <a:t> bilgisine/kullanımına </a:t>
            </a:r>
            <a:r>
              <a:rPr lang="tr-TR" dirty="0" err="1"/>
              <a:t>sunulmuştur</a:t>
            </a:r>
            <a:r>
              <a:rPr lang="tr-TR" dirty="0"/>
              <a:t>. Öğrenme ortamı ve kaynaklarının kullanımı izlenmekte ve iyileştirilmektedir. </a:t>
            </a:r>
          </a:p>
        </p:txBody>
      </p:sp>
      <p:graphicFrame>
        <p:nvGraphicFramePr>
          <p:cNvPr id="4" name="İçerik Yer Tutucusu 3">
            <a:extLst>
              <a:ext uri="{FF2B5EF4-FFF2-40B4-BE49-F238E27FC236}">
                <a16:creationId xmlns:a16="http://schemas.microsoft.com/office/drawing/2014/main" id="{0BCA24D4-D3BE-461B-A1FE-449D9F8A8659}"/>
              </a:ext>
            </a:extLst>
          </p:cNvPr>
          <p:cNvGraphicFramePr>
            <a:graphicFrameLocks/>
          </p:cNvGraphicFramePr>
          <p:nvPr>
            <p:extLst>
              <p:ext uri="{D42A27DB-BD31-4B8C-83A1-F6EECF244321}">
                <p14:modId xmlns:p14="http://schemas.microsoft.com/office/powerpoint/2010/main" val="970108660"/>
              </p:ext>
            </p:extLst>
          </p:nvPr>
        </p:nvGraphicFramePr>
        <p:xfrm>
          <a:off x="838200" y="4333875"/>
          <a:ext cx="10515600" cy="1962023"/>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324143112"/>
                    </a:ext>
                  </a:extLst>
                </a:gridCol>
              </a:tblGrid>
              <a:tr h="1962023">
                <a:tc>
                  <a:txBody>
                    <a:bodyPr/>
                    <a:lstStyle/>
                    <a:p>
                      <a:pPr marL="74930" marR="40005" algn="just">
                        <a:lnSpc>
                          <a:spcPct val="115000"/>
                        </a:lnSpc>
                        <a:spcAft>
                          <a:spcPts val="0"/>
                        </a:spcAft>
                      </a:pPr>
                      <a:r>
                        <a:rPr lang="tr-TR" sz="1400" dirty="0">
                          <a:effectLst/>
                        </a:rPr>
                        <a:t>Kanıtlar</a:t>
                      </a:r>
                    </a:p>
                    <a:p>
                      <a:pPr marL="342900" lvl="0" indent="-342900" algn="just">
                        <a:lnSpc>
                          <a:spcPct val="115000"/>
                        </a:lnSpc>
                        <a:spcAft>
                          <a:spcPts val="0"/>
                        </a:spcAft>
                        <a:buFont typeface="Arial" panose="020B0604020202020204" pitchFamily="34" charset="0"/>
                        <a:buChar char="●"/>
                      </a:pPr>
                      <a:r>
                        <a:rPr lang="tr-TR" sz="1400" dirty="0">
                          <a:effectLst/>
                        </a:rPr>
                        <a:t>Öğrenme kaynakları ve bu kaynakların yeterlilik durumu, geliştirilmesine ilişkin planlamalar ve uygulamalar</a:t>
                      </a:r>
                    </a:p>
                    <a:p>
                      <a:pPr marL="342900" lvl="0" indent="-342900" algn="just">
                        <a:lnSpc>
                          <a:spcPct val="115000"/>
                        </a:lnSpc>
                        <a:spcAft>
                          <a:spcPts val="0"/>
                        </a:spcAft>
                        <a:buFont typeface="Arial" panose="020B0604020202020204" pitchFamily="34" charset="0"/>
                        <a:buChar char="●"/>
                      </a:pPr>
                      <a:r>
                        <a:rPr lang="tr-TR" sz="1400" dirty="0">
                          <a:effectLst/>
                        </a:rPr>
                        <a:t>Öğrenci el kitabı (kurumun sunduğu öğrenme ortan ve kaynaklarını anlatan) </a:t>
                      </a:r>
                    </a:p>
                    <a:p>
                      <a:pPr marL="342900" lvl="0" indent="-342900" algn="just">
                        <a:lnSpc>
                          <a:spcPct val="115000"/>
                        </a:lnSpc>
                        <a:spcAft>
                          <a:spcPts val="0"/>
                        </a:spcAft>
                        <a:buFont typeface="Arial" panose="020B0604020202020204" pitchFamily="34" charset="0"/>
                        <a:buChar char="●"/>
                      </a:pPr>
                      <a:r>
                        <a:rPr lang="tr-TR" sz="1400" dirty="0">
                          <a:effectLst/>
                        </a:rPr>
                        <a:t>Öğrencilerin (kütüphane, </a:t>
                      </a:r>
                      <a:r>
                        <a:rPr lang="tr-TR" sz="1400" dirty="0" err="1">
                          <a:effectLst/>
                        </a:rPr>
                        <a:t>labaratuvar</a:t>
                      </a:r>
                      <a:r>
                        <a:rPr lang="tr-TR" sz="1400" dirty="0">
                          <a:effectLst/>
                        </a:rPr>
                        <a:t> vb.) erişim analizleri</a:t>
                      </a:r>
                    </a:p>
                    <a:p>
                      <a:pPr marL="342900" lvl="0" indent="-342900" algn="just">
                        <a:lnSpc>
                          <a:spcPct val="115000"/>
                        </a:lnSpc>
                        <a:spcAft>
                          <a:spcPts val="0"/>
                        </a:spcAft>
                        <a:buFont typeface="Arial" panose="020B0604020202020204" pitchFamily="34" charset="0"/>
                        <a:buChar char="●"/>
                      </a:pPr>
                      <a:r>
                        <a:rPr lang="tr-TR" sz="1400" dirty="0">
                          <a:effectLst/>
                        </a:rPr>
                        <a:t>Öğrenme kaynaklarına erişilebilirlik kanıtları (Uzaktan eğitim dahil)</a:t>
                      </a:r>
                    </a:p>
                    <a:p>
                      <a:pPr marL="342900" lvl="0" indent="-342900" algn="just">
                        <a:lnSpc>
                          <a:spcPct val="115000"/>
                        </a:lnSpc>
                        <a:spcAft>
                          <a:spcPts val="0"/>
                        </a:spcAft>
                        <a:buFont typeface="Arial" panose="020B0604020202020204" pitchFamily="34" charset="0"/>
                        <a:buChar char="●"/>
                      </a:pPr>
                      <a:r>
                        <a:rPr lang="tr-TR" sz="1400" dirty="0">
                          <a:effectLst/>
                        </a:rPr>
                        <a:t>Öğrenme yönetim sistemi uygulamalarına ilişkin örnekler</a:t>
                      </a:r>
                    </a:p>
                    <a:p>
                      <a:pPr marL="342900" lvl="0" indent="-342900" algn="just">
                        <a:lnSpc>
                          <a:spcPct val="115000"/>
                        </a:lnSpc>
                        <a:spcAft>
                          <a:spcPts val="0"/>
                        </a:spcAft>
                        <a:buFont typeface="Arial" panose="020B0604020202020204" pitchFamily="34" charset="0"/>
                        <a:buChar char="●"/>
                      </a:pPr>
                      <a:r>
                        <a:rPr lang="tr-TR" sz="1400" dirty="0">
                          <a:effectLst/>
                        </a:rPr>
                        <a:t>Öğrencilere sunulan öğrenme kaynakları ile ilgili öğrenci geri bildirim araçları (Anketler vb.)</a:t>
                      </a:r>
                    </a:p>
                    <a:p>
                      <a:pPr marL="342900" lvl="0" indent="-342900" algn="just">
                        <a:lnSpc>
                          <a:spcPct val="115000"/>
                        </a:lnSpc>
                        <a:spcAft>
                          <a:spcPts val="0"/>
                        </a:spcAft>
                        <a:buFont typeface="Arial" panose="020B0604020202020204" pitchFamily="34" charset="0"/>
                        <a:buChar char="●"/>
                      </a:pPr>
                      <a:r>
                        <a:rPr lang="tr-TR" sz="1400" dirty="0">
                          <a:effectLst/>
                        </a:rPr>
                        <a:t>Öğrenme kaynaklarının düzenli izlendiğine ve iyileştirildiğine ilişkin kanıtlar</a:t>
                      </a:r>
                      <a:endParaRPr lang="tr-TR" sz="1400" dirty="0">
                        <a:effectLst/>
                        <a:latin typeface="Noto Sans Symbols"/>
                        <a:ea typeface="Noto Sans Symbols"/>
                        <a:cs typeface="Noto Sans Symbols"/>
                      </a:endParaRPr>
                    </a:p>
                  </a:txBody>
                  <a:tcPr marL="89535" marR="89535" marT="0" marB="0"/>
                </a:tc>
                <a:extLst>
                  <a:ext uri="{0D108BD9-81ED-4DB2-BD59-A6C34878D82A}">
                    <a16:rowId xmlns:a16="http://schemas.microsoft.com/office/drawing/2014/main" val="32286150"/>
                  </a:ext>
                </a:extLst>
              </a:tr>
            </a:tbl>
          </a:graphicData>
        </a:graphic>
      </p:graphicFrame>
    </p:spTree>
    <p:extLst>
      <p:ext uri="{BB962C8B-B14F-4D97-AF65-F5344CB8AC3E}">
        <p14:creationId xmlns:p14="http://schemas.microsoft.com/office/powerpoint/2010/main" val="2174790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6952FBD-3613-4D7E-9A21-F905437FB8A3}"/>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B.3.2. Akademik Destek Hizmetleri</a:t>
            </a:r>
            <a:endParaRPr lang="tr-TR" b="1" dirty="0"/>
          </a:p>
        </p:txBody>
      </p:sp>
      <p:sp>
        <p:nvSpPr>
          <p:cNvPr id="3" name="İçerik Yer Tutucusu 2">
            <a:extLst>
              <a:ext uri="{FF2B5EF4-FFF2-40B4-BE49-F238E27FC236}">
                <a16:creationId xmlns:a16="http://schemas.microsoft.com/office/drawing/2014/main" id="{678B634F-5400-4753-916F-6B1CB422C7CA}"/>
              </a:ext>
            </a:extLst>
          </p:cNvPr>
          <p:cNvSpPr>
            <a:spLocks noGrp="1"/>
          </p:cNvSpPr>
          <p:nvPr>
            <p:ph idx="1"/>
          </p:nvPr>
        </p:nvSpPr>
        <p:spPr>
          <a:xfrm>
            <a:off x="600075" y="1463675"/>
            <a:ext cx="10658475" cy="3165475"/>
          </a:xfrm>
        </p:spPr>
        <p:txBody>
          <a:bodyPr>
            <a:normAutofit/>
          </a:bodyPr>
          <a:lstStyle/>
          <a:p>
            <a:r>
              <a:rPr lang="tr-TR" sz="2000" dirty="0" err="1"/>
              <a:t>Öğrencinin</a:t>
            </a:r>
            <a:r>
              <a:rPr lang="tr-TR" sz="2000" dirty="0"/>
              <a:t> akademik </a:t>
            </a:r>
            <a:r>
              <a:rPr lang="tr-TR" sz="2000" dirty="0" err="1"/>
              <a:t>gelişimini</a:t>
            </a:r>
            <a:r>
              <a:rPr lang="tr-TR" sz="2000" dirty="0"/>
              <a:t> takip eden, </a:t>
            </a:r>
            <a:r>
              <a:rPr lang="tr-TR" sz="2000" dirty="0" err="1"/>
              <a:t>yön</a:t>
            </a:r>
            <a:r>
              <a:rPr lang="tr-TR" sz="2000" dirty="0"/>
              <a:t> </a:t>
            </a:r>
            <a:r>
              <a:rPr lang="tr-TR" sz="2000" dirty="0" err="1"/>
              <a:t>gösteren</a:t>
            </a:r>
            <a:r>
              <a:rPr lang="tr-TR" sz="2000" dirty="0"/>
              <a:t>, akademik sorunlarına ve kariyer planlamasına destek olan bir </a:t>
            </a:r>
            <a:r>
              <a:rPr lang="tr-TR" sz="2000" dirty="0" err="1"/>
              <a:t>danışman</a:t>
            </a:r>
            <a:r>
              <a:rPr lang="tr-TR" sz="2000" dirty="0"/>
              <a:t> </a:t>
            </a:r>
            <a:r>
              <a:rPr lang="tr-TR" sz="2000" dirty="0" err="1"/>
              <a:t>öğretim</a:t>
            </a:r>
            <a:r>
              <a:rPr lang="tr-TR" sz="2000" dirty="0"/>
              <a:t> üyesi bulunmaktadır. </a:t>
            </a:r>
          </a:p>
          <a:p>
            <a:r>
              <a:rPr lang="tr-TR" sz="2000" dirty="0"/>
              <a:t>Öğrencilerin </a:t>
            </a:r>
            <a:r>
              <a:rPr lang="tr-TR" sz="2000" dirty="0" err="1"/>
              <a:t>danışmanlarına</a:t>
            </a:r>
            <a:r>
              <a:rPr lang="tr-TR" sz="2000" dirty="0"/>
              <a:t> </a:t>
            </a:r>
            <a:r>
              <a:rPr lang="tr-TR" sz="2000" dirty="0" err="1"/>
              <a:t>erişimi</a:t>
            </a:r>
            <a:r>
              <a:rPr lang="tr-TR" sz="2000" dirty="0"/>
              <a:t> kolaydır ve </a:t>
            </a:r>
            <a:r>
              <a:rPr lang="tr-TR" sz="2000" dirty="0" err="1"/>
              <a:t>çeşitli</a:t>
            </a:r>
            <a:r>
              <a:rPr lang="tr-TR" sz="2000" dirty="0"/>
              <a:t> </a:t>
            </a:r>
            <a:r>
              <a:rPr lang="tr-TR" sz="2000" dirty="0" err="1"/>
              <a:t>erişimi</a:t>
            </a:r>
            <a:r>
              <a:rPr lang="tr-TR" sz="2000" dirty="0"/>
              <a:t> olanakları (</a:t>
            </a:r>
            <a:r>
              <a:rPr lang="tr-TR" sz="2000" dirty="0" err="1"/>
              <a:t>yüz</a:t>
            </a:r>
            <a:r>
              <a:rPr lang="tr-TR" sz="2000" dirty="0"/>
              <a:t> </a:t>
            </a:r>
            <a:r>
              <a:rPr lang="tr-TR" sz="2000" dirty="0" err="1"/>
              <a:t>yüze</a:t>
            </a:r>
            <a:r>
              <a:rPr lang="tr-TR" sz="2000" dirty="0"/>
              <a:t>, </a:t>
            </a:r>
            <a:r>
              <a:rPr lang="tr-TR" sz="2000" dirty="0" err="1"/>
              <a:t>çevrimiçi</a:t>
            </a:r>
            <a:r>
              <a:rPr lang="tr-TR" sz="2000" dirty="0"/>
              <a:t>) bulunmaktadır. </a:t>
            </a:r>
          </a:p>
          <a:p>
            <a:r>
              <a:rPr lang="tr-TR" sz="2000" dirty="0"/>
              <a:t>Danışmanlık sistemi </a:t>
            </a:r>
            <a:r>
              <a:rPr lang="tr-TR" sz="2000" dirty="0" err="1"/>
              <a:t>öğrenci</a:t>
            </a:r>
            <a:r>
              <a:rPr lang="tr-TR" sz="2000" dirty="0"/>
              <a:t> </a:t>
            </a:r>
            <a:r>
              <a:rPr lang="tr-TR" sz="2000" dirty="0" err="1"/>
              <a:t>portfolyosu</a:t>
            </a:r>
            <a:r>
              <a:rPr lang="tr-TR" sz="2000" dirty="0"/>
              <a:t> gibi </a:t>
            </a:r>
            <a:r>
              <a:rPr lang="tr-TR" sz="2000" dirty="0" err="1"/>
              <a:t>yöntemlerle</a:t>
            </a:r>
            <a:r>
              <a:rPr lang="tr-TR" sz="2000" dirty="0"/>
              <a:t> takip edilmekte ve iyileştirilmektedir. </a:t>
            </a:r>
          </a:p>
          <a:p>
            <a:r>
              <a:rPr lang="tr-TR" sz="2000" dirty="0"/>
              <a:t>Psikolojik </a:t>
            </a:r>
            <a:r>
              <a:rPr lang="tr-TR" sz="2000" dirty="0" err="1"/>
              <a:t>danışmanlık</a:t>
            </a:r>
            <a:r>
              <a:rPr lang="tr-TR" sz="2000" dirty="0"/>
              <a:t> ve kariyer merkezi hizmetleri vardır, </a:t>
            </a:r>
            <a:r>
              <a:rPr lang="tr-TR" sz="2000" dirty="0" err="1"/>
              <a:t>erişilebilirdir</a:t>
            </a:r>
            <a:r>
              <a:rPr lang="tr-TR" sz="2000" dirty="0"/>
              <a:t> (</a:t>
            </a:r>
            <a:r>
              <a:rPr lang="tr-TR" sz="2000" dirty="0" err="1"/>
              <a:t>yüz</a:t>
            </a:r>
            <a:r>
              <a:rPr lang="tr-TR" sz="2000" dirty="0"/>
              <a:t> </a:t>
            </a:r>
            <a:r>
              <a:rPr lang="tr-TR" sz="2000" dirty="0" err="1"/>
              <a:t>yüze</a:t>
            </a:r>
            <a:r>
              <a:rPr lang="tr-TR" sz="2000" dirty="0"/>
              <a:t> ve </a:t>
            </a:r>
            <a:r>
              <a:rPr lang="tr-TR" sz="2000" dirty="0" err="1"/>
              <a:t>çevrimiçi</a:t>
            </a:r>
            <a:r>
              <a:rPr lang="tr-TR" sz="2000" dirty="0"/>
              <a:t>) ve </a:t>
            </a:r>
            <a:r>
              <a:rPr lang="tr-TR" sz="2000" dirty="0" err="1"/>
              <a:t>öğrencilerin</a:t>
            </a:r>
            <a:r>
              <a:rPr lang="tr-TR" sz="2000" dirty="0"/>
              <a:t> bilgisine </a:t>
            </a:r>
            <a:r>
              <a:rPr lang="tr-TR" sz="2000" dirty="0" err="1"/>
              <a:t>sunulmuştur</a:t>
            </a:r>
            <a:r>
              <a:rPr lang="tr-TR" sz="2000" dirty="0"/>
              <a:t>. Hizmetlerin </a:t>
            </a:r>
            <a:r>
              <a:rPr lang="tr-TR" sz="2000" dirty="0" err="1"/>
              <a:t>yeterliliği</a:t>
            </a:r>
            <a:r>
              <a:rPr lang="tr-TR" sz="2000" dirty="0"/>
              <a:t> takip edilmektedir. </a:t>
            </a:r>
          </a:p>
          <a:p>
            <a:endParaRPr lang="tr-TR" sz="2400" dirty="0"/>
          </a:p>
        </p:txBody>
      </p:sp>
      <p:graphicFrame>
        <p:nvGraphicFramePr>
          <p:cNvPr id="4" name="Tablo 3">
            <a:extLst>
              <a:ext uri="{FF2B5EF4-FFF2-40B4-BE49-F238E27FC236}">
                <a16:creationId xmlns:a16="http://schemas.microsoft.com/office/drawing/2014/main" id="{DA6EC44A-5001-42CC-A088-6F3767C786BB}"/>
              </a:ext>
            </a:extLst>
          </p:cNvPr>
          <p:cNvGraphicFramePr>
            <a:graphicFrameLocks noGrp="1"/>
          </p:cNvGraphicFramePr>
          <p:nvPr>
            <p:extLst>
              <p:ext uri="{D42A27DB-BD31-4B8C-83A1-F6EECF244321}">
                <p14:modId xmlns:p14="http://schemas.microsoft.com/office/powerpoint/2010/main" val="1896393198"/>
              </p:ext>
            </p:extLst>
          </p:nvPr>
        </p:nvGraphicFramePr>
        <p:xfrm>
          <a:off x="742950" y="4158850"/>
          <a:ext cx="10515600" cy="2193862"/>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1140005020"/>
                    </a:ext>
                  </a:extLst>
                </a:gridCol>
              </a:tblGrid>
              <a:tr h="300341">
                <a:tc>
                  <a:txBody>
                    <a:bodyPr/>
                    <a:lstStyle/>
                    <a:p>
                      <a:pPr marL="74930" marR="40005" algn="just">
                        <a:lnSpc>
                          <a:spcPct val="115000"/>
                        </a:lnSpc>
                        <a:spcAft>
                          <a:spcPts val="0"/>
                        </a:spcAft>
                      </a:pPr>
                      <a:r>
                        <a:rPr lang="tr-TR" sz="1400" b="1" dirty="0">
                          <a:effectLst/>
                        </a:rPr>
                        <a:t>Kanıtlar</a:t>
                      </a:r>
                    </a:p>
                    <a:p>
                      <a:pPr marL="342900" lvl="0" indent="-342900" algn="just">
                        <a:lnSpc>
                          <a:spcPct val="115000"/>
                        </a:lnSpc>
                        <a:spcAft>
                          <a:spcPts val="0"/>
                        </a:spcAft>
                        <a:buFont typeface="Arial" panose="020B0604020202020204" pitchFamily="34" charset="0"/>
                        <a:buChar char="●"/>
                      </a:pPr>
                      <a:r>
                        <a:rPr lang="tr-TR" sz="1400" dirty="0">
                          <a:effectLst/>
                        </a:rPr>
                        <a:t>Akademik destek hizmetleri için kullanılan </a:t>
                      </a:r>
                      <a:r>
                        <a:rPr lang="tr-TR" sz="1400" dirty="0" err="1">
                          <a:effectLst/>
                        </a:rPr>
                        <a:t>kullanılan</a:t>
                      </a:r>
                      <a:r>
                        <a:rPr lang="tr-TR" sz="1400" dirty="0">
                          <a:effectLst/>
                        </a:rPr>
                        <a:t> tanımlı süreçler</a:t>
                      </a:r>
                    </a:p>
                    <a:p>
                      <a:pPr marL="342900" lvl="0" indent="-342900" algn="just">
                        <a:lnSpc>
                          <a:spcPct val="115000"/>
                        </a:lnSpc>
                        <a:spcAft>
                          <a:spcPts val="0"/>
                        </a:spcAft>
                        <a:buFont typeface="Arial" panose="020B0604020202020204" pitchFamily="34" charset="0"/>
                        <a:buChar char="●"/>
                      </a:pPr>
                      <a:r>
                        <a:rPr lang="tr-TR" sz="1400" dirty="0">
                          <a:effectLst/>
                        </a:rPr>
                        <a:t>Öğrencilerin danışmanlara erişimine ilişkin mekanizmalar </a:t>
                      </a:r>
                    </a:p>
                    <a:p>
                      <a:pPr marL="342900" lvl="0" indent="-342900" algn="just">
                        <a:lnSpc>
                          <a:spcPct val="115000"/>
                        </a:lnSpc>
                        <a:spcAft>
                          <a:spcPts val="0"/>
                        </a:spcAft>
                        <a:buFont typeface="Arial" panose="020B0604020202020204" pitchFamily="34" charset="0"/>
                        <a:buChar char="●"/>
                      </a:pPr>
                      <a:r>
                        <a:rPr lang="tr-TR" sz="1400" dirty="0">
                          <a:effectLst/>
                        </a:rPr>
                        <a:t>Psikolojik danışmanlık veya kariyer merkezi </a:t>
                      </a:r>
                      <a:r>
                        <a:rPr lang="tr-TR" sz="1400" dirty="0" err="1">
                          <a:effectLst/>
                        </a:rPr>
                        <a:t>organizasyonel</a:t>
                      </a:r>
                      <a:r>
                        <a:rPr lang="tr-TR" sz="1400" dirty="0">
                          <a:effectLst/>
                        </a:rPr>
                        <a:t> yapılanması</a:t>
                      </a:r>
                    </a:p>
                    <a:p>
                      <a:pPr marL="342900" lvl="0" indent="-342900" algn="just">
                        <a:lnSpc>
                          <a:spcPct val="115000"/>
                        </a:lnSpc>
                        <a:spcAft>
                          <a:spcPts val="0"/>
                        </a:spcAft>
                        <a:buFont typeface="Arial" panose="020B0604020202020204" pitchFamily="34" charset="0"/>
                        <a:buChar char="●"/>
                      </a:pPr>
                      <a:r>
                        <a:rPr lang="tr-TR" sz="1400" dirty="0">
                          <a:effectLst/>
                        </a:rPr>
                        <a:t>Rehberlik, psikolojik danışmanlık ve kariyer hizmetlerine ilişkin planlama ve uygulamalar</a:t>
                      </a:r>
                    </a:p>
                    <a:p>
                      <a:pPr marL="342900" lvl="0" indent="-342900" algn="just">
                        <a:lnSpc>
                          <a:spcPct val="115000"/>
                        </a:lnSpc>
                        <a:spcAft>
                          <a:spcPts val="0"/>
                        </a:spcAft>
                        <a:buFont typeface="Arial" panose="020B0604020202020204" pitchFamily="34" charset="0"/>
                        <a:buChar char="●"/>
                      </a:pPr>
                      <a:r>
                        <a:rPr lang="tr-TR" sz="1400" dirty="0">
                          <a:effectLst/>
                        </a:rPr>
                        <a:t>Kariyer merkezi uygulamaları</a:t>
                      </a:r>
                    </a:p>
                    <a:p>
                      <a:pPr marL="342900" lvl="0" indent="-342900" algn="just">
                        <a:lnSpc>
                          <a:spcPct val="115000"/>
                        </a:lnSpc>
                        <a:spcAft>
                          <a:spcPts val="0"/>
                        </a:spcAft>
                        <a:buFont typeface="Arial" panose="020B0604020202020204" pitchFamily="34" charset="0"/>
                        <a:buChar char="●"/>
                      </a:pPr>
                      <a:r>
                        <a:rPr lang="tr-TR" sz="1400" dirty="0">
                          <a:effectLst/>
                        </a:rPr>
                        <a:t>Öğrencilerin katılımına ilişkin kanıtlar</a:t>
                      </a:r>
                    </a:p>
                    <a:p>
                      <a:pPr marL="342900" lvl="0" indent="-342900" algn="just">
                        <a:lnSpc>
                          <a:spcPct val="115000"/>
                        </a:lnSpc>
                        <a:spcAft>
                          <a:spcPts val="0"/>
                        </a:spcAft>
                        <a:buFont typeface="Arial" panose="020B0604020202020204" pitchFamily="34" charset="0"/>
                        <a:buChar char="●"/>
                      </a:pPr>
                      <a:r>
                        <a:rPr lang="tr-TR" sz="1400" dirty="0">
                          <a:effectLst/>
                        </a:rPr>
                        <a:t>Öğrencilere sunulan hizmetlerle ilgili öğrenci geri bildirim araçlarının sonuçları ve izleme kanıtları</a:t>
                      </a:r>
                    </a:p>
                    <a:p>
                      <a:pPr marL="342900" lvl="0" indent="-342900" algn="just">
                        <a:lnSpc>
                          <a:spcPct val="115000"/>
                        </a:lnSpc>
                        <a:spcAft>
                          <a:spcPts val="0"/>
                        </a:spcAft>
                        <a:buFont typeface="Arial" panose="020B0604020202020204" pitchFamily="34" charset="0"/>
                        <a:buChar char="●"/>
                      </a:pPr>
                      <a:r>
                        <a:rPr lang="tr-TR" sz="1400" dirty="0">
                          <a:effectLst/>
                        </a:rPr>
                        <a:t>Sürece ilişkin yapılan güncelleme ve iyileştirme kanıtları  </a:t>
                      </a:r>
                      <a:endParaRPr lang="tr-TR" sz="1400" dirty="0">
                        <a:effectLst/>
                        <a:latin typeface="Noto Sans Symbols"/>
                        <a:ea typeface="Noto Sans Symbols"/>
                        <a:cs typeface="Noto Sans Symbols"/>
                      </a:endParaRPr>
                    </a:p>
                  </a:txBody>
                  <a:tcPr marL="89535" marR="89535" marT="0" marB="0"/>
                </a:tc>
                <a:extLst>
                  <a:ext uri="{0D108BD9-81ED-4DB2-BD59-A6C34878D82A}">
                    <a16:rowId xmlns:a16="http://schemas.microsoft.com/office/drawing/2014/main" val="1746656304"/>
                  </a:ext>
                </a:extLst>
              </a:tr>
            </a:tbl>
          </a:graphicData>
        </a:graphic>
      </p:graphicFrame>
    </p:spTree>
    <p:extLst>
      <p:ext uri="{BB962C8B-B14F-4D97-AF65-F5344CB8AC3E}">
        <p14:creationId xmlns:p14="http://schemas.microsoft.com/office/powerpoint/2010/main" val="1943604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3F6B077-0000-4CD7-B6D4-DCE2B9C04A4A}"/>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B.3.3. Tesis ve altyapılar</a:t>
            </a:r>
            <a:endParaRPr lang="tr-TR" b="1" dirty="0"/>
          </a:p>
        </p:txBody>
      </p:sp>
      <p:sp>
        <p:nvSpPr>
          <p:cNvPr id="3" name="İçerik Yer Tutucusu 2">
            <a:extLst>
              <a:ext uri="{FF2B5EF4-FFF2-40B4-BE49-F238E27FC236}">
                <a16:creationId xmlns:a16="http://schemas.microsoft.com/office/drawing/2014/main" id="{5F996166-A86F-41DB-83E6-45F9EC00A391}"/>
              </a:ext>
            </a:extLst>
          </p:cNvPr>
          <p:cNvSpPr>
            <a:spLocks noGrp="1"/>
          </p:cNvSpPr>
          <p:nvPr>
            <p:ph idx="1"/>
          </p:nvPr>
        </p:nvSpPr>
        <p:spPr/>
        <p:txBody>
          <a:bodyPr/>
          <a:lstStyle/>
          <a:p>
            <a:r>
              <a:rPr lang="tr-TR" dirty="0"/>
              <a:t>Tesis ve altyapılar (yemekhane, yurt, teknoloji donanımlı </a:t>
            </a:r>
            <a:r>
              <a:rPr lang="tr-TR" dirty="0" err="1"/>
              <a:t>çalışma</a:t>
            </a:r>
            <a:r>
              <a:rPr lang="tr-TR" dirty="0"/>
              <a:t> alanları; sağlık, </a:t>
            </a:r>
            <a:r>
              <a:rPr lang="tr-TR" dirty="0" err="1"/>
              <a:t>ulaşım</a:t>
            </a:r>
            <a:r>
              <a:rPr lang="tr-TR" dirty="0"/>
              <a:t>, </a:t>
            </a:r>
            <a:r>
              <a:rPr lang="tr-TR" dirty="0" err="1"/>
              <a:t>bilişim</a:t>
            </a:r>
            <a:r>
              <a:rPr lang="tr-TR" dirty="0"/>
              <a:t> hizmetleri, uzaktan </a:t>
            </a:r>
            <a:r>
              <a:rPr lang="tr-TR" dirty="0" err="1"/>
              <a:t>eğitim</a:t>
            </a:r>
            <a:r>
              <a:rPr lang="tr-TR" dirty="0"/>
              <a:t> altyapısı) ihtiyaca uygun nitelik ve niceliktedir, </a:t>
            </a:r>
            <a:r>
              <a:rPr lang="tr-TR" dirty="0" err="1"/>
              <a:t>erişilebilirdir</a:t>
            </a:r>
            <a:r>
              <a:rPr lang="tr-TR" dirty="0"/>
              <a:t> ve </a:t>
            </a:r>
            <a:r>
              <a:rPr lang="tr-TR" dirty="0" err="1"/>
              <a:t>öğrencilerin</a:t>
            </a:r>
            <a:r>
              <a:rPr lang="tr-TR" dirty="0"/>
              <a:t> bilgisine/kullanımına </a:t>
            </a:r>
            <a:r>
              <a:rPr lang="tr-TR" dirty="0" err="1"/>
              <a:t>sunulmuştur</a:t>
            </a:r>
            <a:r>
              <a:rPr lang="tr-TR" dirty="0"/>
              <a:t>. </a:t>
            </a:r>
          </a:p>
          <a:p>
            <a:r>
              <a:rPr lang="tr-TR" dirty="0"/>
              <a:t>Tesis ve altyapıların kullanımı irdelenmektedir.</a:t>
            </a:r>
          </a:p>
          <a:p>
            <a:endParaRPr lang="tr-TR" dirty="0"/>
          </a:p>
        </p:txBody>
      </p:sp>
      <p:graphicFrame>
        <p:nvGraphicFramePr>
          <p:cNvPr id="4" name="Tablo 3">
            <a:extLst>
              <a:ext uri="{FF2B5EF4-FFF2-40B4-BE49-F238E27FC236}">
                <a16:creationId xmlns:a16="http://schemas.microsoft.com/office/drawing/2014/main" id="{AF5D5096-F0A4-4E5F-8416-1D66ED5C13D8}"/>
              </a:ext>
            </a:extLst>
          </p:cNvPr>
          <p:cNvGraphicFramePr>
            <a:graphicFrameLocks noGrp="1"/>
          </p:cNvGraphicFramePr>
          <p:nvPr>
            <p:extLst>
              <p:ext uri="{D42A27DB-BD31-4B8C-83A1-F6EECF244321}">
                <p14:modId xmlns:p14="http://schemas.microsoft.com/office/powerpoint/2010/main" val="2422061297"/>
              </p:ext>
            </p:extLst>
          </p:nvPr>
        </p:nvGraphicFramePr>
        <p:xfrm>
          <a:off x="838200" y="8059872"/>
          <a:ext cx="10515600" cy="1703134"/>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1482725355"/>
                    </a:ext>
                  </a:extLst>
                </a:gridCol>
              </a:tblGrid>
              <a:tr h="0">
                <a:tc>
                  <a:txBody>
                    <a:bodyPr/>
                    <a:lstStyle/>
                    <a:p>
                      <a:pPr marL="74930" marR="40005" algn="just">
                        <a:lnSpc>
                          <a:spcPct val="115000"/>
                        </a:lnSpc>
                        <a:spcAft>
                          <a:spcPts val="0"/>
                        </a:spcAft>
                      </a:pPr>
                      <a:r>
                        <a:rPr lang="tr-TR" sz="1400" b="1" dirty="0">
                          <a:effectLst/>
                        </a:rPr>
                        <a:t>Kanıtlar</a:t>
                      </a:r>
                    </a:p>
                    <a:p>
                      <a:pPr marL="342900" lvl="0" indent="-342900" algn="just">
                        <a:lnSpc>
                          <a:spcPct val="115000"/>
                        </a:lnSpc>
                        <a:spcAft>
                          <a:spcPts val="0"/>
                        </a:spcAft>
                        <a:buFont typeface="Arial" panose="020B0604020202020204" pitchFamily="34" charset="0"/>
                        <a:buChar char="●"/>
                      </a:pPr>
                      <a:r>
                        <a:rPr lang="tr-TR" sz="1400" dirty="0">
                          <a:effectLst/>
                        </a:rPr>
                        <a:t>Tesis ve altyapının kullanımına yönelik ilke ve kurallar</a:t>
                      </a:r>
                    </a:p>
                    <a:p>
                      <a:pPr marL="342900" lvl="0" indent="-342900" algn="just">
                        <a:lnSpc>
                          <a:spcPct val="115000"/>
                        </a:lnSpc>
                        <a:spcAft>
                          <a:spcPts val="0"/>
                        </a:spcAft>
                        <a:buFont typeface="Arial" panose="020B0604020202020204" pitchFamily="34" charset="0"/>
                        <a:buChar char="●"/>
                      </a:pPr>
                      <a:r>
                        <a:rPr lang="tr-TR" sz="1400" dirty="0">
                          <a:effectLst/>
                        </a:rPr>
                        <a:t>Erişim ve kullanıma ilişkin uygulamalar</a:t>
                      </a:r>
                    </a:p>
                    <a:p>
                      <a:pPr marL="342900" lvl="0" indent="-342900" algn="just">
                        <a:lnSpc>
                          <a:spcPct val="115000"/>
                        </a:lnSpc>
                        <a:spcAft>
                          <a:spcPts val="0"/>
                        </a:spcAft>
                        <a:buFont typeface="Arial" panose="020B0604020202020204" pitchFamily="34" charset="0"/>
                        <a:buChar char="●"/>
                      </a:pPr>
                      <a:r>
                        <a:rPr lang="tr-TR" sz="1400" dirty="0">
                          <a:effectLst/>
                        </a:rPr>
                        <a:t>Tesis ve altyapının kurumsal büyüme ile ilişkili olarak gelişim durumu (Örneğin, birim sayısındaki artış ile fiziksel alanlardaki artış arasındaki ilişki gibi)</a:t>
                      </a:r>
                    </a:p>
                    <a:p>
                      <a:pPr marL="342900" lvl="0" indent="-342900" algn="just">
                        <a:lnSpc>
                          <a:spcPct val="115000"/>
                        </a:lnSpc>
                        <a:spcAft>
                          <a:spcPts val="0"/>
                        </a:spcAft>
                        <a:buFont typeface="Arial" panose="020B0604020202020204" pitchFamily="34" charset="0"/>
                        <a:buChar char="●"/>
                      </a:pPr>
                      <a:r>
                        <a:rPr lang="tr-TR" sz="1400" dirty="0">
                          <a:effectLst/>
                        </a:rPr>
                        <a:t>Kurumda uzaktan eğitim programları ve uygulamaları varsa; bunlara yönelik alt yapı, tesis, donanım ve yazılım durumları</a:t>
                      </a:r>
                    </a:p>
                    <a:p>
                      <a:pPr marL="342900" lvl="0" indent="-342900" algn="just">
                        <a:lnSpc>
                          <a:spcPct val="115000"/>
                        </a:lnSpc>
                        <a:spcAft>
                          <a:spcPts val="0"/>
                        </a:spcAft>
                        <a:buFont typeface="Arial" panose="020B0604020202020204" pitchFamily="34" charset="0"/>
                        <a:buChar char="●"/>
                      </a:pPr>
                      <a:r>
                        <a:rPr lang="tr-TR" sz="1400" dirty="0">
                          <a:effectLst/>
                        </a:rPr>
                        <a:t>Tesis ve altyapı hizmetlerinin izlenmesi, çeşitlendirilmesi ve iyileştirilmesine ilişkin kanıtlar</a:t>
                      </a:r>
                      <a:endParaRPr lang="tr-TR" sz="1400" dirty="0">
                        <a:effectLst/>
                        <a:latin typeface="Noto Sans Symbols"/>
                        <a:ea typeface="Noto Sans Symbols"/>
                        <a:cs typeface="Noto Sans Symbols"/>
                      </a:endParaRPr>
                    </a:p>
                  </a:txBody>
                  <a:tcPr marL="89535" marR="89535" marT="0" marB="0"/>
                </a:tc>
                <a:extLst>
                  <a:ext uri="{0D108BD9-81ED-4DB2-BD59-A6C34878D82A}">
                    <a16:rowId xmlns:a16="http://schemas.microsoft.com/office/drawing/2014/main" val="3250411439"/>
                  </a:ext>
                </a:extLst>
              </a:tr>
            </a:tbl>
          </a:graphicData>
        </a:graphic>
      </p:graphicFrame>
    </p:spTree>
    <p:extLst>
      <p:ext uri="{BB962C8B-B14F-4D97-AF65-F5344CB8AC3E}">
        <p14:creationId xmlns:p14="http://schemas.microsoft.com/office/powerpoint/2010/main" val="105952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3A16A53-B69F-4E4C-9467-4C3B22427EEA}"/>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B.3.4. Dezavantajlı Gruplar</a:t>
            </a:r>
            <a:endParaRPr lang="tr-TR" b="1" dirty="0"/>
          </a:p>
        </p:txBody>
      </p:sp>
      <p:graphicFrame>
        <p:nvGraphicFramePr>
          <p:cNvPr id="10" name="İçerik Yer Tutucusu 9">
            <a:extLst>
              <a:ext uri="{FF2B5EF4-FFF2-40B4-BE49-F238E27FC236}">
                <a16:creationId xmlns:a16="http://schemas.microsoft.com/office/drawing/2014/main" id="{5170F8D7-3DCF-65BF-DA46-FA894B5B2A11}"/>
              </a:ext>
            </a:extLst>
          </p:cNvPr>
          <p:cNvGraphicFramePr>
            <a:graphicFrameLocks noGrp="1"/>
          </p:cNvGraphicFramePr>
          <p:nvPr>
            <p:ph idx="1"/>
            <p:extLst>
              <p:ext uri="{D42A27DB-BD31-4B8C-83A1-F6EECF244321}">
                <p14:modId xmlns:p14="http://schemas.microsoft.com/office/powerpoint/2010/main" val="3527693897"/>
              </p:ext>
            </p:extLst>
          </p:nvPr>
        </p:nvGraphicFramePr>
        <p:xfrm>
          <a:off x="762577" y="1460850"/>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Tablo 3">
            <a:extLst>
              <a:ext uri="{FF2B5EF4-FFF2-40B4-BE49-F238E27FC236}">
                <a16:creationId xmlns:a16="http://schemas.microsoft.com/office/drawing/2014/main" id="{4D00A22C-C036-49D6-9027-E9F2B56E99CF}"/>
              </a:ext>
            </a:extLst>
          </p:cNvPr>
          <p:cNvGraphicFramePr>
            <a:graphicFrameLocks noGrp="1"/>
          </p:cNvGraphicFramePr>
          <p:nvPr>
            <p:extLst>
              <p:ext uri="{D42A27DB-BD31-4B8C-83A1-F6EECF244321}">
                <p14:modId xmlns:p14="http://schemas.microsoft.com/office/powerpoint/2010/main" val="2076095602"/>
              </p:ext>
            </p:extLst>
          </p:nvPr>
        </p:nvGraphicFramePr>
        <p:xfrm>
          <a:off x="838200" y="5045237"/>
          <a:ext cx="10515600" cy="1212406"/>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2220217157"/>
                    </a:ext>
                  </a:extLst>
                </a:gridCol>
              </a:tblGrid>
              <a:tr h="0">
                <a:tc>
                  <a:txBody>
                    <a:bodyPr/>
                    <a:lstStyle/>
                    <a:p>
                      <a:pPr marL="74930" marR="40005" algn="just">
                        <a:lnSpc>
                          <a:spcPct val="115000"/>
                        </a:lnSpc>
                        <a:spcAft>
                          <a:spcPts val="0"/>
                        </a:spcAft>
                      </a:pPr>
                      <a:r>
                        <a:rPr lang="tr-TR" sz="1400" b="1" dirty="0">
                          <a:effectLst/>
                        </a:rPr>
                        <a:t>Kanıtlar</a:t>
                      </a:r>
                    </a:p>
                    <a:p>
                      <a:pPr marL="342900" lvl="0" indent="-342900" algn="just">
                        <a:lnSpc>
                          <a:spcPct val="115000"/>
                        </a:lnSpc>
                        <a:spcAft>
                          <a:spcPts val="0"/>
                        </a:spcAft>
                        <a:buFont typeface="Arial" panose="020B0604020202020204" pitchFamily="34" charset="0"/>
                        <a:buChar char="●"/>
                      </a:pPr>
                      <a:r>
                        <a:rPr lang="tr-TR" sz="1400" dirty="0">
                          <a:effectLst/>
                        </a:rPr>
                        <a:t>Dezavantajlı öğrenci gruplarına sunulacak hizmetlerle ilgili planlama ve uygulamalar (Kurullarda temsil, engelsiz üniversite uygulamaları, varsa uzaktan eğitim süreçlerindeki uygulamalar vb.)</a:t>
                      </a:r>
                    </a:p>
                    <a:p>
                      <a:pPr marL="342900" lvl="0" indent="-342900" algn="just">
                        <a:lnSpc>
                          <a:spcPct val="115000"/>
                        </a:lnSpc>
                        <a:spcAft>
                          <a:spcPts val="0"/>
                        </a:spcAft>
                        <a:buFont typeface="Arial" panose="020B0604020202020204" pitchFamily="34" charset="0"/>
                        <a:buChar char="●"/>
                      </a:pPr>
                      <a:r>
                        <a:rPr lang="tr-TR" sz="1400" dirty="0">
                          <a:effectLst/>
                        </a:rPr>
                        <a:t>Dezavantajlı gruplardan alınan geri bildirimlerin izleme ve iyileştirme mekanizmalarında kullanıldığına ilişkin belgeler</a:t>
                      </a:r>
                    </a:p>
                    <a:p>
                      <a:pPr marL="342900" lvl="0" indent="-342900" algn="just">
                        <a:lnSpc>
                          <a:spcPct val="115000"/>
                        </a:lnSpc>
                        <a:spcAft>
                          <a:spcPts val="0"/>
                        </a:spcAft>
                        <a:buFont typeface="Arial" panose="020B0604020202020204" pitchFamily="34" charset="0"/>
                        <a:buChar char="●"/>
                      </a:pPr>
                      <a:r>
                        <a:rPr lang="tr-TR" sz="1400" dirty="0">
                          <a:effectLst/>
                        </a:rPr>
                        <a:t>Engelsiz üniversite uygulamalarına ilişkin izleme ve iyileştirme kanıtları</a:t>
                      </a:r>
                      <a:endParaRPr lang="tr-TR" sz="1400" dirty="0">
                        <a:effectLst/>
                        <a:latin typeface="Noto Sans Symbols"/>
                        <a:ea typeface="Noto Sans Symbols"/>
                        <a:cs typeface="Noto Sans Symbols"/>
                      </a:endParaRPr>
                    </a:p>
                  </a:txBody>
                  <a:tcPr marL="89535" marR="89535" marT="0" marB="0"/>
                </a:tc>
                <a:extLst>
                  <a:ext uri="{0D108BD9-81ED-4DB2-BD59-A6C34878D82A}">
                    <a16:rowId xmlns:a16="http://schemas.microsoft.com/office/drawing/2014/main" val="1857586991"/>
                  </a:ext>
                </a:extLst>
              </a:tr>
            </a:tbl>
          </a:graphicData>
        </a:graphic>
      </p:graphicFrame>
      <p:graphicFrame>
        <p:nvGraphicFramePr>
          <p:cNvPr id="9" name="İçerik Yer Tutucusu 3">
            <a:extLst>
              <a:ext uri="{FF2B5EF4-FFF2-40B4-BE49-F238E27FC236}">
                <a16:creationId xmlns:a16="http://schemas.microsoft.com/office/drawing/2014/main" id="{C5645DAA-DDE1-2628-FEE9-6334E8DC7739}"/>
              </a:ext>
            </a:extLst>
          </p:cNvPr>
          <p:cNvGraphicFramePr>
            <a:graphicFrameLocks/>
          </p:cNvGraphicFramePr>
          <p:nvPr>
            <p:extLst>
              <p:ext uri="{D42A27DB-BD31-4B8C-83A1-F6EECF244321}">
                <p14:modId xmlns:p14="http://schemas.microsoft.com/office/powerpoint/2010/main" val="1597328601"/>
              </p:ext>
            </p:extLst>
          </p:nvPr>
        </p:nvGraphicFramePr>
        <p:xfrm>
          <a:off x="762577" y="2902756"/>
          <a:ext cx="10515600" cy="19097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0357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77BFC91-3FF2-4C4F-93B3-8C57EE9E2B56}"/>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B.3.5. Sosyal, kültürel, sportif faaliyetler</a:t>
            </a:r>
            <a:endParaRPr lang="tr-TR" b="1" dirty="0"/>
          </a:p>
        </p:txBody>
      </p:sp>
      <p:graphicFrame>
        <p:nvGraphicFramePr>
          <p:cNvPr id="5" name="İçerik Yer Tutucusu 4">
            <a:extLst>
              <a:ext uri="{FF2B5EF4-FFF2-40B4-BE49-F238E27FC236}">
                <a16:creationId xmlns:a16="http://schemas.microsoft.com/office/drawing/2014/main" id="{A4D24D24-E4C2-290F-7AF4-DB2F97390807}"/>
              </a:ext>
            </a:extLst>
          </p:cNvPr>
          <p:cNvGraphicFramePr>
            <a:graphicFrameLocks noGrp="1"/>
          </p:cNvGraphicFramePr>
          <p:nvPr>
            <p:ph idx="1"/>
            <p:extLst>
              <p:ext uri="{D42A27DB-BD31-4B8C-83A1-F6EECF244321}">
                <p14:modId xmlns:p14="http://schemas.microsoft.com/office/powerpoint/2010/main" val="714545245"/>
              </p:ext>
            </p:extLst>
          </p:nvPr>
        </p:nvGraphicFramePr>
        <p:xfrm>
          <a:off x="760379" y="1646451"/>
          <a:ext cx="10515600" cy="3509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Tablo 3">
            <a:extLst>
              <a:ext uri="{FF2B5EF4-FFF2-40B4-BE49-F238E27FC236}">
                <a16:creationId xmlns:a16="http://schemas.microsoft.com/office/drawing/2014/main" id="{CB5971F3-9B4E-4AB5-AD03-93539FFF2B7D}"/>
              </a:ext>
            </a:extLst>
          </p:cNvPr>
          <p:cNvGraphicFramePr>
            <a:graphicFrameLocks noGrp="1"/>
          </p:cNvGraphicFramePr>
          <p:nvPr>
            <p:extLst>
              <p:ext uri="{D42A27DB-BD31-4B8C-83A1-F6EECF244321}">
                <p14:modId xmlns:p14="http://schemas.microsoft.com/office/powerpoint/2010/main" val="1389006476"/>
              </p:ext>
            </p:extLst>
          </p:nvPr>
        </p:nvGraphicFramePr>
        <p:xfrm>
          <a:off x="541482" y="5063709"/>
          <a:ext cx="11296650" cy="1666050"/>
        </p:xfrm>
        <a:graphic>
          <a:graphicData uri="http://schemas.openxmlformats.org/drawingml/2006/table">
            <a:tbl>
              <a:tblPr>
                <a:tableStyleId>{5C22544A-7EE6-4342-B048-85BDC9FD1C3A}</a:tableStyleId>
              </a:tblPr>
              <a:tblGrid>
                <a:gridCol w="11296650">
                  <a:extLst>
                    <a:ext uri="{9D8B030D-6E8A-4147-A177-3AD203B41FA5}">
                      <a16:colId xmlns:a16="http://schemas.microsoft.com/office/drawing/2014/main" val="3550953788"/>
                    </a:ext>
                  </a:extLst>
                </a:gridCol>
              </a:tblGrid>
              <a:tr h="0">
                <a:tc>
                  <a:txBody>
                    <a:bodyPr/>
                    <a:lstStyle/>
                    <a:p>
                      <a:pPr marL="74930" marR="40005" algn="just">
                        <a:lnSpc>
                          <a:spcPct val="115000"/>
                        </a:lnSpc>
                        <a:spcAft>
                          <a:spcPts val="0"/>
                        </a:spcAft>
                      </a:pPr>
                      <a:r>
                        <a:rPr lang="tr-TR" sz="1600" b="1" dirty="0">
                          <a:effectLst/>
                        </a:rPr>
                        <a:t>Kanıtlar</a:t>
                      </a:r>
                    </a:p>
                    <a:p>
                      <a:pPr marL="342900" lvl="0" indent="-342900" algn="just">
                        <a:lnSpc>
                          <a:spcPct val="115000"/>
                        </a:lnSpc>
                        <a:spcAft>
                          <a:spcPts val="0"/>
                        </a:spcAft>
                        <a:buFont typeface="Arial" panose="020B0604020202020204" pitchFamily="34" charset="0"/>
                        <a:buChar char="●"/>
                      </a:pPr>
                      <a:r>
                        <a:rPr lang="tr-TR" sz="1600" dirty="0">
                          <a:effectLst/>
                        </a:rPr>
                        <a:t>Sosyal, kültürel ve sportif faaliyetlerin planlanması ve yürütülmesine ilişkin kanıtlar </a:t>
                      </a:r>
                    </a:p>
                    <a:p>
                      <a:pPr marL="342900" lvl="0" indent="-342900" algn="just">
                        <a:lnSpc>
                          <a:spcPct val="115000"/>
                        </a:lnSpc>
                        <a:spcAft>
                          <a:spcPts val="0"/>
                        </a:spcAft>
                        <a:buFont typeface="Arial" panose="020B0604020202020204" pitchFamily="34" charset="0"/>
                        <a:buChar char="●"/>
                      </a:pPr>
                      <a:r>
                        <a:rPr lang="tr-TR" sz="1600" dirty="0">
                          <a:effectLst/>
                        </a:rPr>
                        <a:t>Yıl içerisinde öğrencilere yönelik yıllık sportif, kültürel, sosyal faaliyetlerin listesi (Faaliyet türü, konusu, katılımcı sayısı vb. bilgilerle)</a:t>
                      </a:r>
                    </a:p>
                    <a:p>
                      <a:pPr marL="342900" lvl="0" indent="-342900" algn="just">
                        <a:lnSpc>
                          <a:spcPct val="115000"/>
                        </a:lnSpc>
                        <a:spcAft>
                          <a:spcPts val="0"/>
                        </a:spcAft>
                        <a:buFont typeface="Arial" panose="020B0604020202020204" pitchFamily="34" charset="0"/>
                        <a:buChar char="●"/>
                      </a:pPr>
                      <a:r>
                        <a:rPr lang="tr-TR" sz="1600" dirty="0">
                          <a:effectLst/>
                        </a:rPr>
                        <a:t>Faaliyetlerin erişilebilirliği ve fırsat eşitliğini gözettiğine dair kanıt örnekleri</a:t>
                      </a:r>
                    </a:p>
                    <a:p>
                      <a:pPr marL="342900" lvl="0" indent="-342900" algn="just">
                        <a:lnSpc>
                          <a:spcPct val="115000"/>
                        </a:lnSpc>
                        <a:spcAft>
                          <a:spcPts val="0"/>
                        </a:spcAft>
                        <a:buFont typeface="Arial" panose="020B0604020202020204" pitchFamily="34" charset="0"/>
                        <a:buChar char="●"/>
                      </a:pPr>
                      <a:r>
                        <a:rPr lang="tr-TR" sz="1600" dirty="0">
                          <a:effectLst/>
                        </a:rPr>
                        <a:t>Faaliyetlerin çeşitliliği ve paydaş geribildirimlerinin göze alındığını gösteren kanıtlar</a:t>
                      </a:r>
                    </a:p>
                    <a:p>
                      <a:pPr marL="342900" lvl="0" indent="-342900" algn="just">
                        <a:lnSpc>
                          <a:spcPct val="115000"/>
                        </a:lnSpc>
                        <a:spcAft>
                          <a:spcPts val="0"/>
                        </a:spcAft>
                        <a:buFont typeface="Arial" panose="020B0604020202020204" pitchFamily="34" charset="0"/>
                        <a:buChar char="●"/>
                      </a:pPr>
                      <a:r>
                        <a:rPr lang="tr-TR" sz="1600" dirty="0">
                          <a:effectLst/>
                        </a:rPr>
                        <a:t>Sosyal, kültürel ve sportif faaliyetlerin izlenmesine ilişkin araçlar, izleme raporları, iyileştirme ve çeşitlendirme kanıtları</a:t>
                      </a:r>
                      <a:endParaRPr lang="tr-TR" sz="1600" dirty="0">
                        <a:effectLst/>
                        <a:latin typeface="Noto Sans Symbols"/>
                        <a:ea typeface="Noto Sans Symbols"/>
                        <a:cs typeface="Noto Sans Symbols"/>
                      </a:endParaRPr>
                    </a:p>
                  </a:txBody>
                  <a:tcPr marL="89535" marR="89535" marT="0" marB="0"/>
                </a:tc>
                <a:extLst>
                  <a:ext uri="{0D108BD9-81ED-4DB2-BD59-A6C34878D82A}">
                    <a16:rowId xmlns:a16="http://schemas.microsoft.com/office/drawing/2014/main" val="4001903115"/>
                  </a:ext>
                </a:extLst>
              </a:tr>
            </a:tbl>
          </a:graphicData>
        </a:graphic>
      </p:graphicFrame>
    </p:spTree>
    <p:extLst>
      <p:ext uri="{BB962C8B-B14F-4D97-AF65-F5344CB8AC3E}">
        <p14:creationId xmlns:p14="http://schemas.microsoft.com/office/powerpoint/2010/main" val="997972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7CA9009-33DE-44D4-BE8D-6BB8DD19347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DC152AF-756E-4428-B6F8-0CA8E2DE3CC2}"/>
              </a:ext>
            </a:extLst>
          </p:cNvPr>
          <p:cNvSpPr>
            <a:spLocks noGrp="1"/>
          </p:cNvSpPr>
          <p:nvPr>
            <p:ph idx="1"/>
          </p:nvPr>
        </p:nvSpPr>
        <p:spPr/>
        <p:txBody>
          <a:bodyPr/>
          <a:lstStyle/>
          <a:p>
            <a:endParaRPr lang="tr-TR"/>
          </a:p>
        </p:txBody>
      </p:sp>
      <p:pic>
        <p:nvPicPr>
          <p:cNvPr id="4" name="Resim 3">
            <a:extLst>
              <a:ext uri="{FF2B5EF4-FFF2-40B4-BE49-F238E27FC236}">
                <a16:creationId xmlns:a16="http://schemas.microsoft.com/office/drawing/2014/main" id="{0951FD78-2B61-4B20-A534-B2C36CD992B9}"/>
              </a:ext>
            </a:extLst>
          </p:cNvPr>
          <p:cNvPicPr>
            <a:picLocks noChangeAspect="1"/>
          </p:cNvPicPr>
          <p:nvPr/>
        </p:nvPicPr>
        <p:blipFill rotWithShape="1">
          <a:blip r:embed="rId2"/>
          <a:srcRect l="42728" t="24585" r="28182" b="5324"/>
          <a:stretch/>
        </p:blipFill>
        <p:spPr>
          <a:xfrm>
            <a:off x="6562947" y="249382"/>
            <a:ext cx="4790853" cy="6492875"/>
          </a:xfrm>
          <a:prstGeom prst="rect">
            <a:avLst/>
          </a:prstGeom>
        </p:spPr>
      </p:pic>
      <p:pic>
        <p:nvPicPr>
          <p:cNvPr id="5" name="Resim 4">
            <a:extLst>
              <a:ext uri="{FF2B5EF4-FFF2-40B4-BE49-F238E27FC236}">
                <a16:creationId xmlns:a16="http://schemas.microsoft.com/office/drawing/2014/main" id="{A62415F3-9522-499F-8C7E-A949A4EC092F}"/>
              </a:ext>
            </a:extLst>
          </p:cNvPr>
          <p:cNvPicPr>
            <a:picLocks noChangeAspect="1"/>
          </p:cNvPicPr>
          <p:nvPr/>
        </p:nvPicPr>
        <p:blipFill rotWithShape="1">
          <a:blip r:embed="rId3"/>
          <a:srcRect l="42197" t="21240" r="23981" b="5324"/>
          <a:stretch/>
        </p:blipFill>
        <p:spPr>
          <a:xfrm>
            <a:off x="985982" y="570206"/>
            <a:ext cx="4790853" cy="58512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81473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EA63D58D-3E2F-4834-95E3-CF9E7E0712EA}"/>
              </a:ext>
            </a:extLst>
          </p:cNvPr>
          <p:cNvSpPr>
            <a:spLocks noGrp="1"/>
          </p:cNvSpPr>
          <p:nvPr>
            <p:ph type="ctrTitle"/>
          </p:nvPr>
        </p:nvSpPr>
        <p:spPr/>
        <p:txBody>
          <a:bodyPr/>
          <a:lstStyle/>
          <a:p>
            <a:r>
              <a:rPr lang="tr-TR" b="1" dirty="0">
                <a:latin typeface="Times New Roman" panose="02020603050405020304" pitchFamily="18" charset="0"/>
                <a:cs typeface="Times New Roman" panose="02020603050405020304" pitchFamily="18" charset="0"/>
              </a:rPr>
              <a:t>B.4. Öğretim Kadrosu </a:t>
            </a:r>
            <a:endParaRPr lang="tr-TR" dirty="0"/>
          </a:p>
        </p:txBody>
      </p:sp>
      <p:sp>
        <p:nvSpPr>
          <p:cNvPr id="5" name="Alt Başlık 4">
            <a:extLst>
              <a:ext uri="{FF2B5EF4-FFF2-40B4-BE49-F238E27FC236}">
                <a16:creationId xmlns:a16="http://schemas.microsoft.com/office/drawing/2014/main" id="{3748A22B-2322-4B27-ABDD-F66362AE82F3}"/>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29170422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13F13D0-1587-4A2B-8651-2B64E2602E87}"/>
              </a:ext>
            </a:extLst>
          </p:cNvPr>
          <p:cNvSpPr>
            <a:spLocks noGrp="1"/>
          </p:cNvSpPr>
          <p:nvPr>
            <p:ph type="title"/>
          </p:nvPr>
        </p:nvSpPr>
        <p:spPr/>
        <p:txBody>
          <a:bodyPr>
            <a:normAutofit/>
          </a:bodyPr>
          <a:lstStyle/>
          <a:p>
            <a:r>
              <a:rPr lang="tr-TR" sz="3200" b="1" dirty="0">
                <a:latin typeface="Times New Roman" panose="02020603050405020304" pitchFamily="18" charset="0"/>
                <a:cs typeface="Times New Roman" panose="02020603050405020304" pitchFamily="18" charset="0"/>
              </a:rPr>
              <a:t>B.4.1. Atama, Yükseltme ve Görevlendirme Kriterleri</a:t>
            </a:r>
            <a:endParaRPr lang="tr-TR" sz="3200" b="1" dirty="0"/>
          </a:p>
        </p:txBody>
      </p:sp>
      <p:sp>
        <p:nvSpPr>
          <p:cNvPr id="3" name="İçerik Yer Tutucusu 2">
            <a:extLst>
              <a:ext uri="{FF2B5EF4-FFF2-40B4-BE49-F238E27FC236}">
                <a16:creationId xmlns:a16="http://schemas.microsoft.com/office/drawing/2014/main" id="{2979B692-1C6E-494C-9142-3F81BECA77B2}"/>
              </a:ext>
            </a:extLst>
          </p:cNvPr>
          <p:cNvSpPr>
            <a:spLocks noGrp="1"/>
          </p:cNvSpPr>
          <p:nvPr>
            <p:ph idx="1"/>
          </p:nvPr>
        </p:nvSpPr>
        <p:spPr/>
        <p:txBody>
          <a:bodyPr>
            <a:normAutofit/>
          </a:bodyPr>
          <a:lstStyle/>
          <a:p>
            <a:r>
              <a:rPr lang="tr-TR" dirty="0" err="1"/>
              <a:t>Öğretim</a:t>
            </a:r>
            <a:r>
              <a:rPr lang="tr-TR" dirty="0"/>
              <a:t> elemanı (uluslararası öğretim elemanları dahil) atama, yükseltme ve </a:t>
            </a:r>
            <a:r>
              <a:rPr lang="tr-TR" dirty="0" err="1"/>
              <a:t>görevlendirme</a:t>
            </a:r>
            <a:r>
              <a:rPr lang="tr-TR" dirty="0"/>
              <a:t> </a:t>
            </a:r>
            <a:r>
              <a:rPr lang="tr-TR" dirty="0" err="1"/>
              <a:t>sürec</a:t>
            </a:r>
            <a:r>
              <a:rPr lang="tr-TR" dirty="0"/>
              <a:t>̧ ve kriterleri </a:t>
            </a:r>
            <a:r>
              <a:rPr lang="tr-TR" dirty="0" err="1"/>
              <a:t>belirlenmis</a:t>
            </a:r>
            <a:r>
              <a:rPr lang="tr-TR" dirty="0"/>
              <a:t>̧ ve kamuoyuna </a:t>
            </a:r>
            <a:r>
              <a:rPr lang="tr-TR" dirty="0" err="1"/>
              <a:t>açıktır</a:t>
            </a:r>
            <a:r>
              <a:rPr lang="tr-TR" dirty="0"/>
              <a:t>. </a:t>
            </a:r>
          </a:p>
          <a:p>
            <a:r>
              <a:rPr lang="tr-TR" dirty="0" err="1"/>
              <a:t>Öğretim</a:t>
            </a:r>
            <a:r>
              <a:rPr lang="tr-TR" dirty="0"/>
              <a:t> elemanı ders </a:t>
            </a:r>
            <a:r>
              <a:rPr lang="tr-TR" dirty="0" err="1"/>
              <a:t>yükü</a:t>
            </a:r>
            <a:r>
              <a:rPr lang="tr-TR" dirty="0"/>
              <a:t> ve dağılım dengesi </a:t>
            </a:r>
            <a:r>
              <a:rPr lang="tr-TR" dirty="0" err="1"/>
              <a:t>şeffaf</a:t>
            </a:r>
            <a:r>
              <a:rPr lang="tr-TR" dirty="0"/>
              <a:t> olarak </a:t>
            </a:r>
            <a:r>
              <a:rPr lang="tr-TR" dirty="0" err="1"/>
              <a:t>paylaşılır</a:t>
            </a:r>
            <a:r>
              <a:rPr lang="tr-TR" dirty="0"/>
              <a:t>.</a:t>
            </a:r>
          </a:p>
          <a:p>
            <a:r>
              <a:rPr lang="tr-TR" dirty="0"/>
              <a:t>Kurumun </a:t>
            </a:r>
            <a:r>
              <a:rPr lang="tr-TR" dirty="0" err="1"/>
              <a:t>öğretim</a:t>
            </a:r>
            <a:r>
              <a:rPr lang="tr-TR" dirty="0"/>
              <a:t> </a:t>
            </a:r>
            <a:r>
              <a:rPr lang="tr-TR" dirty="0" err="1"/>
              <a:t>üyesinden</a:t>
            </a:r>
            <a:r>
              <a:rPr lang="tr-TR" dirty="0"/>
              <a:t> beklentisi bireylerce bilinir.  </a:t>
            </a:r>
          </a:p>
          <a:p>
            <a:r>
              <a:rPr lang="tr-TR" dirty="0"/>
              <a:t>Kurum dışından ders vermek üzere görevlendirilenlerin </a:t>
            </a:r>
            <a:r>
              <a:rPr lang="tr-TR" dirty="0" err="1"/>
              <a:t>seçiminde</a:t>
            </a:r>
            <a:r>
              <a:rPr lang="tr-TR" dirty="0"/>
              <a:t> liyakate dikkat edilir ve yarıyıl sonunda performanslarının </a:t>
            </a:r>
            <a:r>
              <a:rPr lang="tr-TR" dirty="0" err="1"/>
              <a:t>değerlendirilmesi</a:t>
            </a:r>
            <a:r>
              <a:rPr lang="tr-TR" dirty="0"/>
              <a:t> </a:t>
            </a:r>
            <a:r>
              <a:rPr lang="tr-TR" dirty="0" err="1"/>
              <a:t>şeffaf</a:t>
            </a:r>
            <a:r>
              <a:rPr lang="tr-TR" dirty="0"/>
              <a:t> ve etkindir. </a:t>
            </a:r>
          </a:p>
          <a:p>
            <a:pPr marL="0" indent="0">
              <a:buNone/>
            </a:pPr>
            <a:endParaRPr lang="tr-TR" dirty="0"/>
          </a:p>
        </p:txBody>
      </p:sp>
    </p:spTree>
    <p:extLst>
      <p:ext uri="{BB962C8B-B14F-4D97-AF65-F5344CB8AC3E}">
        <p14:creationId xmlns:p14="http://schemas.microsoft.com/office/powerpoint/2010/main" val="15062448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D2E6604-60C0-4417-95BE-C2BDF4206E31}"/>
              </a:ext>
            </a:extLst>
          </p:cNvPr>
          <p:cNvSpPr>
            <a:spLocks noGrp="1"/>
          </p:cNvSpPr>
          <p:nvPr>
            <p:ph type="title"/>
          </p:nvPr>
        </p:nvSpPr>
        <p:spPr>
          <a:xfrm>
            <a:off x="942974" y="279082"/>
            <a:ext cx="10515600" cy="920750"/>
          </a:xfrm>
        </p:spPr>
        <p:txBody>
          <a:bodyPr/>
          <a:lstStyle/>
          <a:p>
            <a:r>
              <a:rPr lang="tr-TR" b="1" dirty="0">
                <a:latin typeface="Times New Roman" panose="02020603050405020304" pitchFamily="18" charset="0"/>
                <a:cs typeface="Times New Roman" panose="02020603050405020304" pitchFamily="18" charset="0"/>
              </a:rPr>
              <a:t>B.4.2.Öğretim Yetkinlikleri ve Gelişimi</a:t>
            </a:r>
            <a:endParaRPr lang="tr-TR" b="1" dirty="0"/>
          </a:p>
        </p:txBody>
      </p:sp>
      <p:graphicFrame>
        <p:nvGraphicFramePr>
          <p:cNvPr id="5" name="İçerik Yer Tutucusu 4">
            <a:extLst>
              <a:ext uri="{FF2B5EF4-FFF2-40B4-BE49-F238E27FC236}">
                <a16:creationId xmlns:a16="http://schemas.microsoft.com/office/drawing/2014/main" id="{2F22E9A8-4999-58B1-F4FF-FFE7135B43F9}"/>
              </a:ext>
            </a:extLst>
          </p:cNvPr>
          <p:cNvGraphicFramePr>
            <a:graphicFrameLocks noGrp="1"/>
          </p:cNvGraphicFramePr>
          <p:nvPr>
            <p:ph idx="1"/>
            <p:extLst>
              <p:ext uri="{D42A27DB-BD31-4B8C-83A1-F6EECF244321}">
                <p14:modId xmlns:p14="http://schemas.microsoft.com/office/powerpoint/2010/main" val="2817384740"/>
              </p:ext>
            </p:extLst>
          </p:nvPr>
        </p:nvGraphicFramePr>
        <p:xfrm>
          <a:off x="485774" y="1358106"/>
          <a:ext cx="11068049" cy="3272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Tablo 3">
            <a:extLst>
              <a:ext uri="{FF2B5EF4-FFF2-40B4-BE49-F238E27FC236}">
                <a16:creationId xmlns:a16="http://schemas.microsoft.com/office/drawing/2014/main" id="{8C46FFB0-D159-476D-B574-136B8C807A2F}"/>
              </a:ext>
            </a:extLst>
          </p:cNvPr>
          <p:cNvGraphicFramePr>
            <a:graphicFrameLocks noGrp="1"/>
          </p:cNvGraphicFramePr>
          <p:nvPr>
            <p:extLst>
              <p:ext uri="{D42A27DB-BD31-4B8C-83A1-F6EECF244321}">
                <p14:modId xmlns:p14="http://schemas.microsoft.com/office/powerpoint/2010/main" val="1457114282"/>
              </p:ext>
            </p:extLst>
          </p:nvPr>
        </p:nvGraphicFramePr>
        <p:xfrm>
          <a:off x="561975" y="4740110"/>
          <a:ext cx="11068049" cy="1948498"/>
        </p:xfrm>
        <a:graphic>
          <a:graphicData uri="http://schemas.openxmlformats.org/drawingml/2006/table">
            <a:tbl>
              <a:tblPr>
                <a:tableStyleId>{5C22544A-7EE6-4342-B048-85BDC9FD1C3A}</a:tableStyleId>
              </a:tblPr>
              <a:tblGrid>
                <a:gridCol w="11068049">
                  <a:extLst>
                    <a:ext uri="{9D8B030D-6E8A-4147-A177-3AD203B41FA5}">
                      <a16:colId xmlns:a16="http://schemas.microsoft.com/office/drawing/2014/main" val="779141321"/>
                    </a:ext>
                  </a:extLst>
                </a:gridCol>
              </a:tblGrid>
              <a:tr h="0">
                <a:tc>
                  <a:txBody>
                    <a:bodyPr/>
                    <a:lstStyle/>
                    <a:p>
                      <a:pPr marL="74930" marR="40005" algn="just">
                        <a:lnSpc>
                          <a:spcPct val="115000"/>
                        </a:lnSpc>
                        <a:spcAft>
                          <a:spcPts val="0"/>
                        </a:spcAft>
                      </a:pPr>
                      <a:r>
                        <a:rPr lang="tr-TR" sz="1400" b="1" dirty="0">
                          <a:effectLst/>
                        </a:rPr>
                        <a:t>Kanıtlar</a:t>
                      </a:r>
                    </a:p>
                    <a:p>
                      <a:pPr marL="342900" lvl="0" indent="-342900" algn="just">
                        <a:lnSpc>
                          <a:spcPct val="115000"/>
                        </a:lnSpc>
                        <a:spcAft>
                          <a:spcPts val="0"/>
                        </a:spcAft>
                        <a:buFont typeface="Arial" panose="020B0604020202020204" pitchFamily="34" charset="0"/>
                        <a:buChar char="●"/>
                      </a:pPr>
                      <a:r>
                        <a:rPr lang="tr-TR" sz="1400" dirty="0">
                          <a:effectLst/>
                        </a:rPr>
                        <a:t>Eğiticilerin eğitimi </a:t>
                      </a:r>
                      <a:r>
                        <a:rPr lang="tr-TR" sz="1400" dirty="0" err="1">
                          <a:effectLst/>
                        </a:rPr>
                        <a:t>uygulamalarınailişkin</a:t>
                      </a:r>
                      <a:r>
                        <a:rPr lang="tr-TR" sz="1400" dirty="0">
                          <a:effectLst/>
                        </a:rPr>
                        <a:t> planlamalara (kapsamı, veriliş yöntemi, katılım bilgileri vb.) ait kanıtlar (Uzaktan eğitim uygulamaları dahil) </a:t>
                      </a:r>
                    </a:p>
                    <a:p>
                      <a:pPr marL="342900" lvl="0" indent="-342900" algn="just">
                        <a:lnSpc>
                          <a:spcPct val="115000"/>
                        </a:lnSpc>
                        <a:spcAft>
                          <a:spcPts val="0"/>
                        </a:spcAft>
                        <a:buFont typeface="Arial" panose="020B0604020202020204" pitchFamily="34" charset="0"/>
                        <a:buChar char="●"/>
                      </a:pPr>
                      <a:r>
                        <a:rPr lang="tr-TR" sz="1400" dirty="0">
                          <a:effectLst/>
                        </a:rPr>
                        <a:t> Öğrenme öğretme merkezi uygulamalarına ilişkin kanıtlar</a:t>
                      </a:r>
                    </a:p>
                    <a:p>
                      <a:pPr marL="342900" lvl="0" indent="-342900" algn="just">
                        <a:lnSpc>
                          <a:spcPct val="115000"/>
                        </a:lnSpc>
                        <a:spcAft>
                          <a:spcPts val="0"/>
                        </a:spcAft>
                        <a:buFont typeface="Arial" panose="020B0604020202020204" pitchFamily="34" charset="0"/>
                        <a:buChar char="●"/>
                      </a:pPr>
                      <a:r>
                        <a:rPr lang="tr-TR" sz="1400" dirty="0">
                          <a:effectLst/>
                        </a:rPr>
                        <a:t>Eğiticilerin eğitimi uygulamalarına  (kapsamı, veriliş yöntemi, katılım bilgileri vb.) ilişkin kanıtlar (Uzaktan eğitim uygulamaları dahil)</a:t>
                      </a:r>
                    </a:p>
                    <a:p>
                      <a:pPr marL="342900" lvl="0" indent="-342900" algn="just">
                        <a:lnSpc>
                          <a:spcPct val="115000"/>
                        </a:lnSpc>
                        <a:spcAft>
                          <a:spcPts val="0"/>
                        </a:spcAft>
                        <a:buFont typeface="Arial" panose="020B0604020202020204" pitchFamily="34" charset="0"/>
                        <a:buChar char="●"/>
                      </a:pPr>
                      <a:r>
                        <a:rPr lang="tr-TR" sz="1400" dirty="0">
                          <a:effectLst/>
                        </a:rPr>
                        <a:t>Eğiticilerin eğitimi dışında öğretim elemanı öğretim yetkinliğinin geliştirilmesine yönelik uygulamalar</a:t>
                      </a:r>
                    </a:p>
                    <a:p>
                      <a:pPr marL="342900" lvl="0" indent="-342900" algn="just">
                        <a:lnSpc>
                          <a:spcPct val="115000"/>
                        </a:lnSpc>
                        <a:spcAft>
                          <a:spcPts val="0"/>
                        </a:spcAft>
                        <a:buFont typeface="Arial" panose="020B0604020202020204" pitchFamily="34" charset="0"/>
                        <a:buChar char="●"/>
                      </a:pPr>
                      <a:r>
                        <a:rPr lang="tr-TR" sz="1400" dirty="0">
                          <a:effectLst/>
                        </a:rPr>
                        <a:t>Eğitim kadrosunun eğitim-öğretim performansını izleme süreçlerini gösteren belgeler ve dokümanlar </a:t>
                      </a:r>
                    </a:p>
                    <a:p>
                      <a:pPr marL="342900" lvl="0" indent="-342900" algn="just">
                        <a:lnSpc>
                          <a:spcPct val="115000"/>
                        </a:lnSpc>
                        <a:spcAft>
                          <a:spcPts val="0"/>
                        </a:spcAft>
                        <a:buFont typeface="Arial" panose="020B0604020202020204" pitchFamily="34" charset="0"/>
                        <a:buChar char="●"/>
                      </a:pPr>
                      <a:r>
                        <a:rPr lang="tr-TR" sz="1400" dirty="0">
                          <a:effectLst/>
                        </a:rPr>
                        <a:t>Öğretim elemanlarının izleme ve iyileştirme süreçlerine katılımını gösteren kanıtlar</a:t>
                      </a:r>
                    </a:p>
                    <a:p>
                      <a:pPr marL="342900" lvl="0" indent="-342900" algn="just">
                        <a:lnSpc>
                          <a:spcPct val="115000"/>
                        </a:lnSpc>
                        <a:spcAft>
                          <a:spcPts val="0"/>
                        </a:spcAft>
                        <a:buFont typeface="Arial" panose="020B0604020202020204" pitchFamily="34" charset="0"/>
                        <a:buChar char="●"/>
                      </a:pPr>
                      <a:r>
                        <a:rPr lang="tr-TR" sz="1400" dirty="0">
                          <a:effectLst/>
                        </a:rPr>
                        <a:t>Öğretim yetkinliği geliştirme süreçlerine ilişkin izleme ve iyileştirme kanıtları</a:t>
                      </a:r>
                      <a:endParaRPr lang="tr-TR" sz="1400" dirty="0">
                        <a:effectLst/>
                        <a:latin typeface="Noto Sans Symbols"/>
                        <a:ea typeface="Noto Sans Symbols"/>
                        <a:cs typeface="Noto Sans Symbols"/>
                      </a:endParaRPr>
                    </a:p>
                  </a:txBody>
                  <a:tcPr marL="89535" marR="89535" marT="0" marB="0"/>
                </a:tc>
                <a:extLst>
                  <a:ext uri="{0D108BD9-81ED-4DB2-BD59-A6C34878D82A}">
                    <a16:rowId xmlns:a16="http://schemas.microsoft.com/office/drawing/2014/main" val="4261963410"/>
                  </a:ext>
                </a:extLst>
              </a:tr>
            </a:tbl>
          </a:graphicData>
        </a:graphic>
      </p:graphicFrame>
    </p:spTree>
    <p:extLst>
      <p:ext uri="{BB962C8B-B14F-4D97-AF65-F5344CB8AC3E}">
        <p14:creationId xmlns:p14="http://schemas.microsoft.com/office/powerpoint/2010/main" val="1586782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D141DD6-F9F6-485A-AE46-64269693EF24}"/>
              </a:ext>
            </a:extLst>
          </p:cNvPr>
          <p:cNvSpPr>
            <a:spLocks noGrp="1"/>
          </p:cNvSpPr>
          <p:nvPr>
            <p:ph type="title"/>
          </p:nvPr>
        </p:nvSpPr>
        <p:spPr/>
        <p:txBody>
          <a:bodyPr>
            <a:normAutofit/>
          </a:bodyPr>
          <a:lstStyle/>
          <a:p>
            <a:r>
              <a:rPr lang="tr-TR" sz="3600" b="1" dirty="0">
                <a:latin typeface="Times New Roman" panose="02020603050405020304" pitchFamily="18" charset="0"/>
                <a:cs typeface="Times New Roman" panose="02020603050405020304" pitchFamily="18" charset="0"/>
              </a:rPr>
              <a:t>B.4.3. Eğitim Faaliyetlerine Yönelik Teşvik ve Ödüllendirme</a:t>
            </a:r>
            <a:endParaRPr lang="tr-TR" sz="3600" b="1" dirty="0"/>
          </a:p>
        </p:txBody>
      </p:sp>
      <p:graphicFrame>
        <p:nvGraphicFramePr>
          <p:cNvPr id="5" name="İçerik Yer Tutucusu 4">
            <a:extLst>
              <a:ext uri="{FF2B5EF4-FFF2-40B4-BE49-F238E27FC236}">
                <a16:creationId xmlns:a16="http://schemas.microsoft.com/office/drawing/2014/main" id="{DF75921B-BC4A-7501-3D94-BD282E749884}"/>
              </a:ext>
            </a:extLst>
          </p:cNvPr>
          <p:cNvGraphicFramePr>
            <a:graphicFrameLocks noGrp="1"/>
          </p:cNvGraphicFramePr>
          <p:nvPr>
            <p:ph idx="1"/>
            <p:extLst>
              <p:ext uri="{D42A27DB-BD31-4B8C-83A1-F6EECF244321}">
                <p14:modId xmlns:p14="http://schemas.microsoft.com/office/powerpoint/2010/main" val="67083154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88643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9257995-F3B2-48C6-AB79-38659B4E1D66}"/>
              </a:ext>
            </a:extLst>
          </p:cNvPr>
          <p:cNvSpPr>
            <a:spLocks noGrp="1"/>
          </p:cNvSpPr>
          <p:nvPr>
            <p:ph type="title"/>
          </p:nvPr>
        </p:nvSpPr>
        <p:spPr>
          <a:xfrm>
            <a:off x="838200" y="365126"/>
            <a:ext cx="10515600" cy="965964"/>
          </a:xfrm>
        </p:spPr>
        <p:txBody>
          <a:bodyPr>
            <a:normAutofit fontScale="90000"/>
          </a:bodyPr>
          <a:lstStyle/>
          <a:p>
            <a:r>
              <a:rPr lang="tr-TR" sz="2800" b="1" dirty="0">
                <a:latin typeface="Times New Roman" panose="02020603050405020304" pitchFamily="18" charset="0"/>
                <a:cs typeface="Times New Roman" panose="02020603050405020304" pitchFamily="18" charset="0"/>
              </a:rPr>
              <a:t>Eğitim Faaliyetlerine Yönelik Teşvik ve Ödüllendirme</a:t>
            </a:r>
            <a:br>
              <a:rPr lang="tr-TR" sz="2800" b="1" dirty="0">
                <a:latin typeface="Times New Roman" panose="02020603050405020304" pitchFamily="18" charset="0"/>
                <a:cs typeface="Times New Roman" panose="02020603050405020304" pitchFamily="18" charset="0"/>
              </a:rPr>
            </a:br>
            <a:r>
              <a:rPr lang="tr-TR" sz="2800" b="1" dirty="0">
                <a:latin typeface="Times New Roman" panose="02020603050405020304" pitchFamily="18" charset="0"/>
                <a:cs typeface="Times New Roman" panose="02020603050405020304" pitchFamily="18" charset="0"/>
              </a:rPr>
              <a:t>Örnek PUKÖ Döngüsü </a:t>
            </a:r>
            <a:br>
              <a:rPr lang="tr-TR" sz="2800" b="1" dirty="0">
                <a:latin typeface="Times New Roman" panose="02020603050405020304" pitchFamily="18" charset="0"/>
                <a:cs typeface="Times New Roman" panose="02020603050405020304" pitchFamily="18" charset="0"/>
              </a:rPr>
            </a:br>
            <a:endParaRPr lang="tr-TR" sz="2800" dirty="0"/>
          </a:p>
        </p:txBody>
      </p:sp>
      <p:graphicFrame>
        <p:nvGraphicFramePr>
          <p:cNvPr id="4" name="İçerik Yer Tutucusu 3">
            <a:extLst>
              <a:ext uri="{FF2B5EF4-FFF2-40B4-BE49-F238E27FC236}">
                <a16:creationId xmlns:a16="http://schemas.microsoft.com/office/drawing/2014/main" id="{306AABE2-9671-49BC-8509-C5951A4940F7}"/>
              </a:ext>
            </a:extLst>
          </p:cNvPr>
          <p:cNvGraphicFramePr>
            <a:graphicFrameLocks noGrp="1"/>
          </p:cNvGraphicFramePr>
          <p:nvPr>
            <p:ph idx="1"/>
            <p:extLst>
              <p:ext uri="{D42A27DB-BD31-4B8C-83A1-F6EECF244321}">
                <p14:modId xmlns:p14="http://schemas.microsoft.com/office/powerpoint/2010/main" val="440569531"/>
              </p:ext>
            </p:extLst>
          </p:nvPr>
        </p:nvGraphicFramePr>
        <p:xfrm>
          <a:off x="486137" y="1435261"/>
          <a:ext cx="11019097" cy="5335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058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0384CAC-E3A3-8BD2-577B-EB1FF43245D3}"/>
              </a:ext>
            </a:extLst>
          </p:cNvPr>
          <p:cNvSpPr>
            <a:spLocks noGrp="1"/>
          </p:cNvSpPr>
          <p:nvPr>
            <p:ph type="title"/>
          </p:nvPr>
        </p:nvSpPr>
        <p:spPr>
          <a:xfrm>
            <a:off x="836679" y="361949"/>
            <a:ext cx="6002110" cy="1495425"/>
          </a:xfrm>
        </p:spPr>
        <p:txBody>
          <a:bodyPr>
            <a:normAutofit/>
          </a:bodyPr>
          <a:lstStyle/>
          <a:p>
            <a:r>
              <a:rPr lang="tr-TR" sz="3400" b="1" dirty="0">
                <a:latin typeface="Times New Roman" panose="02020603050405020304" pitchFamily="18" charset="0"/>
                <a:cs typeface="Times New Roman" panose="02020603050405020304" pitchFamily="18" charset="0"/>
              </a:rPr>
              <a:t>Yükseköğretim Değerlendirme Ve Kalite Güvencesi Durum Raporu</a:t>
            </a:r>
          </a:p>
        </p:txBody>
      </p:sp>
      <p:sp>
        <p:nvSpPr>
          <p:cNvPr id="3" name="İçerik Yer Tutucusu 2">
            <a:extLst>
              <a:ext uri="{FF2B5EF4-FFF2-40B4-BE49-F238E27FC236}">
                <a16:creationId xmlns:a16="http://schemas.microsoft.com/office/drawing/2014/main" id="{022C5C06-F768-B307-ED0A-FE63A1D1E2BA}"/>
              </a:ext>
            </a:extLst>
          </p:cNvPr>
          <p:cNvSpPr>
            <a:spLocks noGrp="1"/>
          </p:cNvSpPr>
          <p:nvPr>
            <p:ph idx="1"/>
          </p:nvPr>
        </p:nvSpPr>
        <p:spPr>
          <a:xfrm>
            <a:off x="570739" y="2083136"/>
            <a:ext cx="6533990" cy="3729034"/>
          </a:xfrm>
        </p:spPr>
        <p:txBody>
          <a:bodyPr>
            <a:noAutofit/>
          </a:bodyPr>
          <a:lstStyle/>
          <a:p>
            <a:r>
              <a:rPr lang="tr-TR" sz="1800" dirty="0"/>
              <a:t>Öğretim yöntemine ek olacak biçimde ölçme ve değerlendirme yöntemlerine ilişkin düzenlemeler de yapılmalı, kurumlar bu değişimi bir uzaktan ölçme değerlendirme sistemi içerisinde izleyebilmeli ve yönetebilmelidir. </a:t>
            </a:r>
          </a:p>
          <a:p>
            <a:r>
              <a:rPr lang="tr-TR" sz="1800" b="1" dirty="0"/>
              <a:t>Öğretim üyelerinin uzaktan eğitim yetkinlikleri dijital okuryazarlık becerilerinin ötesinde eğitim ve öğretim alanlarında da geliştirilmelidir. Bu süreçte öğrenme yönetim sistemlerinin kullanımı, dijital içerik üretme, öğrenci merkezli uzaktan öğretim yöntemleri, alternatif değerlendirme yaklaşımları, dijital öğrenme araç ve ürünlerinde telif hakkı ve etik gibi konulara ağırlık verilmelidir</a:t>
            </a:r>
          </a:p>
        </p:txBody>
      </p:sp>
      <p:pic>
        <p:nvPicPr>
          <p:cNvPr id="5" name="Resim 4" descr="metin, ekran görüntüsü, yazı tipi, marka içeren bir resim&#10;&#10;Açıklama otomatik olarak oluşturuldu">
            <a:extLst>
              <a:ext uri="{FF2B5EF4-FFF2-40B4-BE49-F238E27FC236}">
                <a16:creationId xmlns:a16="http://schemas.microsoft.com/office/drawing/2014/main" id="{B7AF811C-7C5B-4186-C74D-28DAB66D6BD4}"/>
              </a:ext>
            </a:extLst>
          </p:cNvPr>
          <p:cNvPicPr>
            <a:picLocks noChangeAspect="1"/>
          </p:cNvPicPr>
          <p:nvPr/>
        </p:nvPicPr>
        <p:blipFill>
          <a:blip r:embed="rId2">
            <a:extLst>
              <a:ext uri="{28A0092B-C50C-407E-A947-70E740481C1C}">
                <a14:useLocalDpi xmlns:a14="http://schemas.microsoft.com/office/drawing/2010/main" val="0"/>
              </a:ext>
            </a:extLst>
          </a:blip>
          <a:srcRect t="1441" r="2" b="2"/>
          <a:stretch/>
        </p:blipFill>
        <p:spPr>
          <a:xfrm>
            <a:off x="7199440" y="10"/>
            <a:ext cx="4992560" cy="6857990"/>
          </a:xfrm>
          <a:prstGeom prst="rect">
            <a:avLst/>
          </a:prstGeom>
          <a:effectLst/>
        </p:spPr>
      </p:pic>
    </p:spTree>
    <p:extLst>
      <p:ext uri="{BB962C8B-B14F-4D97-AF65-F5344CB8AC3E}">
        <p14:creationId xmlns:p14="http://schemas.microsoft.com/office/powerpoint/2010/main" val="24269310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5897CCA-486C-491C-B4C1-5E5C95A827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8515BD2-7B63-A383-9558-45BF23E9DB8C}"/>
              </a:ext>
            </a:extLst>
          </p:cNvPr>
          <p:cNvSpPr>
            <a:spLocks noGrp="1"/>
          </p:cNvSpPr>
          <p:nvPr>
            <p:ph type="title"/>
          </p:nvPr>
        </p:nvSpPr>
        <p:spPr>
          <a:xfrm>
            <a:off x="831988" y="385474"/>
            <a:ext cx="6356606" cy="1843283"/>
          </a:xfrm>
        </p:spPr>
        <p:txBody>
          <a:bodyPr>
            <a:normAutofit/>
          </a:bodyPr>
          <a:lstStyle/>
          <a:p>
            <a:r>
              <a:rPr lang="tr-TR" sz="4000" b="1" dirty="0">
                <a:latin typeface="Times New Roman" panose="02020603050405020304" pitchFamily="18" charset="0"/>
                <a:cs typeface="Times New Roman" panose="02020603050405020304" pitchFamily="18" charset="0"/>
              </a:rPr>
              <a:t>Yükseköğretim Değerlendirme Ve Kalite Güvencesi Durum Raporu</a:t>
            </a:r>
            <a:endParaRPr lang="tr-TR" sz="4000" dirty="0"/>
          </a:p>
        </p:txBody>
      </p:sp>
      <p:sp>
        <p:nvSpPr>
          <p:cNvPr id="3" name="İçerik Yer Tutucusu 2">
            <a:extLst>
              <a:ext uri="{FF2B5EF4-FFF2-40B4-BE49-F238E27FC236}">
                <a16:creationId xmlns:a16="http://schemas.microsoft.com/office/drawing/2014/main" id="{012E0D87-B02B-5B99-E287-DFA49F9DD72A}"/>
              </a:ext>
            </a:extLst>
          </p:cNvPr>
          <p:cNvSpPr>
            <a:spLocks noGrp="1"/>
          </p:cNvSpPr>
          <p:nvPr>
            <p:ph idx="1"/>
          </p:nvPr>
        </p:nvSpPr>
        <p:spPr>
          <a:xfrm>
            <a:off x="831987" y="2400472"/>
            <a:ext cx="6358432" cy="3728615"/>
          </a:xfrm>
        </p:spPr>
        <p:txBody>
          <a:bodyPr>
            <a:normAutofit/>
          </a:bodyPr>
          <a:lstStyle/>
          <a:p>
            <a:r>
              <a:rPr lang="tr-TR" sz="1900"/>
              <a:t>Akreditasyon süreçlerinden elde edilen deneyimler ve örnek uygulamalar kurum içerisinde yaygınlaştırılmalıdır. Akran kurumlarla karşılaştırılmalı ve ortaya çıkan iyileştirme önerileri hayata geçirilmelidir.</a:t>
            </a:r>
          </a:p>
          <a:p>
            <a:r>
              <a:rPr lang="tr-TR" sz="1900"/>
              <a:t>Akredite olmayan programlarda ise öz/akran değerlendirme çalışmaları yürütülmelidir. </a:t>
            </a:r>
          </a:p>
          <a:p>
            <a:r>
              <a:rPr lang="tr-TR" sz="1900"/>
              <a:t>Mikro-yeterlilik programlarının kurum programlarına entegrasyonu sağlanmalı, ayrıca kurumsal bazda bu tür programları üretme ve işletme olanakları artırılmalıdır. </a:t>
            </a:r>
          </a:p>
          <a:p>
            <a:r>
              <a:rPr lang="tr-TR" sz="1900"/>
              <a:t>Öğrencilerin yaygın, örgün ya da serbest eğitim yoluyla edindikleri önceki öğrenmelerin tanınması süreçleri güçlendirilmelidir. </a:t>
            </a:r>
          </a:p>
        </p:txBody>
      </p:sp>
      <p:pic>
        <p:nvPicPr>
          <p:cNvPr id="5" name="Resim 4" descr="metin, ekran görüntüsü, yazı tipi, marka içeren bir resim&#10;&#10;Açıklama otomatik olarak oluşturuldu">
            <a:extLst>
              <a:ext uri="{FF2B5EF4-FFF2-40B4-BE49-F238E27FC236}">
                <a16:creationId xmlns:a16="http://schemas.microsoft.com/office/drawing/2014/main" id="{5BEECD35-A064-F429-C2AF-7E0B027BB3F1}"/>
              </a:ext>
            </a:extLst>
          </p:cNvPr>
          <p:cNvPicPr>
            <a:picLocks noChangeAspect="1"/>
          </p:cNvPicPr>
          <p:nvPr/>
        </p:nvPicPr>
        <p:blipFill>
          <a:blip r:embed="rId2">
            <a:extLst>
              <a:ext uri="{28A0092B-C50C-407E-A947-70E740481C1C}">
                <a14:useLocalDpi xmlns:a14="http://schemas.microsoft.com/office/drawing/2010/main" val="0"/>
              </a:ext>
            </a:extLst>
          </a:blip>
          <a:srcRect r="50" b="2"/>
          <a:stretch/>
        </p:blipFill>
        <p:spPr>
          <a:xfrm>
            <a:off x="7556409" y="557190"/>
            <a:ext cx="3995928" cy="5571896"/>
          </a:xfrm>
          <a:prstGeom prst="rect">
            <a:avLst/>
          </a:prstGeom>
          <a:effectLst/>
        </p:spPr>
      </p:pic>
    </p:spTree>
    <p:extLst>
      <p:ext uri="{BB962C8B-B14F-4D97-AF65-F5344CB8AC3E}">
        <p14:creationId xmlns:p14="http://schemas.microsoft.com/office/powerpoint/2010/main" val="15950476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A80FBF7-7425-2D63-0FFA-E403E32369E3}"/>
              </a:ext>
            </a:extLst>
          </p:cNvPr>
          <p:cNvSpPr>
            <a:spLocks noGrp="1"/>
          </p:cNvSpPr>
          <p:nvPr>
            <p:ph type="title"/>
          </p:nvPr>
        </p:nvSpPr>
        <p:spPr>
          <a:xfrm>
            <a:off x="612648" y="1078992"/>
            <a:ext cx="6268770" cy="1536192"/>
          </a:xfrm>
        </p:spPr>
        <p:txBody>
          <a:bodyPr anchor="b">
            <a:normAutofit/>
          </a:bodyPr>
          <a:lstStyle/>
          <a:p>
            <a:r>
              <a:rPr lang="tr-TR" sz="3300" b="1">
                <a:latin typeface="Times New Roman" panose="02020603050405020304" pitchFamily="18" charset="0"/>
                <a:cs typeface="Times New Roman" panose="02020603050405020304" pitchFamily="18" charset="0"/>
              </a:rPr>
              <a:t>Yükseköğretim Değerlendirme Ve Kalite Güvencesi Durum Raporu</a:t>
            </a:r>
            <a:endParaRPr lang="tr-TR" sz="3300"/>
          </a:p>
        </p:txBody>
      </p:sp>
      <p:sp>
        <p:nvSpPr>
          <p:cNvPr id="11" name="Rectangle 10">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a:extLst>
              <a:ext uri="{FF2B5EF4-FFF2-40B4-BE49-F238E27FC236}">
                <a16:creationId xmlns:a16="http://schemas.microsoft.com/office/drawing/2014/main" id="{82BDAD4D-1659-1200-1227-AC00CB958726}"/>
              </a:ext>
            </a:extLst>
          </p:cNvPr>
          <p:cNvSpPr>
            <a:spLocks noGrp="1"/>
          </p:cNvSpPr>
          <p:nvPr>
            <p:ph idx="1"/>
          </p:nvPr>
        </p:nvSpPr>
        <p:spPr>
          <a:xfrm>
            <a:off x="612648" y="3355848"/>
            <a:ext cx="6268770" cy="2825496"/>
          </a:xfrm>
        </p:spPr>
        <p:txBody>
          <a:bodyPr>
            <a:normAutofit/>
          </a:bodyPr>
          <a:lstStyle/>
          <a:p>
            <a:r>
              <a:rPr lang="tr-TR" sz="2200"/>
              <a:t>Eğitim ve öğretim süreçlerinin etkinliğinin arttırılabilmesi için araştırma ve geliştirme ile eğitim ve öğretim süreçleri arasında izlenebilir bir ilişki kurulmalıdır.</a:t>
            </a:r>
          </a:p>
        </p:txBody>
      </p:sp>
      <p:pic>
        <p:nvPicPr>
          <p:cNvPr id="4" name="İçerik Yer Tutucusu 4" descr="metin, ekran görüntüsü, yazı tipi, marka içeren bir resim&#10;&#10;Açıklama otomatik olarak oluşturuldu">
            <a:extLst>
              <a:ext uri="{FF2B5EF4-FFF2-40B4-BE49-F238E27FC236}">
                <a16:creationId xmlns:a16="http://schemas.microsoft.com/office/drawing/2014/main" id="{E183174B-7F9A-C011-7890-4567BF2A6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1008" y="601133"/>
            <a:ext cx="4003801" cy="5580211"/>
          </a:xfrm>
          <a:prstGeom prst="rect">
            <a:avLst/>
          </a:prstGeom>
        </p:spPr>
      </p:pic>
    </p:spTree>
    <p:extLst>
      <p:ext uri="{BB962C8B-B14F-4D97-AF65-F5344CB8AC3E}">
        <p14:creationId xmlns:p14="http://schemas.microsoft.com/office/powerpoint/2010/main" val="32302024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EDBDC26A-C487-421E-AC61-D9BB056538C6}"/>
              </a:ext>
            </a:extLst>
          </p:cNvPr>
          <p:cNvSpPr>
            <a:spLocks noGrp="1"/>
          </p:cNvSpPr>
          <p:nvPr>
            <p:ph type="ctrTitle"/>
          </p:nvPr>
        </p:nvSpPr>
        <p:spPr/>
        <p:txBody>
          <a:bodyPr/>
          <a:lstStyle/>
          <a:p>
            <a:r>
              <a:rPr lang="tr-TR" b="1" dirty="0"/>
              <a:t>Teşekkürler</a:t>
            </a:r>
          </a:p>
        </p:txBody>
      </p:sp>
      <p:sp>
        <p:nvSpPr>
          <p:cNvPr id="5" name="Alt Başlık 4">
            <a:extLst>
              <a:ext uri="{FF2B5EF4-FFF2-40B4-BE49-F238E27FC236}">
                <a16:creationId xmlns:a16="http://schemas.microsoft.com/office/drawing/2014/main" id="{47376766-4886-4E0A-9C8C-B3F7AD2CDEAE}"/>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62084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43B2B00-0BA7-420F-BAB9-F31997D75CCA}"/>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74FB2BCA-C826-4361-B282-036A57A55689}"/>
              </a:ext>
            </a:extLst>
          </p:cNvPr>
          <p:cNvSpPr>
            <a:spLocks noGrp="1"/>
          </p:cNvSpPr>
          <p:nvPr>
            <p:ph idx="1"/>
          </p:nvPr>
        </p:nvSpPr>
        <p:spPr/>
        <p:txBody>
          <a:bodyPr/>
          <a:lstStyle/>
          <a:p>
            <a:endParaRPr lang="tr-TR" dirty="0"/>
          </a:p>
        </p:txBody>
      </p:sp>
      <p:pic>
        <p:nvPicPr>
          <p:cNvPr id="6" name="Resim 5">
            <a:extLst>
              <a:ext uri="{FF2B5EF4-FFF2-40B4-BE49-F238E27FC236}">
                <a16:creationId xmlns:a16="http://schemas.microsoft.com/office/drawing/2014/main" id="{DE5895DD-4C1A-4FB3-B91B-0449B3605C5B}"/>
              </a:ext>
            </a:extLst>
          </p:cNvPr>
          <p:cNvPicPr>
            <a:picLocks noChangeAspect="1"/>
          </p:cNvPicPr>
          <p:nvPr/>
        </p:nvPicPr>
        <p:blipFill rotWithShape="1">
          <a:blip r:embed="rId2"/>
          <a:srcRect l="30758" t="23300" r="12348" b="5324"/>
          <a:stretch/>
        </p:blipFill>
        <p:spPr>
          <a:xfrm>
            <a:off x="152401" y="111072"/>
            <a:ext cx="6391564" cy="4510426"/>
          </a:xfrm>
          <a:prstGeom prst="rect">
            <a:avLst/>
          </a:prstGeom>
          <a:ln>
            <a:noFill/>
          </a:ln>
          <a:effectLst>
            <a:outerShdw blurRad="292100" dist="139700" dir="2700000" algn="tl" rotWithShape="0">
              <a:srgbClr val="333333">
                <a:alpha val="65000"/>
              </a:srgbClr>
            </a:outerShdw>
          </a:effectLst>
        </p:spPr>
      </p:pic>
      <p:pic>
        <p:nvPicPr>
          <p:cNvPr id="5" name="Resim 4">
            <a:extLst>
              <a:ext uri="{FF2B5EF4-FFF2-40B4-BE49-F238E27FC236}">
                <a16:creationId xmlns:a16="http://schemas.microsoft.com/office/drawing/2014/main" id="{F3CD7B65-809B-49CA-A9DB-8FE82D006185}"/>
              </a:ext>
            </a:extLst>
          </p:cNvPr>
          <p:cNvPicPr>
            <a:picLocks noChangeAspect="1"/>
          </p:cNvPicPr>
          <p:nvPr/>
        </p:nvPicPr>
        <p:blipFill rotWithShape="1">
          <a:blip r:embed="rId3"/>
          <a:srcRect l="31061" t="22357" r="12500" b="5324"/>
          <a:stretch/>
        </p:blipFill>
        <p:spPr>
          <a:xfrm>
            <a:off x="978582" y="643728"/>
            <a:ext cx="6156060" cy="4437063"/>
          </a:xfrm>
          <a:prstGeom prst="rect">
            <a:avLst/>
          </a:prstGeom>
          <a:ln>
            <a:noFill/>
          </a:ln>
          <a:effectLst>
            <a:outerShdw blurRad="292100" dist="139700" dir="2700000" algn="tl" rotWithShape="0">
              <a:srgbClr val="333333">
                <a:alpha val="65000"/>
              </a:srgbClr>
            </a:outerShdw>
          </a:effectLst>
        </p:spPr>
      </p:pic>
      <p:pic>
        <p:nvPicPr>
          <p:cNvPr id="7" name="Resim 6">
            <a:extLst>
              <a:ext uri="{FF2B5EF4-FFF2-40B4-BE49-F238E27FC236}">
                <a16:creationId xmlns:a16="http://schemas.microsoft.com/office/drawing/2014/main" id="{67366605-3A88-4C73-B87E-12D6345D3001}"/>
              </a:ext>
            </a:extLst>
          </p:cNvPr>
          <p:cNvPicPr>
            <a:picLocks noChangeAspect="1"/>
          </p:cNvPicPr>
          <p:nvPr/>
        </p:nvPicPr>
        <p:blipFill rotWithShape="1">
          <a:blip r:embed="rId4"/>
          <a:srcRect l="30379" t="26620" r="11818" b="5325"/>
          <a:stretch/>
        </p:blipFill>
        <p:spPr>
          <a:xfrm>
            <a:off x="1897109" y="1040880"/>
            <a:ext cx="6570330" cy="4351338"/>
          </a:xfrm>
          <a:prstGeom prst="rect">
            <a:avLst/>
          </a:prstGeom>
        </p:spPr>
      </p:pic>
      <p:pic>
        <p:nvPicPr>
          <p:cNvPr id="8" name="Resim 7">
            <a:extLst>
              <a:ext uri="{FF2B5EF4-FFF2-40B4-BE49-F238E27FC236}">
                <a16:creationId xmlns:a16="http://schemas.microsoft.com/office/drawing/2014/main" id="{BC1ACF55-A2D4-42C9-B74C-5678A173E150}"/>
              </a:ext>
            </a:extLst>
          </p:cNvPr>
          <p:cNvPicPr>
            <a:picLocks noChangeAspect="1"/>
          </p:cNvPicPr>
          <p:nvPr/>
        </p:nvPicPr>
        <p:blipFill rotWithShape="1">
          <a:blip r:embed="rId5"/>
          <a:srcRect l="30682" t="22895" r="12273" b="13655"/>
          <a:stretch/>
        </p:blipFill>
        <p:spPr>
          <a:xfrm>
            <a:off x="2955638" y="1659902"/>
            <a:ext cx="6954982" cy="4351338"/>
          </a:xfrm>
          <a:prstGeom prst="rect">
            <a:avLst/>
          </a:prstGeom>
        </p:spPr>
      </p:pic>
      <p:pic>
        <p:nvPicPr>
          <p:cNvPr id="9" name="Resim 8">
            <a:extLst>
              <a:ext uri="{FF2B5EF4-FFF2-40B4-BE49-F238E27FC236}">
                <a16:creationId xmlns:a16="http://schemas.microsoft.com/office/drawing/2014/main" id="{C04F01E0-0F6D-4B10-BCE1-65B592D36D3C}"/>
              </a:ext>
            </a:extLst>
          </p:cNvPr>
          <p:cNvPicPr>
            <a:picLocks noChangeAspect="1"/>
          </p:cNvPicPr>
          <p:nvPr/>
        </p:nvPicPr>
        <p:blipFill rotWithShape="1">
          <a:blip r:embed="rId6"/>
          <a:srcRect l="30833" t="26610" r="12122" b="5324"/>
          <a:stretch/>
        </p:blipFill>
        <p:spPr>
          <a:xfrm>
            <a:off x="4635731" y="2098042"/>
            <a:ext cx="6954983" cy="4667973"/>
          </a:xfrm>
          <a:prstGeom prst="rect">
            <a:avLst/>
          </a:prstGeom>
        </p:spPr>
      </p:pic>
    </p:spTree>
    <p:extLst>
      <p:ext uri="{BB962C8B-B14F-4D97-AF65-F5344CB8AC3E}">
        <p14:creationId xmlns:p14="http://schemas.microsoft.com/office/powerpoint/2010/main" val="115108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56D7794-0663-4D7F-AA43-03B4D6709A24}"/>
              </a:ext>
            </a:extLst>
          </p:cNvPr>
          <p:cNvSpPr>
            <a:spLocks noGrp="1"/>
          </p:cNvSpPr>
          <p:nvPr>
            <p:ph type="title"/>
          </p:nvPr>
        </p:nvSpPr>
        <p:spPr>
          <a:xfrm>
            <a:off x="452582" y="207488"/>
            <a:ext cx="10891982" cy="1325563"/>
          </a:xfrm>
        </p:spPr>
        <p:txBody>
          <a:bodyPr>
            <a:noAutofit/>
          </a:bodyPr>
          <a:lstStyle/>
          <a:p>
            <a:r>
              <a:rPr lang="tr-TR" sz="3200" b="1" dirty="0">
                <a:latin typeface="Times New Roman" panose="02020603050405020304" pitchFamily="18" charset="0"/>
                <a:cs typeface="Times New Roman" panose="02020603050405020304" pitchFamily="18" charset="0"/>
              </a:rPr>
              <a:t>KİDR Hazırlama Kılavuzu 3.2 Sürümü-2024</a:t>
            </a:r>
            <a:br>
              <a:rPr lang="tr-TR" sz="3200" b="1" dirty="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Alt Ölçütlerin Olgunluk Düzeyinin Değerlendirilmesi </a:t>
            </a:r>
          </a:p>
        </p:txBody>
      </p:sp>
      <p:pic>
        <p:nvPicPr>
          <p:cNvPr id="4" name="Resim 3">
            <a:extLst>
              <a:ext uri="{FF2B5EF4-FFF2-40B4-BE49-F238E27FC236}">
                <a16:creationId xmlns:a16="http://schemas.microsoft.com/office/drawing/2014/main" id="{2EA25C12-0B71-4166-9FF2-F6105C52B5FD}"/>
              </a:ext>
            </a:extLst>
          </p:cNvPr>
          <p:cNvPicPr/>
          <p:nvPr/>
        </p:nvPicPr>
        <p:blipFill rotWithShape="1">
          <a:blip r:embed="rId2">
            <a:extLst>
              <a:ext uri="{28A0092B-C50C-407E-A947-70E740481C1C}">
                <a14:useLocalDpi xmlns:a14="http://schemas.microsoft.com/office/drawing/2010/main" val="0"/>
              </a:ext>
            </a:extLst>
          </a:blip>
          <a:srcRect t="11936" b="8387"/>
          <a:stretch/>
        </p:blipFill>
        <p:spPr bwMode="auto">
          <a:xfrm>
            <a:off x="387927" y="1491343"/>
            <a:ext cx="11255829" cy="536665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411599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CE36D71-1866-4108-B97D-68168F3EC5B0}"/>
              </a:ext>
            </a:extLst>
          </p:cNvPr>
          <p:cNvSpPr>
            <a:spLocks noGrp="1"/>
          </p:cNvSpPr>
          <p:nvPr>
            <p:ph type="title"/>
          </p:nvPr>
        </p:nvSpPr>
        <p:spPr/>
        <p:txBody>
          <a:bodyPr>
            <a:normAutofit/>
          </a:bodyPr>
          <a:lstStyle/>
          <a:p>
            <a:pPr algn="ctr"/>
            <a:r>
              <a:rPr lang="tr-TR" sz="3600" b="1" dirty="0">
                <a:latin typeface="Times New Roman" panose="02020603050405020304" pitchFamily="18" charset="0"/>
                <a:cs typeface="Times New Roman" panose="02020603050405020304" pitchFamily="18" charset="0"/>
              </a:rPr>
              <a:t>B. EĞİTİM ve ÖĞRETİM</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4 ölçüt, 18 alt ölçüt</a:t>
            </a:r>
          </a:p>
        </p:txBody>
      </p:sp>
      <p:graphicFrame>
        <p:nvGraphicFramePr>
          <p:cNvPr id="4" name="İçerik Yer Tutucusu 3">
            <a:extLst>
              <a:ext uri="{FF2B5EF4-FFF2-40B4-BE49-F238E27FC236}">
                <a16:creationId xmlns:a16="http://schemas.microsoft.com/office/drawing/2014/main" id="{8C186F46-6105-4143-A025-E5B95AB09EE7}"/>
              </a:ext>
            </a:extLst>
          </p:cNvPr>
          <p:cNvGraphicFramePr>
            <a:graphicFrameLocks noGrp="1"/>
          </p:cNvGraphicFramePr>
          <p:nvPr>
            <p:ph idx="1"/>
            <p:extLst>
              <p:ext uri="{D42A27DB-BD31-4B8C-83A1-F6EECF244321}">
                <p14:modId xmlns:p14="http://schemas.microsoft.com/office/powerpoint/2010/main" val="626758188"/>
              </p:ext>
            </p:extLst>
          </p:nvPr>
        </p:nvGraphicFramePr>
        <p:xfrm>
          <a:off x="342900" y="1690688"/>
          <a:ext cx="11287125" cy="4822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ikdörtgen 2">
            <a:extLst>
              <a:ext uri="{FF2B5EF4-FFF2-40B4-BE49-F238E27FC236}">
                <a16:creationId xmlns:a16="http://schemas.microsoft.com/office/drawing/2014/main" id="{B83D2BB3-2E21-486E-89AE-A1EFB31D0CC0}"/>
              </a:ext>
            </a:extLst>
          </p:cNvPr>
          <p:cNvSpPr/>
          <p:nvPr/>
        </p:nvSpPr>
        <p:spPr>
          <a:xfrm>
            <a:off x="8801100" y="5867400"/>
            <a:ext cx="2981111"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tr-TR" b="1" dirty="0">
                <a:latin typeface="Times New Roman" panose="02020603050405020304" pitchFamily="18" charset="0"/>
                <a:cs typeface="Times New Roman" panose="02020603050405020304" pitchFamily="18" charset="0"/>
              </a:rPr>
              <a:t>400 puan en az 280 puan</a:t>
            </a:r>
            <a:endParaRPr lang="tr-TR" dirty="0"/>
          </a:p>
        </p:txBody>
      </p:sp>
    </p:spTree>
    <p:extLst>
      <p:ext uri="{BB962C8B-B14F-4D97-AF65-F5344CB8AC3E}">
        <p14:creationId xmlns:p14="http://schemas.microsoft.com/office/powerpoint/2010/main" val="2732484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C88F7EB-380A-4148-B41D-3232F5CEC08D}"/>
              </a:ext>
            </a:extLst>
          </p:cNvPr>
          <p:cNvSpPr>
            <a:spLocks noGrp="1"/>
          </p:cNvSpPr>
          <p:nvPr>
            <p:ph type="title"/>
          </p:nvPr>
        </p:nvSpPr>
        <p:spPr/>
        <p:txBody>
          <a:bodyPr>
            <a:normAutofit/>
          </a:bodyPr>
          <a:lstStyle/>
          <a:p>
            <a:r>
              <a:rPr lang="tr-TR" sz="3600" b="1" dirty="0">
                <a:latin typeface="Times New Roman" panose="02020603050405020304" pitchFamily="18" charset="0"/>
                <a:cs typeface="Times New Roman" panose="02020603050405020304" pitchFamily="18" charset="0"/>
              </a:rPr>
              <a:t>YÖKAK- Kurumsal Akreditasyon Raporu 2023</a:t>
            </a:r>
          </a:p>
        </p:txBody>
      </p:sp>
      <p:sp>
        <p:nvSpPr>
          <p:cNvPr id="3" name="İçerik Yer Tutucusu 2">
            <a:extLst>
              <a:ext uri="{FF2B5EF4-FFF2-40B4-BE49-F238E27FC236}">
                <a16:creationId xmlns:a16="http://schemas.microsoft.com/office/drawing/2014/main" id="{893604A4-106B-5449-A6F4-986F5189AB1A}"/>
              </a:ext>
            </a:extLst>
          </p:cNvPr>
          <p:cNvSpPr>
            <a:spLocks noGrp="1"/>
          </p:cNvSpPr>
          <p:nvPr>
            <p:ph idx="1"/>
          </p:nvPr>
        </p:nvSpPr>
        <p:spPr/>
        <p:txBody>
          <a:bodyPr>
            <a:normAutofit fontScale="70000" lnSpcReduction="20000"/>
          </a:bodyPr>
          <a:lstStyle/>
          <a:p>
            <a:pPr marL="0" indent="0">
              <a:buNone/>
            </a:pPr>
            <a:r>
              <a:rPr lang="tr-TR" b="1" dirty="0">
                <a:latin typeface="Times New Roman" panose="02020603050405020304" pitchFamily="18" charset="0"/>
                <a:cs typeface="Times New Roman" panose="02020603050405020304" pitchFamily="18" charset="0"/>
              </a:rPr>
              <a:t>Gelişmeye açık yön olarak belirtilen altı maddede kayda değer iyileştirmeler gözlenmiştir:</a:t>
            </a:r>
          </a:p>
          <a:p>
            <a:pPr marL="0" indent="0">
              <a:buNone/>
            </a:pPr>
            <a:r>
              <a:rPr lang="tr-TR" dirty="0">
                <a:latin typeface="Times New Roman" panose="02020603050405020304" pitchFamily="18" charset="0"/>
                <a:cs typeface="Times New Roman" panose="02020603050405020304" pitchFamily="18" charset="0"/>
              </a:rPr>
              <a:t>1. Program akreditasyonu ile ilgili deneyimin ve </a:t>
            </a:r>
            <a:r>
              <a:rPr lang="tr-TR" b="1" dirty="0">
                <a:latin typeface="Times New Roman" panose="02020603050405020304" pitchFamily="18" charset="0"/>
                <a:cs typeface="Times New Roman" panose="02020603050405020304" pitchFamily="18" charset="0"/>
              </a:rPr>
              <a:t>akredite program sayısının </a:t>
            </a:r>
            <a:r>
              <a:rPr lang="tr-TR" dirty="0">
                <a:latin typeface="Times New Roman" panose="02020603050405020304" pitchFamily="18" charset="0"/>
                <a:cs typeface="Times New Roman" panose="02020603050405020304" pitchFamily="18" charset="0"/>
              </a:rPr>
              <a:t>kısıtlı olması, </a:t>
            </a:r>
          </a:p>
          <a:p>
            <a:pPr marL="0" indent="0">
              <a:buNone/>
            </a:pPr>
            <a:r>
              <a:rPr lang="tr-TR" dirty="0">
                <a:latin typeface="Times New Roman" panose="02020603050405020304" pitchFamily="18" charset="0"/>
                <a:cs typeface="Times New Roman" panose="02020603050405020304" pitchFamily="18" charset="0"/>
              </a:rPr>
              <a:t>2. </a:t>
            </a:r>
            <a:r>
              <a:rPr lang="tr-TR" b="1" dirty="0">
                <a:latin typeface="Times New Roman" panose="02020603050405020304" pitchFamily="18" charset="0"/>
                <a:cs typeface="Times New Roman" panose="02020603050405020304" pitchFamily="18" charset="0"/>
              </a:rPr>
              <a:t>Ders bilgi paketlerinde </a:t>
            </a:r>
            <a:r>
              <a:rPr lang="tr-TR" dirty="0">
                <a:latin typeface="Times New Roman" panose="02020603050405020304" pitchFamily="18" charset="0"/>
                <a:cs typeface="Times New Roman" panose="02020603050405020304" pitchFamily="18" charset="0"/>
              </a:rPr>
              <a:t>yer alan eksiklerin giderilmesi, </a:t>
            </a:r>
          </a:p>
          <a:p>
            <a:pPr marL="0" indent="0">
              <a:buNone/>
            </a:pPr>
            <a:r>
              <a:rPr lang="tr-TR" dirty="0">
                <a:latin typeface="Times New Roman" panose="02020603050405020304" pitchFamily="18" charset="0"/>
                <a:cs typeface="Times New Roman" panose="02020603050405020304" pitchFamily="18" charset="0"/>
              </a:rPr>
              <a:t>3. Öğrenci iş yüküne dayalı ders tasarımı uygulamalarının izlenmesi ve iyileştirilmesi, </a:t>
            </a:r>
          </a:p>
          <a:p>
            <a:pPr marL="0" indent="0">
              <a:buNone/>
            </a:pPr>
            <a:r>
              <a:rPr lang="tr-TR" dirty="0">
                <a:latin typeface="Times New Roman" panose="02020603050405020304" pitchFamily="18" charset="0"/>
                <a:cs typeface="Times New Roman" panose="02020603050405020304" pitchFamily="18" charset="0"/>
              </a:rPr>
              <a:t>4. </a:t>
            </a:r>
            <a:r>
              <a:rPr lang="tr-TR" b="1" dirty="0">
                <a:latin typeface="Times New Roman" panose="02020603050405020304" pitchFamily="18" charset="0"/>
                <a:cs typeface="Times New Roman" panose="02020603050405020304" pitchFamily="18" charset="0"/>
              </a:rPr>
              <a:t>Mezunların</a:t>
            </a:r>
            <a:r>
              <a:rPr lang="tr-TR" dirty="0">
                <a:latin typeface="Times New Roman" panose="02020603050405020304" pitchFamily="18" charset="0"/>
                <a:cs typeface="Times New Roman" panose="02020603050405020304" pitchFamily="18" charset="0"/>
              </a:rPr>
              <a:t> işe yerleşme, tatminkar maaş alma, işveren/mezun memnuniyeti gibi istihdam bilgilerinin sistematik ve kapsamlı olarak toplanması, değerlendirilmesi, kurumun sürekli iyileşme stratejilerinden kullanılması, </a:t>
            </a:r>
          </a:p>
          <a:p>
            <a:pPr marL="0" indent="0">
              <a:buNone/>
            </a:pPr>
            <a:r>
              <a:rPr lang="tr-TR" dirty="0">
                <a:latin typeface="Times New Roman" panose="02020603050405020304" pitchFamily="18" charset="0"/>
                <a:cs typeface="Times New Roman" panose="02020603050405020304" pitchFamily="18" charset="0"/>
              </a:rPr>
              <a:t>5. </a:t>
            </a:r>
            <a:r>
              <a:rPr lang="tr-TR" b="1" dirty="0">
                <a:latin typeface="Times New Roman" panose="02020603050405020304" pitchFamily="18" charset="0"/>
                <a:cs typeface="Times New Roman" panose="02020603050405020304" pitchFamily="18" charset="0"/>
              </a:rPr>
              <a:t>Önceki öğrenmelerin tanınması ve kredilendirilmesi </a:t>
            </a:r>
            <a:r>
              <a:rPr lang="tr-TR" dirty="0">
                <a:latin typeface="Times New Roman" panose="02020603050405020304" pitchFamily="18" charset="0"/>
                <a:cs typeface="Times New Roman" panose="02020603050405020304" pitchFamily="18" charset="0"/>
              </a:rPr>
              <a:t>konusunda kapsayıcılığın artırılması, </a:t>
            </a:r>
          </a:p>
          <a:p>
            <a:pPr marL="0" indent="0">
              <a:buNone/>
            </a:pPr>
            <a:r>
              <a:rPr lang="tr-TR" dirty="0">
                <a:latin typeface="Times New Roman" panose="02020603050405020304" pitchFamily="18" charset="0"/>
                <a:cs typeface="Times New Roman" panose="02020603050405020304" pitchFamily="18" charset="0"/>
              </a:rPr>
              <a:t>6. Etkileşimli-aktif ders verme yöntemlerini, uzaktan eğitim süreçlerini etkin kullanmaları için </a:t>
            </a:r>
            <a:r>
              <a:rPr lang="tr-TR" b="1" dirty="0">
                <a:latin typeface="Times New Roman" panose="02020603050405020304" pitchFamily="18" charset="0"/>
                <a:cs typeface="Times New Roman" panose="02020603050405020304" pitchFamily="18" charset="0"/>
              </a:rPr>
              <a:t>eğiticilerin eğitimi </a:t>
            </a:r>
            <a:r>
              <a:rPr lang="tr-TR" dirty="0">
                <a:latin typeface="Times New Roman" panose="02020603050405020304" pitchFamily="18" charset="0"/>
                <a:cs typeface="Times New Roman" panose="02020603050405020304" pitchFamily="18" charset="0"/>
              </a:rPr>
              <a:t>çalışmalarının kurum geneline yaygınlaştırılması. </a:t>
            </a:r>
          </a:p>
          <a:p>
            <a:pPr marL="0" indent="0">
              <a:buNone/>
            </a:pPr>
            <a:endParaRPr lang="tr-TR" b="1" dirty="0">
              <a:latin typeface="Times New Roman" panose="02020603050405020304" pitchFamily="18" charset="0"/>
              <a:cs typeface="Times New Roman" panose="02020603050405020304" pitchFamily="18" charset="0"/>
            </a:endParaRPr>
          </a:p>
          <a:p>
            <a:pPr marL="0" indent="0">
              <a:buNone/>
            </a:pPr>
            <a:r>
              <a:rPr lang="tr-TR" b="1" dirty="0">
                <a:latin typeface="Times New Roman" panose="02020603050405020304" pitchFamily="18" charset="0"/>
                <a:cs typeface="Times New Roman" panose="02020603050405020304" pitchFamily="18" charset="0"/>
              </a:rPr>
              <a:t>Geliştirmeye Açık Yönler ve Öneriler </a:t>
            </a:r>
          </a:p>
          <a:p>
            <a:pPr marL="0" indent="0">
              <a:buNone/>
            </a:pPr>
            <a:r>
              <a:rPr lang="tr-TR" dirty="0">
                <a:latin typeface="Times New Roman" panose="02020603050405020304" pitchFamily="18" charset="0"/>
                <a:cs typeface="Times New Roman" panose="02020603050405020304" pitchFamily="18" charset="0"/>
              </a:rPr>
              <a:t>Kurumda </a:t>
            </a:r>
            <a:r>
              <a:rPr lang="tr-TR" b="1" dirty="0">
                <a:latin typeface="Times New Roman" panose="02020603050405020304" pitchFamily="18" charset="0"/>
                <a:cs typeface="Times New Roman" panose="02020603050405020304" pitchFamily="18" charset="0"/>
              </a:rPr>
              <a:t>Yan Dal ve Çift </a:t>
            </a:r>
            <a:r>
              <a:rPr lang="tr-TR" b="1" dirty="0" err="1">
                <a:latin typeface="Times New Roman" panose="02020603050405020304" pitchFamily="18" charset="0"/>
                <a:cs typeface="Times New Roman" panose="02020603050405020304" pitchFamily="18" charset="0"/>
              </a:rPr>
              <a:t>Anadal</a:t>
            </a:r>
            <a:r>
              <a:rPr lang="tr-TR"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uygulamalarının izlenmesi ve iyileştirilmesi için sistematik bir mekanizmasının bulunmaması gelişmeye açık bir yön olarak değerlendirilmiştir.</a:t>
            </a:r>
          </a:p>
        </p:txBody>
      </p:sp>
    </p:spTree>
    <p:extLst>
      <p:ext uri="{BB962C8B-B14F-4D97-AF65-F5344CB8AC3E}">
        <p14:creationId xmlns:p14="http://schemas.microsoft.com/office/powerpoint/2010/main" val="2504529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5715580-8F3B-4D53-5017-21C63545DC4F}"/>
              </a:ext>
            </a:extLst>
          </p:cNvPr>
          <p:cNvSpPr>
            <a:spLocks noGrp="1"/>
          </p:cNvSpPr>
          <p:nvPr>
            <p:ph type="title"/>
          </p:nvPr>
        </p:nvSpPr>
        <p:spPr>
          <a:xfrm>
            <a:off x="761803" y="350196"/>
            <a:ext cx="4646904" cy="1624520"/>
          </a:xfrm>
        </p:spPr>
        <p:txBody>
          <a:bodyPr anchor="ctr">
            <a:normAutofit/>
          </a:bodyPr>
          <a:lstStyle/>
          <a:p>
            <a:r>
              <a:rPr lang="tr-TR" sz="4000" b="1">
                <a:latin typeface="Times New Roman" panose="02020603050405020304" pitchFamily="18" charset="0"/>
                <a:cs typeface="Times New Roman" panose="02020603050405020304" pitchFamily="18" charset="0"/>
              </a:rPr>
              <a:t>BİDR Yazımında İp Uçları</a:t>
            </a:r>
            <a:endParaRPr lang="tr-TR" sz="4000"/>
          </a:p>
        </p:txBody>
      </p:sp>
      <p:sp>
        <p:nvSpPr>
          <p:cNvPr id="3" name="İçerik Yer Tutucusu 2">
            <a:extLst>
              <a:ext uri="{FF2B5EF4-FFF2-40B4-BE49-F238E27FC236}">
                <a16:creationId xmlns:a16="http://schemas.microsoft.com/office/drawing/2014/main" id="{F0C09C4D-10F0-0BA5-4427-485C1058769B}"/>
              </a:ext>
            </a:extLst>
          </p:cNvPr>
          <p:cNvSpPr>
            <a:spLocks noGrp="1"/>
          </p:cNvSpPr>
          <p:nvPr>
            <p:ph idx="1"/>
          </p:nvPr>
        </p:nvSpPr>
        <p:spPr>
          <a:xfrm>
            <a:off x="464458" y="2636196"/>
            <a:ext cx="4944250" cy="3720154"/>
          </a:xfrm>
        </p:spPr>
        <p:txBody>
          <a:bodyPr anchor="ctr">
            <a:noAutofit/>
          </a:bodyPr>
          <a:lstStyle/>
          <a:p>
            <a:r>
              <a:rPr lang="tr-TR" dirty="0">
                <a:latin typeface="Times New Roman" panose="02020603050405020304" pitchFamily="18" charset="0"/>
                <a:cs typeface="Times New Roman" panose="02020603050405020304" pitchFamily="18" charset="0"/>
              </a:rPr>
              <a:t>Alt ölçütlerle ilgili ifadelerde süreçlerin geçmişten günümüze sistematik olarak sürdürüldüğü, bu yıla özel varsa ekleme/iyileştirmeler belirtilmeli.</a:t>
            </a:r>
          </a:p>
          <a:p>
            <a:r>
              <a:rPr lang="tr-TR" dirty="0">
                <a:latin typeface="Times New Roman" panose="02020603050405020304" pitchFamily="18" charset="0"/>
                <a:cs typeface="Times New Roman" panose="02020603050405020304" pitchFamily="18" charset="0"/>
              </a:rPr>
              <a:t>Özellikle izleme ve iyileştirme kanıtları güçlendirilmelidir.</a:t>
            </a:r>
          </a:p>
          <a:p>
            <a:endParaRPr lang="tr-TR" dirty="0">
              <a:latin typeface="Times New Roman" panose="02020603050405020304" pitchFamily="18" charset="0"/>
              <a:cs typeface="Times New Roman" panose="02020603050405020304" pitchFamily="18" charset="0"/>
            </a:endParaRPr>
          </a:p>
        </p:txBody>
      </p:sp>
      <p:pic>
        <p:nvPicPr>
          <p:cNvPr id="5" name="Picture 4" descr="Renkli Not lı Rope">
            <a:extLst>
              <a:ext uri="{FF2B5EF4-FFF2-40B4-BE49-F238E27FC236}">
                <a16:creationId xmlns:a16="http://schemas.microsoft.com/office/drawing/2014/main" id="{2BFB9FA7-4973-A2AA-177F-34E44589D10A}"/>
              </a:ext>
            </a:extLst>
          </p:cNvPr>
          <p:cNvPicPr>
            <a:picLocks noChangeAspect="1"/>
          </p:cNvPicPr>
          <p:nvPr/>
        </p:nvPicPr>
        <p:blipFill>
          <a:blip r:embed="rId2"/>
          <a:srcRect l="18004" r="22596" b="-2"/>
          <a:stretch/>
        </p:blipFill>
        <p:spPr>
          <a:xfrm>
            <a:off x="6096000" y="1"/>
            <a:ext cx="6102825" cy="6858000"/>
          </a:xfrm>
          <a:prstGeom prst="rect">
            <a:avLst/>
          </a:prstGeom>
        </p:spPr>
      </p:pic>
    </p:spTree>
    <p:extLst>
      <p:ext uri="{BB962C8B-B14F-4D97-AF65-F5344CB8AC3E}">
        <p14:creationId xmlns:p14="http://schemas.microsoft.com/office/powerpoint/2010/main" val="284010938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2680</TotalTime>
  <Words>4643</Words>
  <Application>Microsoft Macintosh PowerPoint</Application>
  <PresentationFormat>Geniş ekran</PresentationFormat>
  <Paragraphs>281</Paragraphs>
  <Slides>48</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48</vt:i4>
      </vt:variant>
    </vt:vector>
  </HeadingPairs>
  <TitlesOfParts>
    <vt:vector size="55" baseType="lpstr">
      <vt:lpstr>Arial</vt:lpstr>
      <vt:lpstr>Calibri</vt:lpstr>
      <vt:lpstr>Calibri Light</vt:lpstr>
      <vt:lpstr>Noto Sans Symbols</vt:lpstr>
      <vt:lpstr>Times New Roman</vt:lpstr>
      <vt:lpstr>Wingdings</vt:lpstr>
      <vt:lpstr>Office Teması</vt:lpstr>
      <vt:lpstr>BİDR EĞİTİMİ B. Eğitim ve Öğretim</vt:lpstr>
      <vt:lpstr>Üniversitemizin Eğitim ve Öğretim Politikası</vt:lpstr>
      <vt:lpstr>PowerPoint Sunusu</vt:lpstr>
      <vt:lpstr>PowerPoint Sunusu</vt:lpstr>
      <vt:lpstr>PowerPoint Sunusu</vt:lpstr>
      <vt:lpstr>KİDR Hazırlama Kılavuzu 3.2 Sürümü-2024 Alt Ölçütlerin Olgunluk Düzeyinin Değerlendirilmesi </vt:lpstr>
      <vt:lpstr>B. EĞİTİM ve ÖĞRETİM 4 ölçüt, 18 alt ölçüt</vt:lpstr>
      <vt:lpstr>YÖKAK- Kurumsal Akreditasyon Raporu 2023</vt:lpstr>
      <vt:lpstr>BİDR Yazımında İp Uçları</vt:lpstr>
      <vt:lpstr>BİDR Yazımında İp Uçları</vt:lpstr>
      <vt:lpstr>B.1. Program Tasarımı, Değerlendirmesi ve Güncellenmesi</vt:lpstr>
      <vt:lpstr>B.1.1. Programların Tasarımı ve Onayı</vt:lpstr>
      <vt:lpstr>B.1.1. Programların Tasarımı ve Onayı</vt:lpstr>
      <vt:lpstr>B.1.1. Programların Tasarımı ve Onayı</vt:lpstr>
      <vt:lpstr>PowerPoint Sunusu</vt:lpstr>
      <vt:lpstr>B.1.2. Programın Ders Dağılım Dengesi</vt:lpstr>
      <vt:lpstr>B.1.2. Programın Ders Dağılım Dengesi</vt:lpstr>
      <vt:lpstr>B.1.3. Ders Kazanımlarının Program Çıktılarıyla Uyumu</vt:lpstr>
      <vt:lpstr>B.1.4. Öğrenci İş Yüküne Dayalı Ders Tasarımı</vt:lpstr>
      <vt:lpstr>AKTS Öğrenci İş Yükü Anketinin Uygulanması ve Süreç Yönetimi Örnek PUKÖ Döngüsü</vt:lpstr>
      <vt:lpstr>B.1.5. Programların izlenmesi ve güncellenmesi</vt:lpstr>
      <vt:lpstr>B.1.5. Programların izlenmesi ve güncellenmesi</vt:lpstr>
      <vt:lpstr>B.1.5. Programların izlenmesi ve güncellenmesi</vt:lpstr>
      <vt:lpstr>B.1.6. Eğitim ve öğretim süreçlerinin yönetimi</vt:lpstr>
      <vt:lpstr>B.1.6. Eğitim ve öğretim süreçlerinin yönetimi</vt:lpstr>
      <vt:lpstr>B.2. Programların Yürütülmesi (Öğrenci Merkezli Öğrenme, Öğretme ve Değerlendirme) </vt:lpstr>
      <vt:lpstr>B.2.1. Öğretim yöntem ve teknikleri</vt:lpstr>
      <vt:lpstr>B.2.1. Öğretim yöntem ve teknikleri</vt:lpstr>
      <vt:lpstr>B.2.2. Ölçme ve değerlendirme</vt:lpstr>
      <vt:lpstr>B.2.2. Ölçme ve değerlendirme</vt:lpstr>
      <vt:lpstr>B.2.3. Öğrenci kabulü, önceki öğrenmenin tanınması ve kredilendirilmesi</vt:lpstr>
      <vt:lpstr>B.2.3. Öğrencilerin Önceki Öğrenmenin Tanınması ve Kredilendirilmesi İçin PUKÖ Döngüsü</vt:lpstr>
      <vt:lpstr>B.2.4. Yeterliliklerin sertifikalandırılması ve diploma</vt:lpstr>
      <vt:lpstr>B.3. Öğrenme Kaynakları ve Akademik Destek Hizmetleri </vt:lpstr>
      <vt:lpstr>B.3.1. Öğrenme Ortam ve Kaynakları</vt:lpstr>
      <vt:lpstr>B.3.2. Akademik Destek Hizmetleri</vt:lpstr>
      <vt:lpstr>B.3.3. Tesis ve altyapılar</vt:lpstr>
      <vt:lpstr>B.3.4. Dezavantajlı Gruplar</vt:lpstr>
      <vt:lpstr>B.3.5. Sosyal, kültürel, sportif faaliyetler</vt:lpstr>
      <vt:lpstr>B.4. Öğretim Kadrosu </vt:lpstr>
      <vt:lpstr>B.4.1. Atama, Yükseltme ve Görevlendirme Kriterleri</vt:lpstr>
      <vt:lpstr>B.4.2.Öğretim Yetkinlikleri ve Gelişimi</vt:lpstr>
      <vt:lpstr>B.4.3. Eğitim Faaliyetlerine Yönelik Teşvik ve Ödüllendirme</vt:lpstr>
      <vt:lpstr>Eğitim Faaliyetlerine Yönelik Teşvik ve Ödüllendirme Örnek PUKÖ Döngüsü  </vt:lpstr>
      <vt:lpstr>Yükseköğretim Değerlendirme Ve Kalite Güvencesi Durum Raporu</vt:lpstr>
      <vt:lpstr>Yükseköğretim Değerlendirme Ve Kalite Güvencesi Durum Raporu</vt:lpstr>
      <vt:lpstr>Yükseköğretim Değerlendirme Ve Kalite Güvencesi Durum Raporu</vt:lpstr>
      <vt:lpstr>Teşekkürler</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 EĞİTİM VE ÖĞRETİM </dc:title>
  <dc:creator>Ilkay Arslan Boz</dc:creator>
  <cp:lastModifiedBy>Hemşirelik Web</cp:lastModifiedBy>
  <cp:revision>155</cp:revision>
  <dcterms:created xsi:type="dcterms:W3CDTF">2024-12-03T19:08:20Z</dcterms:created>
  <dcterms:modified xsi:type="dcterms:W3CDTF">2024-12-30T11:49:12Z</dcterms:modified>
</cp:coreProperties>
</file>