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56" r:id="rId5"/>
    <p:sldId id="277" r:id="rId6"/>
    <p:sldId id="328" r:id="rId7"/>
    <p:sldId id="290" r:id="rId8"/>
    <p:sldId id="293" r:id="rId9"/>
    <p:sldId id="291" r:id="rId10"/>
    <p:sldId id="322" r:id="rId11"/>
    <p:sldId id="292" r:id="rId12"/>
    <p:sldId id="294" r:id="rId13"/>
    <p:sldId id="295" r:id="rId14"/>
    <p:sldId id="296" r:id="rId15"/>
    <p:sldId id="297" r:id="rId16"/>
    <p:sldId id="326" r:id="rId17"/>
    <p:sldId id="298" r:id="rId18"/>
    <p:sldId id="323" r:id="rId19"/>
    <p:sldId id="324" r:id="rId20"/>
    <p:sldId id="325" r:id="rId21"/>
    <p:sldId id="299" r:id="rId22"/>
    <p:sldId id="300" r:id="rId23"/>
    <p:sldId id="301" r:id="rId24"/>
    <p:sldId id="327" r:id="rId25"/>
    <p:sldId id="302" r:id="rId26"/>
    <p:sldId id="303" r:id="rId27"/>
    <p:sldId id="304" r:id="rId28"/>
    <p:sldId id="305" r:id="rId29"/>
    <p:sldId id="329" r:id="rId30"/>
    <p:sldId id="306" r:id="rId31"/>
    <p:sldId id="307" r:id="rId32"/>
    <p:sldId id="330" r:id="rId33"/>
    <p:sldId id="308" r:id="rId34"/>
    <p:sldId id="312" r:id="rId35"/>
    <p:sldId id="313" r:id="rId36"/>
    <p:sldId id="314" r:id="rId37"/>
    <p:sldId id="309" r:id="rId38"/>
    <p:sldId id="310" r:id="rId39"/>
    <p:sldId id="311" r:id="rId40"/>
    <p:sldId id="315" r:id="rId41"/>
    <p:sldId id="316" r:id="rId42"/>
    <p:sldId id="317" r:id="rId43"/>
    <p:sldId id="318" r:id="rId44"/>
    <p:sldId id="319" r:id="rId45"/>
    <p:sldId id="320" r:id="rId46"/>
    <p:sldId id="321" r:id="rId47"/>
    <p:sldId id="289" r:id="rId4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Yaza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91" d="100"/>
          <a:sy n="91" d="100"/>
        </p:scale>
        <p:origin x="796" y="44"/>
      </p:cViewPr>
      <p:guideLst/>
    </p:cSldViewPr>
  </p:slideViewPr>
  <p:notesTextViewPr>
    <p:cViewPr>
      <p:scale>
        <a:sx n="1" d="1"/>
        <a:sy n="1" d="1"/>
      </p:scale>
      <p:origin x="0" y="0"/>
    </p:cViewPr>
  </p:notesTextViewPr>
  <p:notesViewPr>
    <p:cSldViewPr snapToGrid="0">
      <p:cViewPr varScale="1">
        <p:scale>
          <a:sx n="82" d="100"/>
          <a:sy n="82" d="100"/>
        </p:scale>
        <p:origin x="30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9B5B42BD-8D3B-4B09-9029-8C63687D5D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a16="http://schemas.microsoft.com/office/drawing/2014/main" id="{1E2EC764-34EA-4620-8CF9-F605D96BC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420E0B7-4743-4B61-B49B-24A7242F125C}" type="datetime1">
              <a:rPr lang="tr-TR" smtClean="0"/>
              <a:t>9.10.2025</a:t>
            </a:fld>
            <a:endParaRPr lang="tr-TR" dirty="0"/>
          </a:p>
        </p:txBody>
      </p:sp>
      <p:sp>
        <p:nvSpPr>
          <p:cNvPr id="4" name="Alt Bilgi Yer Tutucusu 3">
            <a:extLst>
              <a:ext uri="{FF2B5EF4-FFF2-40B4-BE49-F238E27FC236}">
                <a16:creationId xmlns:a16="http://schemas.microsoft.com/office/drawing/2014/main" id="{3C1FA7CC-A0A2-4292-AA1A-FFA1D3AC96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a16="http://schemas.microsoft.com/office/drawing/2014/main" id="{36C9D8F1-C311-48E0-A5EA-6AC70E14D0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827EC1-36E0-417D-8141-8D14DF1BDFD9}" type="slidenum">
              <a:rPr lang="tr-TR" smtClean="0"/>
              <a:t>‹#›</a:t>
            </a:fld>
            <a:endParaRPr lang="tr-TR" dirty="0"/>
          </a:p>
        </p:txBody>
      </p:sp>
    </p:spTree>
    <p:extLst>
      <p:ext uri="{BB962C8B-B14F-4D97-AF65-F5344CB8AC3E}">
        <p14:creationId xmlns:p14="http://schemas.microsoft.com/office/powerpoint/2010/main" val="64585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EFC071F-645B-4D2B-87FD-9CAE05F10EBA}" type="datetime1">
              <a:rPr lang="tr-TR" noProof="0" smtClean="0"/>
              <a:t>9.10.2025</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5BAF473-2665-42A7-89E3-C7BA7EB58D12}" type="slidenum">
              <a:rPr lang="tr-TR" noProof="0" smtClean="0"/>
              <a:t>‹#›</a:t>
            </a:fld>
            <a:endParaRPr lang="tr-TR" noProof="0" dirty="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5"/>
          </p:nvPr>
        </p:nvSpPr>
        <p:spPr/>
        <p:txBody>
          <a:bodyPr rtlCol="0"/>
          <a:lstStyle/>
          <a:p>
            <a:pPr rtl="0"/>
            <a:fld id="{35BAF473-2665-42A7-89E3-C7BA7EB58D12}" type="slidenum">
              <a:rPr lang="tr-TR" smtClean="0"/>
              <a:t>1</a:t>
            </a:fld>
            <a:endParaRPr lang="tr-TR" dirty="0"/>
          </a:p>
        </p:txBody>
      </p:sp>
    </p:spTree>
    <p:extLst>
      <p:ext uri="{BB962C8B-B14F-4D97-AF65-F5344CB8AC3E}">
        <p14:creationId xmlns:p14="http://schemas.microsoft.com/office/powerpoint/2010/main" val="183339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2</a:t>
            </a:fld>
            <a:endParaRPr lang="tr-TR" dirty="0"/>
          </a:p>
        </p:txBody>
      </p:sp>
    </p:spTree>
    <p:extLst>
      <p:ext uri="{BB962C8B-B14F-4D97-AF65-F5344CB8AC3E}">
        <p14:creationId xmlns:p14="http://schemas.microsoft.com/office/powerpoint/2010/main" val="389674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442E8-AA20-76E0-4EE5-431B32C1F94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1A122F7-2A1D-B5A8-EB87-94B3AE5BA09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F32DAC5-3D15-C441-3A35-14E1AB380A5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F92555A-9427-92FD-3AB5-7619BCC51C62}"/>
              </a:ext>
            </a:extLst>
          </p:cNvPr>
          <p:cNvSpPr>
            <a:spLocks noGrp="1"/>
          </p:cNvSpPr>
          <p:nvPr>
            <p:ph type="sldNum" sz="quarter" idx="5"/>
          </p:nvPr>
        </p:nvSpPr>
        <p:spPr/>
        <p:txBody>
          <a:bodyPr/>
          <a:lstStyle/>
          <a:p>
            <a:pPr rtl="0"/>
            <a:fld id="{35BAF473-2665-42A7-89E3-C7BA7EB58D12}" type="slidenum">
              <a:rPr lang="tr-TR" smtClean="0"/>
              <a:t>3</a:t>
            </a:fld>
            <a:endParaRPr lang="tr-TR" dirty="0"/>
          </a:p>
        </p:txBody>
      </p:sp>
    </p:spTree>
    <p:extLst>
      <p:ext uri="{BB962C8B-B14F-4D97-AF65-F5344CB8AC3E}">
        <p14:creationId xmlns:p14="http://schemas.microsoft.com/office/powerpoint/2010/main" val="219495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448C-C3DB-3BAD-FF12-8EB7D10CF22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5C8340B-B865-AE5D-CAE1-2398EEE916E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BD2C9EA-D594-BA5A-5DBD-F71EF7054A6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73DD669-384A-CAE1-FD36-D5C39A97905D}"/>
              </a:ext>
            </a:extLst>
          </p:cNvPr>
          <p:cNvSpPr>
            <a:spLocks noGrp="1"/>
          </p:cNvSpPr>
          <p:nvPr>
            <p:ph type="sldNum" sz="quarter" idx="5"/>
          </p:nvPr>
        </p:nvSpPr>
        <p:spPr/>
        <p:txBody>
          <a:bodyPr/>
          <a:lstStyle/>
          <a:p>
            <a:pPr rtl="0"/>
            <a:fld id="{35BAF473-2665-42A7-89E3-C7BA7EB58D12}" type="slidenum">
              <a:rPr lang="tr-TR" smtClean="0"/>
              <a:t>26</a:t>
            </a:fld>
            <a:endParaRPr lang="tr-TR" dirty="0"/>
          </a:p>
        </p:txBody>
      </p:sp>
    </p:spTree>
    <p:extLst>
      <p:ext uri="{BB962C8B-B14F-4D97-AF65-F5344CB8AC3E}">
        <p14:creationId xmlns:p14="http://schemas.microsoft.com/office/powerpoint/2010/main" val="373530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rtl="0"/>
            <a:fld id="{35BAF473-2665-42A7-89E3-C7BA7EB58D12}" type="slidenum">
              <a:rPr lang="tr-TR" smtClean="0"/>
              <a:t>44</a:t>
            </a:fld>
            <a:endParaRPr lang="tr-TR" dirty="0"/>
          </a:p>
        </p:txBody>
      </p:sp>
    </p:spTree>
    <p:extLst>
      <p:ext uri="{BB962C8B-B14F-4D97-AF65-F5344CB8AC3E}">
        <p14:creationId xmlns:p14="http://schemas.microsoft.com/office/powerpoint/2010/main" val="297475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6C25C416-A3A2-4CF9-9532-2C0BFB51CFDF}"/>
              </a:ext>
            </a:extLst>
          </p:cNvPr>
          <p:cNvSpPr>
            <a:spLocks noGrp="1"/>
          </p:cNvSpPr>
          <p:nvPr>
            <p:ph type="ctrTitle"/>
          </p:nvPr>
        </p:nvSpPr>
        <p:spPr>
          <a:xfrm>
            <a:off x="838200" y="2465970"/>
            <a:ext cx="5739882" cy="2387600"/>
          </a:xfrm>
        </p:spPr>
        <p:txBody>
          <a:bodyPr rtlCol="0" anchor="b">
            <a:normAutofit/>
          </a:bodyPr>
          <a:lstStyle>
            <a:lvl1pPr algn="l">
              <a:defRPr sz="5400" b="1">
                <a:solidFill>
                  <a:schemeClr val="bg1"/>
                </a:solidFill>
              </a:defRPr>
            </a:lvl1pPr>
          </a:lstStyle>
          <a:p>
            <a:pPr rtl="0"/>
            <a:r>
              <a:rPr lang="tr-TR" noProof="0"/>
              <a:t>Asıl başlık stilini düzenlemek için tıklayın</a:t>
            </a:r>
          </a:p>
        </p:txBody>
      </p:sp>
      <p:sp>
        <p:nvSpPr>
          <p:cNvPr id="3" name="Alt Başlık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838200" y="5159827"/>
            <a:ext cx="5739882" cy="783773"/>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ruluş Şeması">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C626A5-4FF6-42BD-858A-AE4B2C23A6BC}"/>
              </a:ext>
            </a:extLst>
          </p:cNvPr>
          <p:cNvSpPr>
            <a:spLocks noGrp="1"/>
          </p:cNvSpPr>
          <p:nvPr>
            <p:ph type="title"/>
          </p:nvPr>
        </p:nvSpPr>
        <p:spPr>
          <a:xfrm>
            <a:off x="838200" y="695037"/>
            <a:ext cx="4573200" cy="1325563"/>
          </a:xfrm>
        </p:spPr>
        <p:txBody>
          <a:bodyPr rtlCol="0"/>
          <a:lstStyle>
            <a:lvl1pPr algn="l">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9" name="Metin Yer Tutucusu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4" name="Metin Yer Tutucusu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6" name="Metin Yer Tutucusu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7" name="Metin Yer Tutucusu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8" name="Metin Yer Tutucusu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9" name="Metin Yer Tutucusu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0" name="Metin Yer Tutucusu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5" name="Metin Yer Tutucusu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6" name="Metin Yer Tutucusu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7" name="Metin Yer Tutucusu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8" name="Metin Yer Tutucusu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9" name="Metin Yer Tutucusu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cxnSp>
        <p:nvCxnSpPr>
          <p:cNvPr id="5" name="Düz Bağlayıcı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Tarih Yer Tutucusu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42" name="Alt Bilgi Yer Tutucusu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43" name="Slayt Numarası Yer Tutucusu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cxnSp>
        <p:nvCxnSpPr>
          <p:cNvPr id="47" name="Düz Bağlayıcı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Düz Bağlayıcı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Düz Bağlayıcı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Düz Bağlayıcı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Düz Bağlayıcı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aşlık ve sağ içerik">
    <p:bg>
      <p:bgPr>
        <a:solidFill>
          <a:schemeClr val="accent4"/>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5669280" y="2376805"/>
            <a:ext cx="5013960"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5669280" y="4150042"/>
            <a:ext cx="5013960" cy="1961198"/>
          </a:xfrm>
        </p:spPr>
        <p:txBody>
          <a:bodyPr rtlCol="0">
            <a:normAutofit/>
          </a:bodyPr>
          <a:lstStyle>
            <a:lvl1pPr marL="0" indent="0">
              <a:lnSpc>
                <a:spcPct val="100000"/>
              </a:lnSpc>
              <a:buNone/>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9" name="Dikdörtgen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1" name="Dikdörtgen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7" name="Tarih Yer Tutucusu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rtlCol="0"/>
          <a:lstStyle>
            <a:lvl1pPr>
              <a:defRPr sz="900">
                <a:solidFill>
                  <a:schemeClr val="accent3">
                    <a:lumMod val="75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8" name="Alt Bilgi Yer Tutucusu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10" name="Slayt Numarası Yer Tutucusu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Kapanış slaydı">
    <p:bg>
      <p:bgPr>
        <a:solidFill>
          <a:schemeClr val="accent1"/>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2313571"/>
            <a:ext cx="4419600" cy="1659716"/>
          </a:xfrm>
        </p:spPr>
        <p:txBody>
          <a:bodyPr rtlCol="0" anchor="ctr">
            <a:normAutofit/>
          </a:bodyPr>
          <a:lstStyle>
            <a:lvl1pPr algn="ctr">
              <a:defRPr sz="5400" b="1">
                <a:solidFill>
                  <a:schemeClr val="accent4"/>
                </a:solidFill>
                <a:latin typeface="Calibri" panose="020F0502020204030204" pitchFamily="34" charset="0"/>
                <a:cs typeface="Calibri" panose="020F0502020204030204" pitchFamily="34" charset="0"/>
              </a:defRPr>
            </a:lvl1pPr>
          </a:lstStyle>
          <a:p>
            <a:pPr rtl="0"/>
            <a:r>
              <a:rPr lang="tr-TR" noProof="0"/>
              <a:t>Düzenlemek için tıklayın</a:t>
            </a:r>
          </a:p>
        </p:txBody>
      </p:sp>
      <p:sp>
        <p:nvSpPr>
          <p:cNvPr id="3" name="Alt Başlık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772402" y="2348318"/>
            <a:ext cx="2743200" cy="1659715"/>
          </a:xfrm>
        </p:spPr>
        <p:txBody>
          <a:bodyPr rtlCol="0" anchor="ctr">
            <a:normAutofit/>
          </a:bodyPr>
          <a:lstStyle>
            <a:lvl1pPr marL="0" indent="0" algn="l">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4" name="Tarih Yer Tutucusu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5" name="Alt Bilgi Yer Tutucusu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rtlCol="0"/>
          <a:lstStyle>
            <a:lvl1pPr algn="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6" name="Slayt Numarası Yer Tutucusu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lvl1pPr>
              <a:defRPr sz="900">
                <a:solidFill>
                  <a:schemeClr val="accent1">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ölüm Üst Bilgisi">
    <p:bg>
      <p:bgPr>
        <a:solidFill>
          <a:schemeClr val="accent5"/>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0" name="Dikdörtgen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9DE3D039-0A18-4031-8A63-D83666B066F6}"/>
              </a:ext>
            </a:extLst>
          </p:cNvPr>
          <p:cNvSpPr>
            <a:spLocks noGrp="1"/>
          </p:cNvSpPr>
          <p:nvPr>
            <p:ph type="title"/>
          </p:nvPr>
        </p:nvSpPr>
        <p:spPr>
          <a:xfrm>
            <a:off x="831850" y="3429000"/>
            <a:ext cx="10515600" cy="3080657"/>
          </a:xfrm>
        </p:spPr>
        <p:txBody>
          <a:bodyPr rtlCol="0" anchor="ctr"/>
          <a:lstStyle>
            <a:lvl1pPr>
              <a:defRPr sz="6000"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kip slaydı">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F8C642-49FB-4E16-A3A0-B2ACBEABFFD6}"/>
              </a:ext>
            </a:extLst>
          </p:cNvPr>
          <p:cNvSpPr>
            <a:spLocks noGrp="1"/>
          </p:cNvSpPr>
          <p:nvPr>
            <p:ph type="title"/>
          </p:nvPr>
        </p:nvSpPr>
        <p:spPr/>
        <p:txBody>
          <a:bodyPr rtlCol="0"/>
          <a:lstStyle>
            <a:lvl1pPr algn="ctr">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6" name="Resim Yer Tutucusu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dirty="0"/>
              <a:t>Resim eklemek için simgeye tıklayın</a:t>
            </a:r>
          </a:p>
        </p:txBody>
      </p:sp>
      <p:sp>
        <p:nvSpPr>
          <p:cNvPr id="7" name="Resim Yer Tutucusu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dirty="0"/>
              <a:t>Resim eklemek için simgeye tıklayın</a:t>
            </a:r>
          </a:p>
        </p:txBody>
      </p:sp>
      <p:sp>
        <p:nvSpPr>
          <p:cNvPr id="8" name="Resim Yer Tutucusu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dirty="0"/>
              <a:t>Resim eklemek için simgeye tıklayın</a:t>
            </a:r>
          </a:p>
        </p:txBody>
      </p:sp>
      <p:sp>
        <p:nvSpPr>
          <p:cNvPr id="9" name="Resim Yer Tutucusu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tr-TR" noProof="0" dirty="0"/>
              <a:t>Resim eklemek için simgeye tıklayın</a:t>
            </a:r>
          </a:p>
        </p:txBody>
      </p:sp>
      <p:sp>
        <p:nvSpPr>
          <p:cNvPr id="11" name="Metin Yer Tutucusu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2" name="Metin Yer Tutucusu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6" name="Metin Yer Tutucusu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17" name="Metin Yer Tutucusu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19" name="Metin Yer Tutucusu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0" name="Metin Yer Tutucusu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2" name="Metin Yer Tutucusu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rtlCol="0"/>
          <a:lstStyle>
            <a:lvl1pPr marL="0" indent="0" algn="ctr">
              <a:buFont typeface="Arial" panose="020B0604020202020204" pitchFamily="34" charset="0"/>
              <a:buNone/>
              <a:defRPr sz="1800" b="1">
                <a:solidFill>
                  <a:schemeClr val="accent1"/>
                </a:solidFill>
                <a:latin typeface="Calibri" panose="020F0502020204030204" pitchFamily="34" charset="0"/>
                <a:cs typeface="Calibri" panose="020F0502020204030204" pitchFamily="34" charset="0"/>
              </a:defRPr>
            </a:lvl1pPr>
          </a:lstStyle>
          <a:p>
            <a:pPr lvl="0" rtl="0"/>
            <a:r>
              <a:rPr lang="tr-TR" noProof="0"/>
              <a:t>Ad</a:t>
            </a:r>
          </a:p>
        </p:txBody>
      </p:sp>
      <p:sp>
        <p:nvSpPr>
          <p:cNvPr id="23" name="Metin Yer Tutucusu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Calibri" panose="020F0502020204030204" pitchFamily="34" charset="0"/>
                <a:cs typeface="Calibri" panose="020F0502020204030204" pitchFamily="34" charset="0"/>
              </a:defRPr>
            </a:lvl1pPr>
          </a:lstStyle>
          <a:p>
            <a:pPr lvl="0" rtl="0"/>
            <a:r>
              <a:rPr lang="tr-TR" noProof="0"/>
              <a:t>Başlık</a:t>
            </a:r>
          </a:p>
        </p:txBody>
      </p:sp>
      <p:sp>
        <p:nvSpPr>
          <p:cNvPr id="24" name="Tarih Yer Tutucusu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25" name="Alt Bilgi Yer Tutucusu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26" name="Slayt Numarası Yer Tutucusu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66386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accent4"/>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5669280" y="822325"/>
            <a:ext cx="5684520"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5669280" y="2595562"/>
            <a:ext cx="5684520" cy="3181034"/>
          </a:xfrm>
        </p:spPr>
        <p:txBody>
          <a:bodyPr rtlCol="0">
            <a:normAutofit/>
          </a:bodyPr>
          <a:lstStyle>
            <a:lvl1pPr marL="0" indent="0">
              <a:lnSpc>
                <a:spcPct val="100000"/>
              </a:lnSpc>
              <a:buNone/>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9" name="Dikdörtgen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1" name="Dikdörtgen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3" name="Dikdörtgen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21" name="Tarih Yer Tutucusu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rtlCol="0"/>
          <a:lstStyle>
            <a:lvl1pPr>
              <a:defRPr sz="900">
                <a:solidFill>
                  <a:schemeClr val="accent2">
                    <a:lumMod val="75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22" name="Alt Bilgi Yer Tutucusu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23" name="Slayt Numarası Yer Tutucusu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1164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ki içerik">
    <p:bg>
      <p:bgPr>
        <a:solidFill>
          <a:schemeClr val="accent4"/>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838200" y="822325"/>
            <a:ext cx="5684520"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838200" y="2595562"/>
            <a:ext cx="5684520" cy="441552"/>
          </a:xfrm>
        </p:spPr>
        <p:txBody>
          <a:bodyPr rtlCol="0">
            <a:normAutofit/>
          </a:bodyPr>
          <a:lstStyle>
            <a:lvl1pPr marL="0" indent="0">
              <a:lnSpc>
                <a:spcPct val="100000"/>
              </a:lnSpc>
              <a:buNone/>
              <a:defRPr lang="en-US" sz="1800" b="1" kern="1200" dirty="0" smtClean="0">
                <a:solidFill>
                  <a:schemeClr val="accent2"/>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9" name="Dikdörtgen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1" name="Dikdörtgen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3" name="Dikdörtgen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7" name="İçerik Yer Tutucusu 2">
            <a:extLst>
              <a:ext uri="{FF2B5EF4-FFF2-40B4-BE49-F238E27FC236}">
                <a16:creationId xmlns:a16="http://schemas.microsoft.com/office/drawing/2014/main" id="{620C3808-5997-40A2-83EF-E2136C52EFE1}"/>
              </a:ext>
            </a:extLst>
          </p:cNvPr>
          <p:cNvSpPr>
            <a:spLocks noGrp="1"/>
          </p:cNvSpPr>
          <p:nvPr>
            <p:ph idx="10"/>
          </p:nvPr>
        </p:nvSpPr>
        <p:spPr>
          <a:xfrm>
            <a:off x="838200" y="4529818"/>
            <a:ext cx="5684520" cy="441552"/>
          </a:xfrm>
        </p:spPr>
        <p:txBody>
          <a:bodyPr rtlCol="0">
            <a:normAutofit/>
          </a:bodyPr>
          <a:lstStyle>
            <a:lvl1pPr marL="0" indent="0">
              <a:lnSpc>
                <a:spcPct val="100000"/>
              </a:lnSpc>
              <a:buNone/>
              <a:defRPr lang="en-US" sz="1800" b="1" kern="1200" dirty="0">
                <a:solidFill>
                  <a:schemeClr val="accent2"/>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tr-TR" noProof="0"/>
              <a:t>Asıl metin stillerini düzenlemek için tıklayın</a:t>
            </a:r>
          </a:p>
        </p:txBody>
      </p:sp>
      <p:sp>
        <p:nvSpPr>
          <p:cNvPr id="8" name="İçerik Yer Tutucusu 2">
            <a:extLst>
              <a:ext uri="{FF2B5EF4-FFF2-40B4-BE49-F238E27FC236}">
                <a16:creationId xmlns:a16="http://schemas.microsoft.com/office/drawing/2014/main" id="{EAD9A34D-2599-4944-8F4B-6953690367EE}"/>
              </a:ext>
            </a:extLst>
          </p:cNvPr>
          <p:cNvSpPr>
            <a:spLocks noGrp="1"/>
          </p:cNvSpPr>
          <p:nvPr>
            <p:ph idx="11"/>
          </p:nvPr>
        </p:nvSpPr>
        <p:spPr>
          <a:xfrm>
            <a:off x="838200" y="3040514"/>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0" name="İçerik Yer Tutucusu 2">
            <a:extLst>
              <a:ext uri="{FF2B5EF4-FFF2-40B4-BE49-F238E27FC236}">
                <a16:creationId xmlns:a16="http://schemas.microsoft.com/office/drawing/2014/main" id="{4D123A04-698E-4E6B-BB2C-C4FCA2CFBB9A}"/>
              </a:ext>
            </a:extLst>
          </p:cNvPr>
          <p:cNvSpPr>
            <a:spLocks noGrp="1"/>
          </p:cNvSpPr>
          <p:nvPr>
            <p:ph idx="12"/>
          </p:nvPr>
        </p:nvSpPr>
        <p:spPr>
          <a:xfrm>
            <a:off x="838200" y="4993888"/>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4" name="Tarih Yer Tutucusu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15" name="Alt Bilgi Yer Tutucusu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16" name="Slayt Numarası Yer Tutucusu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rtlCol="0"/>
          <a:lstStyle>
            <a:lvl1pPr>
              <a:defRPr sz="900">
                <a:solidFill>
                  <a:schemeClr val="accent5"/>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şlık ve dört içerik">
    <p:bg>
      <p:bgPr>
        <a:solidFill>
          <a:schemeClr val="accent4"/>
        </a:solidFill>
        <a:effectLst/>
      </p:bgPr>
    </p:bg>
    <p:spTree>
      <p:nvGrpSpPr>
        <p:cNvPr id="1" name=""/>
        <p:cNvGrpSpPr/>
        <p:nvPr/>
      </p:nvGrpSpPr>
      <p:grpSpPr>
        <a:xfrm>
          <a:off x="0" y="0"/>
          <a:ext cx="0" cy="0"/>
          <a:chOff x="0" y="0"/>
          <a:chExt cx="0" cy="0"/>
        </a:xfrm>
      </p:grpSpPr>
      <p:sp>
        <p:nvSpPr>
          <p:cNvPr id="7" name="Başlık 1">
            <a:extLst>
              <a:ext uri="{FF2B5EF4-FFF2-40B4-BE49-F238E27FC236}">
                <a16:creationId xmlns:a16="http://schemas.microsoft.com/office/drawing/2014/main" id="{C2A3DF3F-0A0C-4018-A9D5-6DE43170F37E}"/>
              </a:ext>
            </a:extLst>
          </p:cNvPr>
          <p:cNvSpPr>
            <a:spLocks noGrp="1"/>
          </p:cNvSpPr>
          <p:nvPr>
            <p:ph type="title"/>
          </p:nvPr>
        </p:nvSpPr>
        <p:spPr>
          <a:xfrm>
            <a:off x="2024742" y="822325"/>
            <a:ext cx="9329058" cy="1325563"/>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8" name="İçerik Yer Tutucusu 2">
            <a:extLst>
              <a:ext uri="{FF2B5EF4-FFF2-40B4-BE49-F238E27FC236}">
                <a16:creationId xmlns:a16="http://schemas.microsoft.com/office/drawing/2014/main" id="{B2E9ED8E-C27B-434B-BABA-E66DF12C5036}"/>
              </a:ext>
            </a:extLst>
          </p:cNvPr>
          <p:cNvSpPr>
            <a:spLocks noGrp="1"/>
          </p:cNvSpPr>
          <p:nvPr>
            <p:ph idx="1"/>
          </p:nvPr>
        </p:nvSpPr>
        <p:spPr>
          <a:xfrm>
            <a:off x="2024742" y="259556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0" name="Dikdörtgen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2" name="Dikdörtgen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4" name="İçerik Yer Tutucusu 2">
            <a:extLst>
              <a:ext uri="{FF2B5EF4-FFF2-40B4-BE49-F238E27FC236}">
                <a16:creationId xmlns:a16="http://schemas.microsoft.com/office/drawing/2014/main" id="{AA5699F8-E412-4D90-AD9E-5A933F03D673}"/>
              </a:ext>
            </a:extLst>
          </p:cNvPr>
          <p:cNvSpPr>
            <a:spLocks noGrp="1"/>
          </p:cNvSpPr>
          <p:nvPr>
            <p:ph idx="10"/>
          </p:nvPr>
        </p:nvSpPr>
        <p:spPr>
          <a:xfrm>
            <a:off x="7019111" y="259556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5" name="İçerik Yer Tutucusu 2">
            <a:extLst>
              <a:ext uri="{FF2B5EF4-FFF2-40B4-BE49-F238E27FC236}">
                <a16:creationId xmlns:a16="http://schemas.microsoft.com/office/drawing/2014/main" id="{3C6CD4EE-A2DF-4227-8E8E-061E1811B311}"/>
              </a:ext>
            </a:extLst>
          </p:cNvPr>
          <p:cNvSpPr>
            <a:spLocks noGrp="1"/>
          </p:cNvSpPr>
          <p:nvPr>
            <p:ph idx="11"/>
          </p:nvPr>
        </p:nvSpPr>
        <p:spPr>
          <a:xfrm>
            <a:off x="2024742" y="444613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6" name="İçerik Yer Tutucusu 2">
            <a:extLst>
              <a:ext uri="{FF2B5EF4-FFF2-40B4-BE49-F238E27FC236}">
                <a16:creationId xmlns:a16="http://schemas.microsoft.com/office/drawing/2014/main" id="{2BD7E863-25A7-4713-A3A0-9A5F432FE00D}"/>
              </a:ext>
            </a:extLst>
          </p:cNvPr>
          <p:cNvSpPr>
            <a:spLocks noGrp="1"/>
          </p:cNvSpPr>
          <p:nvPr>
            <p:ph idx="12"/>
          </p:nvPr>
        </p:nvSpPr>
        <p:spPr>
          <a:xfrm>
            <a:off x="7019111" y="4446132"/>
            <a:ext cx="4334689" cy="474211"/>
          </a:xfrm>
        </p:spPr>
        <p:txBody>
          <a:bodyPr rtlCol="0">
            <a:normAutofit/>
          </a:bodyPr>
          <a:lstStyle>
            <a:lvl1pPr marL="0" indent="0">
              <a:lnSpc>
                <a:spcPct val="100000"/>
              </a:lnSpc>
              <a:buNone/>
              <a:defRPr sz="1800" b="1">
                <a:solidFill>
                  <a:schemeClr val="accent2"/>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7" name="İçerik Yer Tutucusu 2">
            <a:extLst>
              <a:ext uri="{FF2B5EF4-FFF2-40B4-BE49-F238E27FC236}">
                <a16:creationId xmlns:a16="http://schemas.microsoft.com/office/drawing/2014/main" id="{13EEC52D-9939-4E0F-B26E-6287735877FF}"/>
              </a:ext>
            </a:extLst>
          </p:cNvPr>
          <p:cNvSpPr>
            <a:spLocks noGrp="1"/>
          </p:cNvSpPr>
          <p:nvPr>
            <p:ph idx="13"/>
          </p:nvPr>
        </p:nvSpPr>
        <p:spPr>
          <a:xfrm>
            <a:off x="2024740"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8" name="İçerik Yer Tutucusu 2">
            <a:extLst>
              <a:ext uri="{FF2B5EF4-FFF2-40B4-BE49-F238E27FC236}">
                <a16:creationId xmlns:a16="http://schemas.microsoft.com/office/drawing/2014/main" id="{3F6A9263-89CC-446B-AA55-FA0F0180A706}"/>
              </a:ext>
            </a:extLst>
          </p:cNvPr>
          <p:cNvSpPr>
            <a:spLocks noGrp="1"/>
          </p:cNvSpPr>
          <p:nvPr>
            <p:ph idx="14"/>
          </p:nvPr>
        </p:nvSpPr>
        <p:spPr>
          <a:xfrm>
            <a:off x="7019109"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9" name="İçerik Yer Tutucusu 2">
            <a:extLst>
              <a:ext uri="{FF2B5EF4-FFF2-40B4-BE49-F238E27FC236}">
                <a16:creationId xmlns:a16="http://schemas.microsoft.com/office/drawing/2014/main" id="{73A562DC-F1FD-4766-B507-CC08FBA1EE68}"/>
              </a:ext>
            </a:extLst>
          </p:cNvPr>
          <p:cNvSpPr>
            <a:spLocks noGrp="1"/>
          </p:cNvSpPr>
          <p:nvPr>
            <p:ph idx="15"/>
          </p:nvPr>
        </p:nvSpPr>
        <p:spPr>
          <a:xfrm>
            <a:off x="2024740"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20" name="İçerik Yer Tutucusu 2">
            <a:extLst>
              <a:ext uri="{FF2B5EF4-FFF2-40B4-BE49-F238E27FC236}">
                <a16:creationId xmlns:a16="http://schemas.microsoft.com/office/drawing/2014/main" id="{B4A99B91-CC4B-4964-B372-94ED4BB9A772}"/>
              </a:ext>
            </a:extLst>
          </p:cNvPr>
          <p:cNvSpPr>
            <a:spLocks noGrp="1"/>
          </p:cNvSpPr>
          <p:nvPr>
            <p:ph idx="16"/>
          </p:nvPr>
        </p:nvSpPr>
        <p:spPr>
          <a:xfrm>
            <a:off x="7019109"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21" name="Tarih Yer Tutucusu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22" name="Alt Bilgi Yer Tutucusu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23" name="Slayt Numarası Yer Tutucusu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şlık ve sol içerik">
    <p:bg>
      <p:bgPr>
        <a:solidFill>
          <a:schemeClr val="accent4"/>
        </a:solidFill>
        <a:effectLst/>
      </p:bgPr>
    </p:bg>
    <p:spTree>
      <p:nvGrpSpPr>
        <p:cNvPr id="1" name=""/>
        <p:cNvGrpSpPr/>
        <p:nvPr/>
      </p:nvGrpSpPr>
      <p:grpSpPr>
        <a:xfrm>
          <a:off x="0" y="0"/>
          <a:ext cx="0" cy="0"/>
          <a:chOff x="0" y="0"/>
          <a:chExt cx="0" cy="0"/>
        </a:xfrm>
      </p:grpSpPr>
      <p:sp>
        <p:nvSpPr>
          <p:cNvPr id="7" name="Başlık 1">
            <a:extLst>
              <a:ext uri="{FF2B5EF4-FFF2-40B4-BE49-F238E27FC236}">
                <a16:creationId xmlns:a16="http://schemas.microsoft.com/office/drawing/2014/main" id="{79BF9015-BE24-42C7-B20B-596FE57DE338}"/>
              </a:ext>
            </a:extLst>
          </p:cNvPr>
          <p:cNvSpPr>
            <a:spLocks noGrp="1"/>
          </p:cNvSpPr>
          <p:nvPr>
            <p:ph type="title" hasCustomPrompt="1"/>
          </p:nvPr>
        </p:nvSpPr>
        <p:spPr>
          <a:xfrm>
            <a:off x="1173480" y="3864426"/>
            <a:ext cx="5684520" cy="737734"/>
          </a:xfrm>
        </p:spPr>
        <p:txBody>
          <a:bodyPr rtlCol="0" anchor="b"/>
          <a:lstStyle>
            <a:lvl1pPr>
              <a:defRPr b="1">
                <a:solidFill>
                  <a:schemeClr val="bg1"/>
                </a:solidFill>
                <a:latin typeface="Calibri" panose="020F0502020204030204" pitchFamily="34" charset="0"/>
                <a:cs typeface="Calibri" panose="020F0502020204030204" pitchFamily="34" charset="0"/>
              </a:defRPr>
            </a:lvl1pPr>
          </a:lstStyle>
          <a:p>
            <a:pPr rtl="0"/>
            <a:r>
              <a:rPr lang="tr-TR" noProof="0"/>
              <a:t>Başlığı düzenlemek için tıklayın</a:t>
            </a:r>
          </a:p>
        </p:txBody>
      </p:sp>
      <p:sp>
        <p:nvSpPr>
          <p:cNvPr id="8" name="İçerik Yer Tutucusu 2">
            <a:extLst>
              <a:ext uri="{FF2B5EF4-FFF2-40B4-BE49-F238E27FC236}">
                <a16:creationId xmlns:a16="http://schemas.microsoft.com/office/drawing/2014/main" id="{37368391-D103-4780-88AC-9746C0359607}"/>
              </a:ext>
            </a:extLst>
          </p:cNvPr>
          <p:cNvSpPr>
            <a:spLocks noGrp="1"/>
          </p:cNvSpPr>
          <p:nvPr>
            <p:ph idx="1"/>
          </p:nvPr>
        </p:nvSpPr>
        <p:spPr>
          <a:xfrm>
            <a:off x="1173480" y="4879291"/>
            <a:ext cx="5684520" cy="1325563"/>
          </a:xfrm>
        </p:spPr>
        <p:txBody>
          <a:bodyPr rtlCol="0">
            <a:normAutofit/>
          </a:bodyPr>
          <a:lstStyle>
            <a:lvl1pPr marL="0" indent="0">
              <a:lnSpc>
                <a:spcPct val="100000"/>
              </a:lnSpc>
              <a:buNone/>
              <a:defRPr sz="16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10" name="Dikdörtgen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2" name="Dikdörtgen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4" name="Tarih Yer Tutucusu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9" name="Dikdörtgen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15" name="Alt Bilgi Yer Tutucusu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16" name="Slayt Numarası Yer Tutucusu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rtlCol="0"/>
          <a:lstStyle>
            <a:lvl1pPr>
              <a:defRPr sz="900">
                <a:solidFill>
                  <a:schemeClr val="accent2">
                    <a:lumMod val="5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rtalanmış metin ve üst kenarlık">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4" name="Dikdörtgen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5" name="Tarih Yer Tutucusu 4">
            <a:extLst>
              <a:ext uri="{FF2B5EF4-FFF2-40B4-BE49-F238E27FC236}">
                <a16:creationId xmlns:a16="http://schemas.microsoft.com/office/drawing/2014/main" id="{4F525B7F-8292-4AE6-B9B3-F6C0621F1161}"/>
              </a:ext>
            </a:extLst>
          </p:cNvPr>
          <p:cNvSpPr>
            <a:spLocks noGrp="1"/>
          </p:cNvSpPr>
          <p:nvPr>
            <p:ph type="dt" sz="half" idx="10"/>
          </p:nvPr>
        </p:nvSpPr>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6" name="Alt Bilgi Yer Tutucusu 5">
            <a:extLst>
              <a:ext uri="{FF2B5EF4-FFF2-40B4-BE49-F238E27FC236}">
                <a16:creationId xmlns:a16="http://schemas.microsoft.com/office/drawing/2014/main" id="{E3E86D52-9DFB-4D69-BF39-2C163B3946ED}"/>
              </a:ext>
            </a:extLst>
          </p:cNvPr>
          <p:cNvSpPr>
            <a:spLocks noGrp="1"/>
          </p:cNvSpPr>
          <p:nvPr>
            <p:ph type="ftr" sz="quarter" idx="11"/>
          </p:nvPr>
        </p:nvSpPr>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7" name="Slayt Numarası Yer Tutucusu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rtalanmış metin">
    <p:bg>
      <p:bgPr>
        <a:solidFill>
          <a:schemeClr val="accent5"/>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AE12D1-08AF-45E9-A34A-BDE9E860BAA2}"/>
              </a:ext>
            </a:extLst>
          </p:cNvPr>
          <p:cNvSpPr>
            <a:spLocks noGrp="1"/>
          </p:cNvSpPr>
          <p:nvPr>
            <p:ph type="title"/>
          </p:nvPr>
        </p:nvSpPr>
        <p:spPr>
          <a:xfrm>
            <a:off x="3253740" y="1957701"/>
            <a:ext cx="5684520" cy="1305562"/>
          </a:xfrm>
        </p:spPr>
        <p:txBody>
          <a:bodyPr rtlCol="0" anchor="b"/>
          <a:lstStyle>
            <a:lvl1pPr algn="ctr">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3" name="İçerik Yer Tutucusu 2">
            <a:extLst>
              <a:ext uri="{FF2B5EF4-FFF2-40B4-BE49-F238E27FC236}">
                <a16:creationId xmlns:a16="http://schemas.microsoft.com/office/drawing/2014/main" id="{BF8F5A6A-E29E-401A-801A-8FD9CAABA7A5}"/>
              </a:ext>
            </a:extLst>
          </p:cNvPr>
          <p:cNvSpPr>
            <a:spLocks noGrp="1"/>
          </p:cNvSpPr>
          <p:nvPr>
            <p:ph idx="1"/>
          </p:nvPr>
        </p:nvSpPr>
        <p:spPr>
          <a:xfrm>
            <a:off x="3253740" y="3429000"/>
            <a:ext cx="5684520" cy="2347596"/>
          </a:xfrm>
        </p:spPr>
        <p:txBody>
          <a:bodyPr rtlCol="0">
            <a:normAutofit/>
          </a:bodyPr>
          <a:lstStyle>
            <a:lvl1pPr marL="0" indent="0" algn="ctr">
              <a:lnSpc>
                <a:spcPct val="100000"/>
              </a:lnSpc>
              <a:buNone/>
              <a:defRPr sz="1600">
                <a:solidFill>
                  <a:schemeClr val="accent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tr-TR" noProof="0"/>
              <a:t>Asıl metin stillerini düzenlemek için tıklayın</a:t>
            </a:r>
          </a:p>
        </p:txBody>
      </p:sp>
      <p:sp>
        <p:nvSpPr>
          <p:cNvPr id="5" name="Dikdörtgen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7" name="Dikdörtgen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8" name="Tarih Yer Tutucusu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rtlCol="0"/>
          <a:lstStyle>
            <a:lvl1pPr>
              <a:defRPr sz="900">
                <a:solidFill>
                  <a:schemeClr val="accent5"/>
                </a:solidFill>
                <a:latin typeface="Calibri" panose="020F0502020204030204" pitchFamily="34" charset="0"/>
                <a:cs typeface="Calibri" panose="020F0502020204030204" pitchFamily="34" charset="0"/>
              </a:defRPr>
            </a:lvl1pPr>
          </a:lstStyle>
          <a:p>
            <a:r>
              <a:rPr lang="tr-TR" noProof="0" dirty="0"/>
              <a:t>29.07.20XX</a:t>
            </a:r>
          </a:p>
        </p:txBody>
      </p:sp>
      <p:sp>
        <p:nvSpPr>
          <p:cNvPr id="9" name="Alt Bilgi Yer Tutucusu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10" name="Slayt Numarası Yer Tutucusu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rtlCol="0"/>
          <a:lstStyle>
            <a:lvl1pPr>
              <a:defRPr sz="900">
                <a:solidFill>
                  <a:schemeClr val="accent5"/>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ört içerik">
    <p:bg>
      <p:bgPr>
        <a:solidFill>
          <a:schemeClr val="accent5"/>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lgn="ctr">
              <a:defRPr b="1">
                <a:solidFill>
                  <a:schemeClr val="bg1"/>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9" name="Metin Yer Tutucusu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1</a:t>
            </a:r>
          </a:p>
        </p:txBody>
      </p:sp>
      <p:sp>
        <p:nvSpPr>
          <p:cNvPr id="11" name="Metin Yer Tutucusu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2</a:t>
            </a:r>
          </a:p>
        </p:txBody>
      </p:sp>
      <p:sp>
        <p:nvSpPr>
          <p:cNvPr id="13" name="Metin Yer Tutucusu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3</a:t>
            </a:r>
          </a:p>
        </p:txBody>
      </p:sp>
      <p:sp>
        <p:nvSpPr>
          <p:cNvPr id="15" name="Metin Yer Tutucusu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rtlCol="0"/>
          <a:lstStyle>
            <a:lvl1pPr marL="0" indent="0" algn="ctr">
              <a:buFont typeface="Arial" panose="020B0604020202020204" pitchFamily="34" charset="0"/>
              <a:buNone/>
              <a:defRPr sz="1800">
                <a:solidFill>
                  <a:schemeClr val="accent4"/>
                </a:solidFill>
                <a:latin typeface="Calibri" panose="020F0502020204030204" pitchFamily="34" charset="0"/>
                <a:cs typeface="Calibri" panose="020F0502020204030204" pitchFamily="34" charset="0"/>
              </a:defRPr>
            </a:lvl1pPr>
          </a:lstStyle>
          <a:p>
            <a:pPr lvl="0" rtl="0"/>
            <a:r>
              <a:rPr lang="tr-TR" noProof="0"/>
              <a:t>Madde İşareti 4</a:t>
            </a:r>
          </a:p>
        </p:txBody>
      </p:sp>
      <p:sp>
        <p:nvSpPr>
          <p:cNvPr id="21" name="Çevrimiçi Resim Yer Tutucusu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22" name="Çevrimiçi Resim Yer Tutucusu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23" name="Çevrimiçi Resim Yer Tutucusu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24" name="Çevrimiçi Resim Yer Tutucusu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25" name="Tarih Yer Tutucusu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26" name="Alt Bilgi Yer Tutucusu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27" name="Slayt Numarası Yer Tutucusu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 içerik ve dört resim">
    <p:bg>
      <p:bgPr>
        <a:solidFill>
          <a:schemeClr val="accent4"/>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3" name="Dikdörtgen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latin typeface="Calibri" panose="020F0502020204030204" pitchFamily="34" charset="0"/>
              <a:cs typeface="Calibri" panose="020F0502020204030204" pitchFamily="34" charset="0"/>
            </a:endParaRPr>
          </a:p>
        </p:txBody>
      </p:sp>
      <p:sp>
        <p:nvSpPr>
          <p:cNvPr id="2" name="Başlık 1">
            <a:extLst>
              <a:ext uri="{FF2B5EF4-FFF2-40B4-BE49-F238E27FC236}">
                <a16:creationId xmlns:a16="http://schemas.microsoft.com/office/drawing/2014/main" id="{5FC626A5-4FF6-42BD-858A-AE4B2C23A6BC}"/>
              </a:ext>
            </a:extLst>
          </p:cNvPr>
          <p:cNvSpPr>
            <a:spLocks noGrp="1"/>
          </p:cNvSpPr>
          <p:nvPr>
            <p:ph type="title"/>
          </p:nvPr>
        </p:nvSpPr>
        <p:spPr>
          <a:xfrm>
            <a:off x="838200" y="365125"/>
            <a:ext cx="3200400" cy="2621139"/>
          </a:xfrm>
        </p:spPr>
        <p:txBody>
          <a:bodyPr rtlCol="0" anchor="b"/>
          <a:lstStyle>
            <a:lvl1pPr algn="l">
              <a:defRPr b="1">
                <a:solidFill>
                  <a:schemeClr val="accent4"/>
                </a:solidFill>
                <a:latin typeface="Calibri" panose="020F0502020204030204" pitchFamily="34" charset="0"/>
                <a:cs typeface="Calibri" panose="020F0502020204030204" pitchFamily="34" charset="0"/>
              </a:defRPr>
            </a:lvl1pPr>
          </a:lstStyle>
          <a:p>
            <a:pPr rtl="0"/>
            <a:r>
              <a:rPr lang="tr-TR" noProof="0"/>
              <a:t>Asıl başlık stilini düzenlemek için tıklayın</a:t>
            </a:r>
          </a:p>
        </p:txBody>
      </p:sp>
      <p:sp>
        <p:nvSpPr>
          <p:cNvPr id="9" name="Metin Yer Tutucusu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1</a:t>
            </a:r>
          </a:p>
        </p:txBody>
      </p:sp>
      <p:sp>
        <p:nvSpPr>
          <p:cNvPr id="11" name="Metin Yer Tutucusu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2</a:t>
            </a:r>
          </a:p>
        </p:txBody>
      </p:sp>
      <p:sp>
        <p:nvSpPr>
          <p:cNvPr id="13" name="Metin Yer Tutucusu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3</a:t>
            </a:r>
          </a:p>
        </p:txBody>
      </p:sp>
      <p:sp>
        <p:nvSpPr>
          <p:cNvPr id="15" name="Metin Yer Tutucusu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rtlCol="0"/>
          <a:lstStyle>
            <a:lvl1pPr marL="0" indent="0" algn="ctr">
              <a:buFont typeface="Arial" panose="020B0604020202020204" pitchFamily="34" charset="0"/>
              <a:buNone/>
              <a:defRPr sz="1800" b="1">
                <a:solidFill>
                  <a:schemeClr val="accent2"/>
                </a:solidFill>
                <a:latin typeface="Calibri" panose="020F0502020204030204" pitchFamily="34" charset="0"/>
                <a:cs typeface="Calibri" panose="020F0502020204030204" pitchFamily="34" charset="0"/>
              </a:defRPr>
            </a:lvl1pPr>
          </a:lstStyle>
          <a:p>
            <a:pPr lvl="0" rtl="0"/>
            <a:r>
              <a:rPr lang="tr-TR" noProof="0"/>
              <a:t>Madde İşareti 4</a:t>
            </a:r>
          </a:p>
        </p:txBody>
      </p:sp>
      <p:sp>
        <p:nvSpPr>
          <p:cNvPr id="21" name="Çevrimiçi Resim Yer Tutucusu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22" name="Çevrimiçi Resim Yer Tutucusu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23" name="Çevrimiçi Resim Yer Tutucusu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24" name="Çevrimiçi Resim Yer Tutucusu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rtlCol="0">
            <a:normAutofit/>
          </a:bodyPr>
          <a:lstStyle>
            <a:lvl1pPr>
              <a:defRPr sz="1600">
                <a:latin typeface="Calibri" panose="020F0502020204030204" pitchFamily="34" charset="0"/>
                <a:cs typeface="Calibri" panose="020F0502020204030204" pitchFamily="34" charset="0"/>
              </a:defRPr>
            </a:lvl1pPr>
          </a:lstStyle>
          <a:p>
            <a:pPr rtl="0"/>
            <a:r>
              <a:rPr lang="tr-TR" noProof="0" dirty="0"/>
              <a:t>Çevrimiçi resim eklemek için simgeye tıklayın</a:t>
            </a:r>
          </a:p>
        </p:txBody>
      </p:sp>
      <p:sp>
        <p:nvSpPr>
          <p:cNvPr id="5" name="Metin Yer Tutucusu 4">
            <a:extLst>
              <a:ext uri="{FF2B5EF4-FFF2-40B4-BE49-F238E27FC236}">
                <a16:creationId xmlns:a16="http://schemas.microsoft.com/office/drawing/2014/main" id="{E8A1CBAE-F2E5-4866-A865-C55E62573492}"/>
              </a:ext>
            </a:extLst>
          </p:cNvPr>
          <p:cNvSpPr>
            <a:spLocks noGrp="1"/>
          </p:cNvSpPr>
          <p:nvPr>
            <p:ph type="body" sz="quarter" idx="52"/>
          </p:nvPr>
        </p:nvSpPr>
        <p:spPr>
          <a:xfrm>
            <a:off x="838200" y="4112198"/>
            <a:ext cx="3200400" cy="1395974"/>
          </a:xfrm>
        </p:spPr>
        <p:txBody>
          <a:bodyPr rtlCol="0" anchor="t">
            <a:normAutofit/>
          </a:bodyPr>
          <a:lstStyle>
            <a:lvl1pPr marL="0" indent="0" algn="l">
              <a:lnSpc>
                <a:spcPct val="100000"/>
              </a:lnSpc>
              <a:buNone/>
              <a:defRPr sz="1600">
                <a:solidFill>
                  <a:schemeClr val="bg1"/>
                </a:solidFill>
                <a:latin typeface="Calibri" panose="020F0502020204030204" pitchFamily="34" charset="0"/>
                <a:cs typeface="Calibri" panose="020F0502020204030204" pitchFamily="34" charset="0"/>
              </a:defRPr>
            </a:lvl1pPr>
          </a:lstStyle>
          <a:p>
            <a:pPr lvl="0" rtl="0"/>
            <a:r>
              <a:rPr lang="tr-TR" noProof="0"/>
              <a:t>Asıl metin stillerini düzenlemek için tıklayın</a:t>
            </a:r>
          </a:p>
        </p:txBody>
      </p:sp>
      <p:sp>
        <p:nvSpPr>
          <p:cNvPr id="16" name="Metin Yer Tutucusu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1</a:t>
            </a:r>
          </a:p>
        </p:txBody>
      </p:sp>
      <p:sp>
        <p:nvSpPr>
          <p:cNvPr id="17" name="Metin Yer Tutucusu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2</a:t>
            </a:r>
          </a:p>
        </p:txBody>
      </p:sp>
      <p:sp>
        <p:nvSpPr>
          <p:cNvPr id="18" name="Metin Yer Tutucusu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3</a:t>
            </a:r>
          </a:p>
        </p:txBody>
      </p:sp>
      <p:sp>
        <p:nvSpPr>
          <p:cNvPr id="19" name="Metin Yer Tutucusu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rtlCol="0"/>
          <a:lstStyle>
            <a:lvl1pPr marL="0" indent="0" algn="ctr">
              <a:buFont typeface="Arial" panose="020B0604020202020204" pitchFamily="34" charset="0"/>
              <a:buNone/>
              <a:defRPr sz="1800">
                <a:solidFill>
                  <a:schemeClr val="bg1"/>
                </a:solidFill>
                <a:latin typeface="Calibri" panose="020F0502020204030204" pitchFamily="34" charset="0"/>
                <a:cs typeface="Calibri" panose="020F0502020204030204" pitchFamily="34" charset="0"/>
              </a:defRPr>
            </a:lvl1pPr>
          </a:lstStyle>
          <a:p>
            <a:pPr lvl="0" rtl="0"/>
            <a:r>
              <a:rPr lang="tr-TR" noProof="0"/>
              <a:t>Madde İşareti 4</a:t>
            </a:r>
          </a:p>
        </p:txBody>
      </p:sp>
      <p:sp>
        <p:nvSpPr>
          <p:cNvPr id="28" name="Metin Yer Tutucusu 4">
            <a:extLst>
              <a:ext uri="{FF2B5EF4-FFF2-40B4-BE49-F238E27FC236}">
                <a16:creationId xmlns:a16="http://schemas.microsoft.com/office/drawing/2014/main" id="{19E1EA5F-9EF0-45C3-94DD-6DF64F4DFA15}"/>
              </a:ext>
            </a:extLst>
          </p:cNvPr>
          <p:cNvSpPr>
            <a:spLocks noGrp="1"/>
          </p:cNvSpPr>
          <p:nvPr>
            <p:ph type="body" sz="quarter" idx="57"/>
          </p:nvPr>
        </p:nvSpPr>
        <p:spPr>
          <a:xfrm>
            <a:off x="838201" y="5511642"/>
            <a:ext cx="3200400" cy="844707"/>
          </a:xfrm>
        </p:spPr>
        <p:txBody>
          <a:bodyPr rtlCol="0" anchor="t">
            <a:normAutofit/>
          </a:bodyPr>
          <a:lstStyle>
            <a:lvl1pPr marL="0" indent="0" algn="l">
              <a:lnSpc>
                <a:spcPct val="100000"/>
              </a:lnSpc>
              <a:buNone/>
              <a:defRPr sz="1200">
                <a:solidFill>
                  <a:schemeClr val="bg1"/>
                </a:solidFill>
                <a:latin typeface="Calibri" panose="020F0502020204030204" pitchFamily="34" charset="0"/>
                <a:cs typeface="Calibri" panose="020F0502020204030204" pitchFamily="34" charset="0"/>
              </a:defRPr>
            </a:lvl1pPr>
          </a:lstStyle>
          <a:p>
            <a:pPr lvl="0" rtl="0"/>
            <a:r>
              <a:rPr lang="tr-TR" noProof="0"/>
              <a:t>Asıl metin stillerini düzenlemek için tıklayın</a:t>
            </a:r>
          </a:p>
        </p:txBody>
      </p:sp>
      <p:sp>
        <p:nvSpPr>
          <p:cNvPr id="30" name="Tarih Yer Tutucusu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rtlCol="0"/>
          <a:lstStyle>
            <a:lvl1pPr>
              <a:defRPr sz="900">
                <a:solidFill>
                  <a:schemeClr val="accent1">
                    <a:lumMod val="40000"/>
                    <a:lumOff val="60000"/>
                  </a:schemeClr>
                </a:solidFill>
                <a:latin typeface="Calibri" panose="020F0502020204030204" pitchFamily="34" charset="0"/>
                <a:cs typeface="Calibri" panose="020F0502020204030204" pitchFamily="34" charset="0"/>
              </a:defRPr>
            </a:lvl1pPr>
          </a:lstStyle>
          <a:p>
            <a:r>
              <a:rPr lang="tr-TR" noProof="0" dirty="0"/>
              <a:t>29.07.20XX</a:t>
            </a:r>
          </a:p>
        </p:txBody>
      </p:sp>
      <p:sp>
        <p:nvSpPr>
          <p:cNvPr id="31" name="Alt Bilgi Yer Tutucusu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r>
              <a:rPr lang="tr-TR" noProof="0" dirty="0"/>
              <a:t>Çalışan oryantasyonu</a:t>
            </a:r>
          </a:p>
        </p:txBody>
      </p:sp>
      <p:sp>
        <p:nvSpPr>
          <p:cNvPr id="32" name="Slayt Numarası Yer Tutucusu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r>
              <a:rPr lang="tr-TR" noProof="0" dirty="0"/>
              <a:t>29.07.20XX</a:t>
            </a:r>
            <a:endParaRPr lang="tr-TR" noProof="0" dirty="0">
              <a:latin typeface="Calibri" panose="020F0502020204030204" pitchFamily="34" charset="0"/>
              <a:cs typeface="Calibri" panose="020F0502020204030204" pitchFamily="34" charset="0"/>
            </a:endParaRPr>
          </a:p>
        </p:txBody>
      </p:sp>
      <p:sp>
        <p:nvSpPr>
          <p:cNvPr id="5" name="Alt Bilgi Yer Tutucusu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tr-TR" noProof="0" dirty="0"/>
              <a:t>Çalışan oryantasyonu</a:t>
            </a:r>
            <a:endParaRPr lang="tr-TR" noProof="0" dirty="0">
              <a:latin typeface="Calibri" panose="020F0502020204030204" pitchFamily="34" charset="0"/>
              <a:cs typeface="Calibri" panose="020F0502020204030204" pitchFamily="34" charset="0"/>
            </a:endParaRPr>
          </a:p>
        </p:txBody>
      </p:sp>
      <p:sp>
        <p:nvSpPr>
          <p:cNvPr id="6" name="Slayt Numarası Yer Tutucusu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B5CEABB6-07DC-46E8-9B57-56EC44A396E5}" type="slidenum">
              <a:rPr lang="tr-TR" noProof="0" smtClean="0"/>
              <a:pPr/>
              <a:t>‹#›</a:t>
            </a:fld>
            <a:endParaRPr lang="tr-TR"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mghlpartners.com/softwar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815C6-3AD0-46E6-A74A-1967BD91AF50}"/>
              </a:ext>
            </a:extLst>
          </p:cNvPr>
          <p:cNvSpPr>
            <a:spLocks noGrp="1"/>
          </p:cNvSpPr>
          <p:nvPr>
            <p:ph type="ctrTitle"/>
          </p:nvPr>
        </p:nvSpPr>
        <p:spPr>
          <a:xfrm>
            <a:off x="838200" y="2465970"/>
            <a:ext cx="5739882" cy="2387600"/>
          </a:xfrm>
        </p:spPr>
        <p:txBody>
          <a:bodyPr rtlCol="0"/>
          <a:lstStyle/>
          <a:p>
            <a:r>
              <a:rPr lang="tr-TR" dirty="0"/>
              <a:t>Dijital Çağda Ölçme Araç ve Yöntemleri</a:t>
            </a:r>
          </a:p>
        </p:txBody>
      </p:sp>
      <p:sp>
        <p:nvSpPr>
          <p:cNvPr id="3" name="Alt Başlık 2">
            <a:extLst>
              <a:ext uri="{FF2B5EF4-FFF2-40B4-BE49-F238E27FC236}">
                <a16:creationId xmlns:a16="http://schemas.microsoft.com/office/drawing/2014/main" id="{1901B20D-4C28-4DA3-ABBD-718C22A5E58B}"/>
              </a:ext>
            </a:extLst>
          </p:cNvPr>
          <p:cNvSpPr>
            <a:spLocks noGrp="1"/>
          </p:cNvSpPr>
          <p:nvPr>
            <p:ph type="subTitle" idx="1"/>
          </p:nvPr>
        </p:nvSpPr>
        <p:spPr>
          <a:xfrm>
            <a:off x="838200" y="5159827"/>
            <a:ext cx="5739882" cy="783773"/>
          </a:xfrm>
        </p:spPr>
        <p:txBody>
          <a:bodyPr rtlCol="0">
            <a:normAutofit fontScale="85000" lnSpcReduction="10000"/>
          </a:bodyPr>
          <a:lstStyle/>
          <a:p>
            <a:pPr rtl="0"/>
            <a:r>
              <a:rPr lang="tr-TR" dirty="0"/>
              <a:t>Prof. Dr. Hakan Koğar</a:t>
            </a:r>
          </a:p>
          <a:p>
            <a:pPr rtl="0"/>
            <a:r>
              <a:rPr lang="tr-TR" dirty="0"/>
              <a:t>Eğitim Fakültesi/Eğitimde Ölçme ve Değerlendirme </a:t>
            </a:r>
          </a:p>
        </p:txBody>
      </p:sp>
      <p:pic>
        <p:nvPicPr>
          <p:cNvPr id="1026" name="Picture 2" descr="Kurumsal Kimlik - Basın ve Halkla İlişkiler Şube Müdürlüğü">
            <a:extLst>
              <a:ext uri="{FF2B5EF4-FFF2-40B4-BE49-F238E27FC236}">
                <a16:creationId xmlns:a16="http://schemas.microsoft.com/office/drawing/2014/main" id="{606A48F0-3757-540D-F2D0-F777DE9B9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5962" y="292608"/>
            <a:ext cx="1738616" cy="173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FDB419-2B2E-4196-05C6-D12D0E78A23C}"/>
              </a:ext>
            </a:extLst>
          </p:cNvPr>
          <p:cNvSpPr>
            <a:spLocks noGrp="1"/>
          </p:cNvSpPr>
          <p:nvPr>
            <p:ph type="title"/>
          </p:nvPr>
        </p:nvSpPr>
        <p:spPr>
          <a:xfrm>
            <a:off x="1753005" y="-318253"/>
            <a:ext cx="8724203" cy="1305562"/>
          </a:xfrm>
        </p:spPr>
        <p:txBody>
          <a:bodyPr/>
          <a:lstStyle/>
          <a:p>
            <a:r>
              <a:rPr lang="tr-TR" dirty="0"/>
              <a:t>Graduate Record Examination (GRE)</a:t>
            </a:r>
          </a:p>
        </p:txBody>
      </p:sp>
      <p:sp>
        <p:nvSpPr>
          <p:cNvPr id="3" name="İçerik Yer Tutucusu 2">
            <a:extLst>
              <a:ext uri="{FF2B5EF4-FFF2-40B4-BE49-F238E27FC236}">
                <a16:creationId xmlns:a16="http://schemas.microsoft.com/office/drawing/2014/main" id="{906C668C-38DA-EDDD-0861-A5D64B500103}"/>
              </a:ext>
            </a:extLst>
          </p:cNvPr>
          <p:cNvSpPr>
            <a:spLocks noGrp="1"/>
          </p:cNvSpPr>
          <p:nvPr>
            <p:ph idx="1"/>
          </p:nvPr>
        </p:nvSpPr>
        <p:spPr>
          <a:xfrm>
            <a:off x="775377" y="1432676"/>
            <a:ext cx="9946136" cy="2347596"/>
          </a:xfrm>
        </p:spPr>
        <p:txBody>
          <a:bodyPr/>
          <a:lstStyle/>
          <a:p>
            <a:pPr marL="285750" indent="-285750">
              <a:buFont typeface="Arial" panose="020B0604020202020204" pitchFamily="34" charset="0"/>
              <a:buChar char="•"/>
            </a:pPr>
            <a:r>
              <a:rPr lang="tr-TR" dirty="0"/>
              <a:t>ABD başta olmak üzere dünyanın birçok ülkesinde lisansüstü eğitim başvurularında kullanılır.</a:t>
            </a:r>
          </a:p>
          <a:p>
            <a:pPr marL="285750" indent="-285750">
              <a:buFont typeface="Arial" panose="020B0604020202020204" pitchFamily="34" charset="0"/>
              <a:buChar char="•"/>
            </a:pPr>
            <a:r>
              <a:rPr lang="tr-TR" dirty="0"/>
              <a:t>Sayısal ve sözel bölümleriyle bizdeki </a:t>
            </a:r>
            <a:r>
              <a:rPr lang="tr-TR" dirty="0" err="1"/>
              <a:t>ALES’e</a:t>
            </a:r>
            <a:r>
              <a:rPr lang="tr-TR" dirty="0"/>
              <a:t> benzerdir.</a:t>
            </a:r>
          </a:p>
          <a:p>
            <a:pPr marL="285750" indent="-285750">
              <a:buFont typeface="Arial" panose="020B0604020202020204" pitchFamily="34" charset="0"/>
              <a:buChar char="•"/>
            </a:pPr>
            <a:r>
              <a:rPr lang="tr-TR" dirty="0"/>
              <a:t>Çok Aşamalı Uyarlanmış Test kullanır. Bu format, Bilgisayar Ortamında Bireye Uyarlanmış Testlerin bir türüdür.</a:t>
            </a:r>
          </a:p>
          <a:p>
            <a:pPr marL="285750" indent="-285750">
              <a:buFont typeface="Arial" panose="020B0604020202020204" pitchFamily="34" charset="0"/>
              <a:buChar char="•"/>
            </a:pPr>
            <a:r>
              <a:rPr lang="tr-TR" dirty="0"/>
              <a:t>Madde Tepki Kuramını temel alır.</a:t>
            </a:r>
          </a:p>
        </p:txBody>
      </p:sp>
      <p:sp>
        <p:nvSpPr>
          <p:cNvPr id="5" name="Alt Bilgi Yer Tutucusu 4">
            <a:extLst>
              <a:ext uri="{FF2B5EF4-FFF2-40B4-BE49-F238E27FC236}">
                <a16:creationId xmlns:a16="http://schemas.microsoft.com/office/drawing/2014/main" id="{90E3FBC5-7A7F-68E4-5C1D-488F8CB7AEE6}"/>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A0A4B35B-9B00-1726-4D7D-D16E5F010290}"/>
              </a:ext>
            </a:extLst>
          </p:cNvPr>
          <p:cNvSpPr>
            <a:spLocks noGrp="1"/>
          </p:cNvSpPr>
          <p:nvPr>
            <p:ph type="sldNum" sz="quarter" idx="12"/>
          </p:nvPr>
        </p:nvSpPr>
        <p:spPr/>
        <p:txBody>
          <a:bodyPr/>
          <a:lstStyle/>
          <a:p>
            <a:fld id="{B5CEABB6-07DC-46E8-9B57-56EC44A396E5}" type="slidenum">
              <a:rPr lang="tr-TR" noProof="0" smtClean="0"/>
              <a:pPr/>
              <a:t>10</a:t>
            </a:fld>
            <a:endParaRPr lang="tr-TR" noProof="0"/>
          </a:p>
        </p:txBody>
      </p:sp>
      <p:sp>
        <p:nvSpPr>
          <p:cNvPr id="8" name="Metin kutusu 7">
            <a:extLst>
              <a:ext uri="{FF2B5EF4-FFF2-40B4-BE49-F238E27FC236}">
                <a16:creationId xmlns:a16="http://schemas.microsoft.com/office/drawing/2014/main" id="{A4EFB704-FE5A-4ED8-D010-4182EC7D04B6}"/>
              </a:ext>
            </a:extLst>
          </p:cNvPr>
          <p:cNvSpPr txBox="1"/>
          <p:nvPr/>
        </p:nvSpPr>
        <p:spPr>
          <a:xfrm>
            <a:off x="2897349" y="3115150"/>
            <a:ext cx="6097162" cy="3139321"/>
          </a:xfrm>
          <a:prstGeom prst="rect">
            <a:avLst/>
          </a:prstGeom>
          <a:noFill/>
        </p:spPr>
        <p:txBody>
          <a:bodyPr wrap="square">
            <a:spAutoFit/>
          </a:bodyPr>
          <a:lstStyle/>
          <a:p>
            <a:r>
              <a:rPr lang="tr-TR" dirty="0"/>
              <a:t> ┌─────────────┐</a:t>
            </a:r>
          </a:p>
          <a:p>
            <a:r>
              <a:rPr lang="tr-TR" dirty="0"/>
              <a:t>           │  Stage 1   │  (Orta zorluk)</a:t>
            </a:r>
          </a:p>
          <a:p>
            <a:r>
              <a:rPr lang="tr-TR" dirty="0"/>
              <a:t>           └─────┬──────┘</a:t>
            </a:r>
          </a:p>
          <a:p>
            <a:r>
              <a:rPr lang="tr-TR" dirty="0"/>
              <a:t>                 │ Performans</a:t>
            </a:r>
          </a:p>
          <a:p>
            <a:r>
              <a:rPr lang="tr-TR" dirty="0"/>
              <a:t>      ┌──────────┼───────────┐</a:t>
            </a:r>
          </a:p>
          <a:p>
            <a:r>
              <a:rPr lang="tr-TR" dirty="0"/>
              <a:t>      ▼          ▼           ▼</a:t>
            </a:r>
          </a:p>
          <a:p>
            <a:r>
              <a:rPr lang="tr-TR" dirty="0"/>
              <a:t>┌──────────┐ ┌──────────┐ ┌──────────┐</a:t>
            </a:r>
          </a:p>
          <a:p>
            <a:r>
              <a:rPr lang="tr-TR" dirty="0"/>
              <a:t>│ Kolay 2 │ │ Orta 2   │ │ Zor 2    │  (Stage 2 modülleri)</a:t>
            </a:r>
          </a:p>
          <a:p>
            <a:r>
              <a:rPr lang="tr-TR" dirty="0"/>
              <a:t>└──────────┘ └──────────┘ └──────────┘</a:t>
            </a:r>
          </a:p>
        </p:txBody>
      </p:sp>
    </p:spTree>
    <p:extLst>
      <p:ext uri="{BB962C8B-B14F-4D97-AF65-F5344CB8AC3E}">
        <p14:creationId xmlns:p14="http://schemas.microsoft.com/office/powerpoint/2010/main" val="124491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23158-03AD-A0C4-3B63-6EBDA7C67CB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C308BC8-9F84-A1CA-7C4F-6557A2EAAA24}"/>
              </a:ext>
            </a:extLst>
          </p:cNvPr>
          <p:cNvSpPr>
            <a:spLocks noGrp="1"/>
          </p:cNvSpPr>
          <p:nvPr>
            <p:ph type="title"/>
          </p:nvPr>
        </p:nvSpPr>
        <p:spPr>
          <a:xfrm>
            <a:off x="1209448" y="-271156"/>
            <a:ext cx="8951365" cy="1305562"/>
          </a:xfrm>
        </p:spPr>
        <p:txBody>
          <a:bodyPr/>
          <a:lstStyle/>
          <a:p>
            <a:r>
              <a:rPr lang="tr-TR" dirty="0"/>
              <a:t>ABD Hemşirelik Lisans Sınavı (NCLEX)</a:t>
            </a:r>
          </a:p>
        </p:txBody>
      </p:sp>
      <p:sp>
        <p:nvSpPr>
          <p:cNvPr id="3" name="İçerik Yer Tutucusu 2">
            <a:extLst>
              <a:ext uri="{FF2B5EF4-FFF2-40B4-BE49-F238E27FC236}">
                <a16:creationId xmlns:a16="http://schemas.microsoft.com/office/drawing/2014/main" id="{531AF8DB-D671-50F0-E591-385291B1F8F0}"/>
              </a:ext>
            </a:extLst>
          </p:cNvPr>
          <p:cNvSpPr>
            <a:spLocks noGrp="1"/>
          </p:cNvSpPr>
          <p:nvPr>
            <p:ph idx="1"/>
          </p:nvPr>
        </p:nvSpPr>
        <p:spPr>
          <a:xfrm>
            <a:off x="996118" y="2024146"/>
            <a:ext cx="5099882" cy="3732915"/>
          </a:xfrm>
        </p:spPr>
        <p:txBody>
          <a:bodyPr/>
          <a:lstStyle/>
          <a:p>
            <a:pPr marL="285750" indent="-285750">
              <a:buFont typeface="Arial" panose="020B0604020202020204" pitchFamily="34" charset="0"/>
              <a:buChar char="•"/>
            </a:pPr>
            <a:r>
              <a:rPr lang="tr-TR" dirty="0"/>
              <a:t>ABD, Kanada ve bazı diğer ülkelerde hemşirelik lisansı almak için zorunlu sınav.</a:t>
            </a:r>
          </a:p>
          <a:p>
            <a:pPr marL="285750" indent="-285750">
              <a:buFont typeface="Arial" panose="020B0604020202020204" pitchFamily="34" charset="0"/>
              <a:buChar char="•"/>
            </a:pPr>
            <a:r>
              <a:rPr lang="tr-TR" dirty="0"/>
              <a:t>Testin uzunluğu kişiye göre değişir: Bazı adaylar 75 soruda, bazıları 145 soruda testi tamamlar.</a:t>
            </a:r>
          </a:p>
          <a:p>
            <a:pPr marL="285750" indent="-285750">
              <a:buFont typeface="Arial" panose="020B0604020202020204" pitchFamily="34" charset="0"/>
              <a:buChar char="•"/>
            </a:pPr>
            <a:r>
              <a:rPr lang="tr-TR" dirty="0"/>
              <a:t>Madde Tepki Kuramını temel alır.</a:t>
            </a:r>
          </a:p>
        </p:txBody>
      </p:sp>
      <p:sp>
        <p:nvSpPr>
          <p:cNvPr id="5" name="Alt Bilgi Yer Tutucusu 4">
            <a:extLst>
              <a:ext uri="{FF2B5EF4-FFF2-40B4-BE49-F238E27FC236}">
                <a16:creationId xmlns:a16="http://schemas.microsoft.com/office/drawing/2014/main" id="{F9ED1502-F935-AC1D-175A-79FE4DE1AEBF}"/>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2668EF2C-57FC-D1B3-8C1E-45D10EB09A6A}"/>
              </a:ext>
            </a:extLst>
          </p:cNvPr>
          <p:cNvSpPr>
            <a:spLocks noGrp="1"/>
          </p:cNvSpPr>
          <p:nvPr>
            <p:ph type="sldNum" sz="quarter" idx="12"/>
          </p:nvPr>
        </p:nvSpPr>
        <p:spPr/>
        <p:txBody>
          <a:bodyPr/>
          <a:lstStyle/>
          <a:p>
            <a:fld id="{B5CEABB6-07DC-46E8-9B57-56EC44A396E5}" type="slidenum">
              <a:rPr lang="tr-TR" noProof="0" smtClean="0"/>
              <a:pPr/>
              <a:t>11</a:t>
            </a:fld>
            <a:endParaRPr lang="tr-TR" noProof="0" dirty="0"/>
          </a:p>
        </p:txBody>
      </p:sp>
      <p:pic>
        <p:nvPicPr>
          <p:cNvPr id="1026" name="Picture 2" descr="Next Gen NCLEX® Question Type Guide [+ Examples] | Lecturio">
            <a:extLst>
              <a:ext uri="{FF2B5EF4-FFF2-40B4-BE49-F238E27FC236}">
                <a16:creationId xmlns:a16="http://schemas.microsoft.com/office/drawing/2014/main" id="{800E43B4-DCDA-A15F-C9A1-0C9041C74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686" y="1039892"/>
            <a:ext cx="4148043" cy="596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45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9265B-C2A3-D509-5226-34795CD5AC5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226787D-40D2-B160-1572-A33B7ED64FD7}"/>
              </a:ext>
            </a:extLst>
          </p:cNvPr>
          <p:cNvSpPr>
            <a:spLocks noGrp="1"/>
          </p:cNvSpPr>
          <p:nvPr>
            <p:ph type="title"/>
          </p:nvPr>
        </p:nvSpPr>
        <p:spPr>
          <a:xfrm>
            <a:off x="3111399" y="319575"/>
            <a:ext cx="6551979" cy="636905"/>
          </a:xfrm>
        </p:spPr>
        <p:txBody>
          <a:bodyPr>
            <a:normAutofit fontScale="90000"/>
          </a:bodyPr>
          <a:lstStyle/>
          <a:p>
            <a:r>
              <a:rPr lang="tr-TR" dirty="0"/>
              <a:t>Otomatik Madde Üretimi</a:t>
            </a:r>
          </a:p>
        </p:txBody>
      </p:sp>
      <p:sp>
        <p:nvSpPr>
          <p:cNvPr id="3" name="İçerik Yer Tutucusu 2">
            <a:extLst>
              <a:ext uri="{FF2B5EF4-FFF2-40B4-BE49-F238E27FC236}">
                <a16:creationId xmlns:a16="http://schemas.microsoft.com/office/drawing/2014/main" id="{47219832-E2A7-36B0-615D-6EB4E88B1414}"/>
              </a:ext>
            </a:extLst>
          </p:cNvPr>
          <p:cNvSpPr>
            <a:spLocks noGrp="1"/>
          </p:cNvSpPr>
          <p:nvPr>
            <p:ph idx="1"/>
          </p:nvPr>
        </p:nvSpPr>
        <p:spPr>
          <a:xfrm>
            <a:off x="803299" y="1663020"/>
            <a:ext cx="9946136" cy="4556952"/>
          </a:xfrm>
        </p:spPr>
        <p:txBody>
          <a:bodyPr>
            <a:noAutofit/>
          </a:bodyPr>
          <a:lstStyle/>
          <a:p>
            <a:pPr algn="just"/>
            <a:r>
              <a:rPr lang="tr-TR" dirty="0"/>
              <a:t>Otomatik madde üretimi (OMÜ), test geliştirme sürecini daha verimli hâle getirmek ve büyük ölçekte test maddeleri oluşturmak amacıyla bilgisayar teknolojisini kullanan yenilikçi bir yöntemdir.</a:t>
            </a:r>
          </a:p>
          <a:p>
            <a:pPr algn="just"/>
            <a:r>
              <a:rPr lang="tr-TR" dirty="0"/>
              <a:t>Gierl ve Lai (2013) otomatik madde üretiminin üç adımlı bir süreç olduğunu belirtmişlerdir. </a:t>
            </a:r>
          </a:p>
          <a:p>
            <a:pPr marL="285750" indent="-285750" algn="just">
              <a:buFont typeface="Arial" panose="020B0604020202020204" pitchFamily="34" charset="0"/>
              <a:buChar char="•"/>
            </a:pPr>
            <a:r>
              <a:rPr lang="tr-TR" dirty="0"/>
              <a:t>İlk adımda madde üretimi için içerik belirlenir. Bu içerik, belirli bir alandaki problemleri çözmek için gerekli olan bilgi ve becerilerin tümünü kapsar. İçeriği yapılandırmak ve düzenlemek için bir bilişsel model oluşturulur. </a:t>
            </a:r>
          </a:p>
          <a:p>
            <a:pPr marL="285750" indent="-285750" algn="just">
              <a:buFont typeface="Arial" panose="020B0604020202020204" pitchFamily="34" charset="0"/>
              <a:buChar char="•"/>
            </a:pPr>
            <a:r>
              <a:rPr lang="tr-TR" dirty="0"/>
              <a:t>İkinci adımda bilişsel modelde yer alan içeriklerin madde oluşturma aşamasında nereye yerleştirilmesi gerektiğini belirten madde modeli geliştirilir. Madde modellerinde üretilecek maddede hangi bölümlerin manipüle edilebileceği belirtilir. Bu kısa yanıtlı maddeler için kök ve yardımcı bilgiler iken çoktan seçmeli maddeler için kök, yardımcı bilgiler, doğru yanıt ve çeldiricilerdir. Yardımcı bilgiler metin, grafik, şekil, tablo vs. olabilir. </a:t>
            </a:r>
          </a:p>
          <a:p>
            <a:pPr marL="285750" indent="-285750" algn="just">
              <a:buFont typeface="Arial" panose="020B0604020202020204" pitchFamily="34" charset="0"/>
              <a:buChar char="•"/>
            </a:pPr>
            <a:r>
              <a:rPr lang="tr-TR" dirty="0"/>
              <a:t>Üçüncü adımda otomatik madde üretimi gerçekleştirilir. </a:t>
            </a:r>
          </a:p>
          <a:p>
            <a:pPr algn="just"/>
            <a:r>
              <a:rPr lang="tr-TR" dirty="0"/>
              <a:t>Kosh ve diğerleri (2018) bu üç adıma ek olarak dördüncü bir adım önermişlerdir. </a:t>
            </a:r>
          </a:p>
          <a:p>
            <a:pPr marL="285750" indent="-285750" algn="just">
              <a:buFont typeface="Arial" panose="020B0604020202020204" pitchFamily="34" charset="0"/>
              <a:buChar char="•"/>
            </a:pPr>
            <a:r>
              <a:rPr lang="tr-TR" dirty="0"/>
              <a:t>Dördüncü adımda bilişsel model ve madde modellerinin psikometrik özelliklerini değerlendirmek yer alır. Bu adım maddelerin uygulanmasını ve madde istatistiklerinin de hesaplanmasını içerir.</a:t>
            </a:r>
          </a:p>
        </p:txBody>
      </p:sp>
      <p:sp>
        <p:nvSpPr>
          <p:cNvPr id="5" name="Alt Bilgi Yer Tutucusu 4">
            <a:extLst>
              <a:ext uri="{FF2B5EF4-FFF2-40B4-BE49-F238E27FC236}">
                <a16:creationId xmlns:a16="http://schemas.microsoft.com/office/drawing/2014/main" id="{C1988E03-334D-6415-D76E-2D81AE1996BA}"/>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C280F34B-E589-AB5B-85EE-3BE5D73394E8}"/>
              </a:ext>
            </a:extLst>
          </p:cNvPr>
          <p:cNvSpPr>
            <a:spLocks noGrp="1"/>
          </p:cNvSpPr>
          <p:nvPr>
            <p:ph type="sldNum" sz="quarter" idx="12"/>
          </p:nvPr>
        </p:nvSpPr>
        <p:spPr/>
        <p:txBody>
          <a:bodyPr/>
          <a:lstStyle/>
          <a:p>
            <a:fld id="{B5CEABB6-07DC-46E8-9B57-56EC44A396E5}" type="slidenum">
              <a:rPr lang="tr-TR" noProof="0" smtClean="0"/>
              <a:pPr/>
              <a:t>12</a:t>
            </a:fld>
            <a:endParaRPr lang="tr-TR" noProof="0" dirty="0"/>
          </a:p>
        </p:txBody>
      </p:sp>
    </p:spTree>
    <p:extLst>
      <p:ext uri="{BB962C8B-B14F-4D97-AF65-F5344CB8AC3E}">
        <p14:creationId xmlns:p14="http://schemas.microsoft.com/office/powerpoint/2010/main" val="294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BB2D5-A05C-7083-4B57-DA587CEB038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3FCEA5A-1133-ED23-E6D4-618330D6BCF3}"/>
              </a:ext>
            </a:extLst>
          </p:cNvPr>
          <p:cNvSpPr>
            <a:spLocks noGrp="1"/>
          </p:cNvSpPr>
          <p:nvPr>
            <p:ph type="title"/>
          </p:nvPr>
        </p:nvSpPr>
        <p:spPr>
          <a:xfrm>
            <a:off x="3111399" y="319575"/>
            <a:ext cx="6551979" cy="636905"/>
          </a:xfrm>
        </p:spPr>
        <p:txBody>
          <a:bodyPr>
            <a:normAutofit fontScale="90000"/>
          </a:bodyPr>
          <a:lstStyle/>
          <a:p>
            <a:r>
              <a:rPr lang="tr-TR" dirty="0"/>
              <a:t>Otomatik Madde Üretimi</a:t>
            </a:r>
          </a:p>
        </p:txBody>
      </p:sp>
      <p:sp>
        <p:nvSpPr>
          <p:cNvPr id="3" name="İçerik Yer Tutucusu 2">
            <a:extLst>
              <a:ext uri="{FF2B5EF4-FFF2-40B4-BE49-F238E27FC236}">
                <a16:creationId xmlns:a16="http://schemas.microsoft.com/office/drawing/2014/main" id="{3CEE29D7-9D57-6D77-52D0-EAB8B44D90B4}"/>
              </a:ext>
            </a:extLst>
          </p:cNvPr>
          <p:cNvSpPr>
            <a:spLocks noGrp="1"/>
          </p:cNvSpPr>
          <p:nvPr>
            <p:ph idx="1"/>
          </p:nvPr>
        </p:nvSpPr>
        <p:spPr>
          <a:xfrm>
            <a:off x="803299" y="1663020"/>
            <a:ext cx="9946136" cy="4556952"/>
          </a:xfrm>
        </p:spPr>
        <p:txBody>
          <a:bodyPr>
            <a:noAutofit/>
          </a:bodyPr>
          <a:lstStyle/>
          <a:p>
            <a:pPr algn="just"/>
            <a:r>
              <a:rPr lang="tr-TR" dirty="0"/>
              <a:t>Otomatik madde üretimi için Math Test </a:t>
            </a:r>
            <a:r>
              <a:rPr lang="tr-TR" dirty="0" err="1"/>
              <a:t>Creation</a:t>
            </a:r>
            <a:r>
              <a:rPr lang="tr-TR" dirty="0"/>
              <a:t> </a:t>
            </a:r>
            <a:r>
              <a:rPr lang="tr-TR" dirty="0" err="1"/>
              <a:t>Assistant</a:t>
            </a:r>
            <a:r>
              <a:rPr lang="tr-TR" dirty="0"/>
              <a:t> (</a:t>
            </a:r>
            <a:r>
              <a:rPr lang="tr-TR" dirty="0" err="1"/>
              <a:t>Singley</a:t>
            </a:r>
            <a:r>
              <a:rPr lang="tr-TR" dirty="0"/>
              <a:t> ve Bennett, 2002), </a:t>
            </a:r>
            <a:r>
              <a:rPr lang="tr-TR" dirty="0" err="1"/>
              <a:t>ModelCreator</a:t>
            </a:r>
            <a:r>
              <a:rPr lang="tr-TR" dirty="0"/>
              <a:t> (</a:t>
            </a:r>
            <a:r>
              <a:rPr lang="tr-TR" dirty="0" err="1"/>
              <a:t>Higgins</a:t>
            </a:r>
            <a:r>
              <a:rPr lang="tr-TR" dirty="0"/>
              <a:t>, </a:t>
            </a:r>
            <a:r>
              <a:rPr lang="tr-TR" dirty="0" err="1"/>
              <a:t>Futagi</a:t>
            </a:r>
            <a:r>
              <a:rPr lang="tr-TR" dirty="0"/>
              <a:t> ve </a:t>
            </a:r>
            <a:r>
              <a:rPr lang="tr-TR" dirty="0" err="1"/>
              <a:t>Deane</a:t>
            </a:r>
            <a:r>
              <a:rPr lang="tr-TR" dirty="0"/>
              <a:t>, 2005), </a:t>
            </a:r>
            <a:r>
              <a:rPr lang="tr-TR" dirty="0" err="1"/>
              <a:t>Item</a:t>
            </a:r>
            <a:r>
              <a:rPr lang="tr-TR" dirty="0"/>
              <a:t> </a:t>
            </a:r>
            <a:r>
              <a:rPr lang="tr-TR" dirty="0" err="1"/>
              <a:t>Distiller</a:t>
            </a:r>
            <a:r>
              <a:rPr lang="tr-TR" dirty="0"/>
              <a:t> (</a:t>
            </a:r>
            <a:r>
              <a:rPr lang="tr-TR" dirty="0" err="1"/>
              <a:t>Higgins</a:t>
            </a:r>
            <a:r>
              <a:rPr lang="tr-TR" dirty="0"/>
              <a:t>, 2007), IGOR (</a:t>
            </a:r>
            <a:r>
              <a:rPr lang="tr-TR" dirty="0" err="1"/>
              <a:t>Gierl</a:t>
            </a:r>
            <a:r>
              <a:rPr lang="tr-TR" dirty="0"/>
              <a:t> ve diğerleri, 2018), EAQC (</a:t>
            </a:r>
            <a:r>
              <a:rPr lang="tr-TR" dirty="0" err="1"/>
              <a:t>Gütl</a:t>
            </a:r>
            <a:r>
              <a:rPr lang="tr-TR" dirty="0"/>
              <a:t> ve diğerleri, 2011), MARTEN (</a:t>
            </a:r>
            <a:r>
              <a:rPr lang="tr-TR" dirty="0">
                <a:hlinkClick r:id="rId2"/>
              </a:rPr>
              <a:t>https://www.mghlpartners.com/software</a:t>
            </a:r>
            <a:r>
              <a:rPr lang="tr-TR" dirty="0"/>
              <a:t>) olmak üzere geliştirilmiş yazılımlar bulunmaktadır.</a:t>
            </a:r>
          </a:p>
          <a:p>
            <a:pPr algn="just"/>
            <a:endParaRPr lang="tr-TR" dirty="0"/>
          </a:p>
          <a:p>
            <a:pPr algn="just"/>
            <a:r>
              <a:rPr lang="tr-TR" dirty="0"/>
              <a:t>Ayrıca R programlama dilinde QAIG (</a:t>
            </a:r>
            <a:r>
              <a:rPr lang="tr-TR" dirty="0" err="1"/>
              <a:t>Automatic</a:t>
            </a:r>
            <a:r>
              <a:rPr lang="tr-TR" dirty="0"/>
              <a:t> </a:t>
            </a:r>
            <a:r>
              <a:rPr lang="tr-TR" dirty="0" err="1"/>
              <a:t>Item</a:t>
            </a:r>
            <a:r>
              <a:rPr lang="tr-TR" dirty="0"/>
              <a:t> </a:t>
            </a:r>
            <a:r>
              <a:rPr lang="tr-TR" dirty="0" err="1"/>
              <a:t>Generator</a:t>
            </a:r>
            <a:r>
              <a:rPr lang="tr-TR" dirty="0"/>
              <a:t> </a:t>
            </a:r>
            <a:r>
              <a:rPr lang="tr-TR" dirty="0" err="1"/>
              <a:t>for</a:t>
            </a:r>
            <a:r>
              <a:rPr lang="tr-TR" dirty="0"/>
              <a:t> </a:t>
            </a:r>
            <a:r>
              <a:rPr lang="tr-TR" dirty="0" err="1"/>
              <a:t>Quantitative</a:t>
            </a:r>
            <a:r>
              <a:rPr lang="tr-TR" dirty="0"/>
              <a:t> Multiple-</a:t>
            </a:r>
            <a:r>
              <a:rPr lang="tr-TR" dirty="0" err="1"/>
              <a:t>Choice</a:t>
            </a:r>
            <a:r>
              <a:rPr lang="tr-TR" dirty="0"/>
              <a:t> </a:t>
            </a:r>
            <a:r>
              <a:rPr lang="tr-TR" dirty="0" err="1"/>
              <a:t>Items</a:t>
            </a:r>
            <a:r>
              <a:rPr lang="tr-TR" dirty="0"/>
              <a:t>), </a:t>
            </a:r>
            <a:r>
              <a:rPr lang="tr-TR" dirty="0" err="1"/>
              <a:t>IMak</a:t>
            </a:r>
            <a:r>
              <a:rPr lang="tr-TR" dirty="0"/>
              <a:t> (</a:t>
            </a:r>
            <a:r>
              <a:rPr lang="tr-TR" dirty="0" err="1"/>
              <a:t>Item</a:t>
            </a:r>
            <a:r>
              <a:rPr lang="tr-TR" dirty="0"/>
              <a:t> Maker) gibi paketler bulunmaktadır. </a:t>
            </a:r>
          </a:p>
        </p:txBody>
      </p:sp>
      <p:sp>
        <p:nvSpPr>
          <p:cNvPr id="5" name="Alt Bilgi Yer Tutucusu 4">
            <a:extLst>
              <a:ext uri="{FF2B5EF4-FFF2-40B4-BE49-F238E27FC236}">
                <a16:creationId xmlns:a16="http://schemas.microsoft.com/office/drawing/2014/main" id="{515D5C87-BBAB-9005-509A-7DB9EF96BD65}"/>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47CA17CA-7F1B-C2BE-B42C-14CD549DCF54}"/>
              </a:ext>
            </a:extLst>
          </p:cNvPr>
          <p:cNvSpPr>
            <a:spLocks noGrp="1"/>
          </p:cNvSpPr>
          <p:nvPr>
            <p:ph type="sldNum" sz="quarter" idx="12"/>
          </p:nvPr>
        </p:nvSpPr>
        <p:spPr/>
        <p:txBody>
          <a:bodyPr/>
          <a:lstStyle/>
          <a:p>
            <a:fld id="{B5CEABB6-07DC-46E8-9B57-56EC44A396E5}" type="slidenum">
              <a:rPr lang="tr-TR" noProof="0" smtClean="0"/>
              <a:pPr/>
              <a:t>13</a:t>
            </a:fld>
            <a:endParaRPr lang="tr-TR" noProof="0" dirty="0"/>
          </a:p>
        </p:txBody>
      </p:sp>
    </p:spTree>
    <p:extLst>
      <p:ext uri="{BB962C8B-B14F-4D97-AF65-F5344CB8AC3E}">
        <p14:creationId xmlns:p14="http://schemas.microsoft.com/office/powerpoint/2010/main" val="287983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FD21A-11E3-B186-AA6E-A874916BB7C4}"/>
            </a:ext>
          </a:extLst>
        </p:cNvPr>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254F31A6-D55D-CC79-F16D-8A2C21823E5F}"/>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7FDA0D52-5AC2-47A8-B0A9-E03973297D19}"/>
              </a:ext>
            </a:extLst>
          </p:cNvPr>
          <p:cNvSpPr>
            <a:spLocks noGrp="1"/>
          </p:cNvSpPr>
          <p:nvPr>
            <p:ph type="sldNum" sz="quarter" idx="12"/>
          </p:nvPr>
        </p:nvSpPr>
        <p:spPr/>
        <p:txBody>
          <a:bodyPr/>
          <a:lstStyle/>
          <a:p>
            <a:fld id="{B5CEABB6-07DC-46E8-9B57-56EC44A396E5}" type="slidenum">
              <a:rPr lang="tr-TR" noProof="0" smtClean="0"/>
              <a:pPr/>
              <a:t>14</a:t>
            </a:fld>
            <a:endParaRPr lang="tr-TR" noProof="0" dirty="0"/>
          </a:p>
        </p:txBody>
      </p:sp>
      <p:sp>
        <p:nvSpPr>
          <p:cNvPr id="11" name="Metin kutusu 10">
            <a:extLst>
              <a:ext uri="{FF2B5EF4-FFF2-40B4-BE49-F238E27FC236}">
                <a16:creationId xmlns:a16="http://schemas.microsoft.com/office/drawing/2014/main" id="{BE71FD38-E3AA-E648-F1A6-A2C4B8386EF6}"/>
              </a:ext>
            </a:extLst>
          </p:cNvPr>
          <p:cNvSpPr txBox="1"/>
          <p:nvPr/>
        </p:nvSpPr>
        <p:spPr>
          <a:xfrm>
            <a:off x="3249261" y="136525"/>
            <a:ext cx="6632889" cy="6607065"/>
          </a:xfrm>
          <a:prstGeom prst="rect">
            <a:avLst/>
          </a:prstGeom>
          <a:noFill/>
        </p:spPr>
        <p:txBody>
          <a:bodyPr wrap="square">
            <a:spAutoFit/>
          </a:bodyPr>
          <a:lstStyle/>
          <a:p>
            <a:pPr>
              <a:lnSpc>
                <a:spcPct val="107000"/>
              </a:lnSpc>
              <a:spcAft>
                <a:spcPts val="800"/>
              </a:spcAft>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"Generate 80 multiple-choice vocabulary items for CEFR A1 level university students.</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300" kern="100" dirty="0">
                <a:effectLst/>
                <a:latin typeface="Times New Roman" panose="02020603050405020304" pitchFamily="18" charset="0"/>
                <a:ea typeface="Aptos" panose="020B0004020202020204" pitchFamily="34" charset="0"/>
                <a:cs typeface="Times New Roman" panose="02020603050405020304" pitchFamily="18" charset="0"/>
              </a:rPr>
              <a:t>Content &amp; Sourcing: Strictly adhere to the 'Topic Quotas A1' and 'Vocabulary List A1' provided in the attached files. For each item, you must use a word and its specified part of speech from the list.</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300" kern="100" dirty="0">
                <a:effectLst/>
                <a:latin typeface="Times New Roman" panose="02020603050405020304" pitchFamily="18" charset="0"/>
                <a:ea typeface="Aptos" panose="020B0004020202020204" pitchFamily="34" charset="0"/>
                <a:cs typeface="Times New Roman" panose="02020603050405020304" pitchFamily="18" charset="0"/>
              </a:rPr>
              <a:t>Item Structure:</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Stem: Write a short, clear context sentence (5-7 words) with a single blank. Use only simple present or past simple tenses.</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gn="just">
              <a:lnSpc>
                <a:spcPct val="107000"/>
              </a:lnSpc>
              <a:buFont typeface="Courier New" panose="02070309020205020404" pitchFamily="49" charset="0"/>
              <a:buChar char="o"/>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Options: Provide 5 choices (1 correct answer, 4 distractors).</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gn="just">
              <a:lnSpc>
                <a:spcPct val="107000"/>
              </a:lnSpc>
              <a:buFont typeface="Courier New" panose="02070309020205020404" pitchFamily="49" charset="0"/>
              <a:buChar char="o"/>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Distractors: Ensure they are grammatically consistent with the stem and semantically plausible but clearly incorrect. All words used in the stem and options must be at the A1 level.</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300" kern="100" dirty="0">
                <a:effectLst/>
                <a:latin typeface="Times New Roman" panose="02020603050405020304" pitchFamily="18" charset="0"/>
                <a:ea typeface="Aptos" panose="020B0004020202020204" pitchFamily="34" charset="0"/>
                <a:cs typeface="Times New Roman" panose="02020603050405020304" pitchFamily="18" charset="0"/>
              </a:rPr>
              <a:t>Psychometric Targets: During the initial generation, aim for items that are likely to have good discriminatory power. Avoid items that are trivially easy or impossibly hard for the A1 level.</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300" kern="100" dirty="0">
                <a:effectLst/>
                <a:latin typeface="Times New Roman" panose="02020603050405020304" pitchFamily="18" charset="0"/>
                <a:ea typeface="Aptos" panose="020B0004020202020204" pitchFamily="34" charset="0"/>
                <a:cs typeface="Times New Roman" panose="02020603050405020304" pitchFamily="18" charset="0"/>
              </a:rPr>
              <a:t>Clarity &amp; Fairness: Avoid cultural references, idioms, and complex clauses. Test one word per item.</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300" kern="100" dirty="0">
                <a:effectLst/>
                <a:latin typeface="Times New Roman" panose="02020603050405020304" pitchFamily="18" charset="0"/>
                <a:ea typeface="Aptos" panose="020B0004020202020204" pitchFamily="34" charset="0"/>
                <a:cs typeface="Times New Roman" panose="02020603050405020304" pitchFamily="18" charset="0"/>
              </a:rPr>
              <a:t>Output Format:</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Present the question: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1440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Stem: [sentence with blank].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1440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A) [option1]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1440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B) [option2]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1440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C) [option3]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1440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D) [option4]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1440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E) [option5]</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300" kern="100" dirty="0">
                <a:effectLst/>
                <a:latin typeface="Times New Roman" panose="02020603050405020304" pitchFamily="18" charset="0"/>
                <a:ea typeface="Aptos" panose="020B0004020202020204" pitchFamily="34" charset="0"/>
                <a:cs typeface="Times New Roman" panose="02020603050405020304" pitchFamily="18" charset="0"/>
              </a:rPr>
              <a:t>After each item, state in parentheses: </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90678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(Correct Answer: [Letter],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0678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Target Word: [base word from list],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0678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Topic: [topic from quotas], </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906780">
              <a:lnSpc>
                <a:spcPct val="107000"/>
              </a:lnSpc>
              <a:buNone/>
            </a:pPr>
            <a:r>
              <a:rPr lang="en-GB" sz="1300" kern="100" dirty="0">
                <a:effectLst/>
                <a:latin typeface="Times New Roman" panose="02020603050405020304" pitchFamily="18" charset="0"/>
                <a:ea typeface="Aptos" panose="020B0004020202020204" pitchFamily="34" charset="0"/>
                <a:cs typeface="Arial" panose="020B0604020202020204" pitchFamily="34" charset="0"/>
              </a:rPr>
              <a:t>Part of Speech: [noun/verb/etc.])</a:t>
            </a:r>
            <a:endParaRPr lang="tr-TR" sz="13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300" kern="100" dirty="0">
                <a:effectLst/>
                <a:latin typeface="Times New Roman" panose="02020603050405020304" pitchFamily="18" charset="0"/>
                <a:ea typeface="Aptos" panose="020B0004020202020204" pitchFamily="34" charset="0"/>
                <a:cs typeface="Times New Roman" panose="02020603050405020304" pitchFamily="18" charset="0"/>
              </a:rPr>
              <a:t>Provide a separate, final answer key listing all correct answers."</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Metin kutusu 12">
            <a:extLst>
              <a:ext uri="{FF2B5EF4-FFF2-40B4-BE49-F238E27FC236}">
                <a16:creationId xmlns:a16="http://schemas.microsoft.com/office/drawing/2014/main" id="{7A809A7F-35F1-121F-7D1B-295D158D472E}"/>
              </a:ext>
            </a:extLst>
          </p:cNvPr>
          <p:cNvSpPr txBox="1"/>
          <p:nvPr/>
        </p:nvSpPr>
        <p:spPr>
          <a:xfrm>
            <a:off x="200680" y="2829711"/>
            <a:ext cx="6097162" cy="376385"/>
          </a:xfrm>
          <a:prstGeom prst="rect">
            <a:avLst/>
          </a:prstGeom>
          <a:noFill/>
        </p:spPr>
        <p:txBody>
          <a:bodyPr wrap="square">
            <a:spAutoFit/>
          </a:bodyPr>
          <a:lstStyle/>
          <a:p>
            <a:pPr>
              <a:lnSpc>
                <a:spcPct val="107000"/>
              </a:lnSpc>
              <a:spcAft>
                <a:spcPts val="800"/>
              </a:spcAft>
              <a:buNone/>
            </a:pPr>
            <a:r>
              <a:rPr lang="en-GB" sz="1800" b="1" kern="100" dirty="0">
                <a:effectLst/>
                <a:latin typeface="Times New Roman" panose="02020603050405020304" pitchFamily="18" charset="0"/>
                <a:ea typeface="Aptos" panose="020B0004020202020204" pitchFamily="34" charset="0"/>
                <a:cs typeface="Arial" panose="020B0604020202020204" pitchFamily="34" charset="0"/>
              </a:rPr>
              <a:t>A1 Düzeyi Komutu</a:t>
            </a:r>
            <a:endParaRPr lang="tr-TR"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2812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793E-83CE-166B-A4AC-DE51E4BA29BB}"/>
            </a:ext>
          </a:extLst>
        </p:cNvPr>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BFAF99B2-BCB2-75B4-9661-9D0F01C52147}"/>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3E3F395A-935D-3406-8803-E3DA183AEF6C}"/>
              </a:ext>
            </a:extLst>
          </p:cNvPr>
          <p:cNvSpPr>
            <a:spLocks noGrp="1"/>
          </p:cNvSpPr>
          <p:nvPr>
            <p:ph type="sldNum" sz="quarter" idx="12"/>
          </p:nvPr>
        </p:nvSpPr>
        <p:spPr/>
        <p:txBody>
          <a:bodyPr/>
          <a:lstStyle/>
          <a:p>
            <a:fld id="{B5CEABB6-07DC-46E8-9B57-56EC44A396E5}" type="slidenum">
              <a:rPr lang="tr-TR" noProof="0" smtClean="0"/>
              <a:pPr/>
              <a:t>15</a:t>
            </a:fld>
            <a:endParaRPr lang="tr-TR" noProof="0" dirty="0"/>
          </a:p>
        </p:txBody>
      </p:sp>
      <p:sp>
        <p:nvSpPr>
          <p:cNvPr id="2" name="Başlık 1">
            <a:extLst>
              <a:ext uri="{FF2B5EF4-FFF2-40B4-BE49-F238E27FC236}">
                <a16:creationId xmlns:a16="http://schemas.microsoft.com/office/drawing/2014/main" id="{B4A248E9-C953-4A6C-C6A2-5584A2632149}"/>
              </a:ext>
            </a:extLst>
          </p:cNvPr>
          <p:cNvSpPr>
            <a:spLocks noGrp="1"/>
          </p:cNvSpPr>
          <p:nvPr>
            <p:ph type="title"/>
          </p:nvPr>
        </p:nvSpPr>
        <p:spPr>
          <a:xfrm>
            <a:off x="3111399" y="319575"/>
            <a:ext cx="6551979" cy="636905"/>
          </a:xfrm>
        </p:spPr>
        <p:txBody>
          <a:bodyPr>
            <a:normAutofit fontScale="90000"/>
          </a:bodyPr>
          <a:lstStyle/>
          <a:p>
            <a:r>
              <a:rPr lang="tr-TR" dirty="0"/>
              <a:t>Örnek Maddeler</a:t>
            </a:r>
          </a:p>
        </p:txBody>
      </p:sp>
      <p:sp>
        <p:nvSpPr>
          <p:cNvPr id="3" name="Metin kutusu 2">
            <a:extLst>
              <a:ext uri="{FF2B5EF4-FFF2-40B4-BE49-F238E27FC236}">
                <a16:creationId xmlns:a16="http://schemas.microsoft.com/office/drawing/2014/main" id="{7C2ACDE6-3FBA-DBB9-C0A1-8F3279FC86FF}"/>
              </a:ext>
            </a:extLst>
          </p:cNvPr>
          <p:cNvSpPr txBox="1"/>
          <p:nvPr/>
        </p:nvSpPr>
        <p:spPr>
          <a:xfrm>
            <a:off x="1263408" y="2135927"/>
            <a:ext cx="4832592" cy="3139321"/>
          </a:xfrm>
          <a:prstGeom prst="rect">
            <a:avLst/>
          </a:prstGeom>
          <a:noFill/>
        </p:spPr>
        <p:txBody>
          <a:bodyPr wrap="square" rtlCol="0">
            <a:spAutoFit/>
          </a:bodyPr>
          <a:lstStyle/>
          <a:p>
            <a:r>
              <a:rPr lang="en-US" b="1" dirty="0"/>
              <a:t>Item 1</a:t>
            </a:r>
          </a:p>
          <a:p>
            <a:r>
              <a:rPr lang="en-US" dirty="0"/>
              <a:t>Stem: </a:t>
            </a:r>
            <a:r>
              <a:rPr lang="en-US" b="1" dirty="0"/>
              <a:t>I eat an apple for ______.</a:t>
            </a:r>
            <a:br>
              <a:rPr lang="en-US" dirty="0"/>
            </a:br>
            <a:r>
              <a:rPr lang="en-US" dirty="0"/>
              <a:t>A) morning</a:t>
            </a:r>
            <a:br>
              <a:rPr lang="en-US" dirty="0"/>
            </a:br>
            <a:r>
              <a:rPr lang="en-US" dirty="0"/>
              <a:t>B) dinner</a:t>
            </a:r>
            <a:br>
              <a:rPr lang="en-US" dirty="0"/>
            </a:br>
            <a:r>
              <a:rPr lang="en-US" dirty="0"/>
              <a:t>C) station</a:t>
            </a:r>
            <a:br>
              <a:rPr lang="en-US" dirty="0"/>
            </a:br>
            <a:r>
              <a:rPr lang="en-US" dirty="0"/>
              <a:t>D) happy</a:t>
            </a:r>
            <a:br>
              <a:rPr lang="en-US" dirty="0"/>
            </a:br>
            <a:r>
              <a:rPr lang="en-US" dirty="0"/>
              <a:t>E) walk</a:t>
            </a:r>
          </a:p>
          <a:p>
            <a:endParaRPr lang="tr-TR" dirty="0"/>
          </a:p>
          <a:p>
            <a:r>
              <a:rPr lang="en-US" dirty="0"/>
              <a:t>(Correct Answer: B, Target Word: </a:t>
            </a:r>
            <a:r>
              <a:rPr lang="en-US" i="1" dirty="0"/>
              <a:t>dinner</a:t>
            </a:r>
            <a:r>
              <a:rPr lang="en-US" dirty="0"/>
              <a:t>, Topic: </a:t>
            </a:r>
            <a:r>
              <a:rPr lang="en-US" b="1" dirty="0"/>
              <a:t>Food and Drink</a:t>
            </a:r>
            <a:r>
              <a:rPr lang="en-US" dirty="0"/>
              <a:t>, Part of Speech: </a:t>
            </a:r>
            <a:r>
              <a:rPr lang="en-US" b="1" dirty="0"/>
              <a:t>noun</a:t>
            </a:r>
            <a:r>
              <a:rPr lang="en-US" dirty="0"/>
              <a:t>)</a:t>
            </a:r>
          </a:p>
          <a:p>
            <a:endParaRPr lang="tr-TR" dirty="0"/>
          </a:p>
        </p:txBody>
      </p:sp>
      <p:sp>
        <p:nvSpPr>
          <p:cNvPr id="4" name="Metin kutusu 3">
            <a:extLst>
              <a:ext uri="{FF2B5EF4-FFF2-40B4-BE49-F238E27FC236}">
                <a16:creationId xmlns:a16="http://schemas.microsoft.com/office/drawing/2014/main" id="{5EE6A70F-D872-BFE0-D394-1A59901D1205}"/>
              </a:ext>
            </a:extLst>
          </p:cNvPr>
          <p:cNvSpPr txBox="1"/>
          <p:nvPr/>
        </p:nvSpPr>
        <p:spPr>
          <a:xfrm>
            <a:off x="6577050" y="2190353"/>
            <a:ext cx="4832592" cy="2862322"/>
          </a:xfrm>
          <a:prstGeom prst="rect">
            <a:avLst/>
          </a:prstGeom>
          <a:noFill/>
        </p:spPr>
        <p:txBody>
          <a:bodyPr wrap="square" rtlCol="0">
            <a:spAutoFit/>
          </a:bodyPr>
          <a:lstStyle/>
          <a:p>
            <a:r>
              <a:rPr lang="en-US" b="1" dirty="0"/>
              <a:t>Item 2</a:t>
            </a:r>
          </a:p>
          <a:p>
            <a:r>
              <a:rPr lang="en-US" dirty="0"/>
              <a:t>Stem: </a:t>
            </a:r>
            <a:r>
              <a:rPr lang="en-US" b="1" dirty="0"/>
              <a:t>She ______ English every day.</a:t>
            </a:r>
            <a:br>
              <a:rPr lang="en-US" dirty="0"/>
            </a:br>
            <a:r>
              <a:rPr lang="en-US" dirty="0"/>
              <a:t>A) speaks</a:t>
            </a:r>
            <a:br>
              <a:rPr lang="en-US" dirty="0"/>
            </a:br>
            <a:r>
              <a:rPr lang="en-US" dirty="0"/>
              <a:t>B) apples</a:t>
            </a:r>
            <a:br>
              <a:rPr lang="en-US" dirty="0"/>
            </a:br>
            <a:r>
              <a:rPr lang="en-US" dirty="0"/>
              <a:t>C) parks</a:t>
            </a:r>
            <a:br>
              <a:rPr lang="en-US" dirty="0"/>
            </a:br>
            <a:r>
              <a:rPr lang="en-US" dirty="0"/>
              <a:t>D) opens</a:t>
            </a:r>
            <a:br>
              <a:rPr lang="en-US" dirty="0"/>
            </a:br>
            <a:r>
              <a:rPr lang="en-US" dirty="0"/>
              <a:t>E) waters</a:t>
            </a:r>
          </a:p>
          <a:p>
            <a:endParaRPr lang="tr-TR" dirty="0"/>
          </a:p>
          <a:p>
            <a:r>
              <a:rPr lang="en-US" dirty="0"/>
              <a:t>(Correct Answer: A, Target Word: </a:t>
            </a:r>
            <a:r>
              <a:rPr lang="en-US" i="1" dirty="0"/>
              <a:t>speak</a:t>
            </a:r>
            <a:r>
              <a:rPr lang="en-US" dirty="0"/>
              <a:t>, Topic: </a:t>
            </a:r>
            <a:r>
              <a:rPr lang="en-US" b="1" dirty="0"/>
              <a:t>Education / Daily Life</a:t>
            </a:r>
            <a:r>
              <a:rPr lang="en-US" dirty="0"/>
              <a:t>, Part of Speech: </a:t>
            </a:r>
            <a:r>
              <a:rPr lang="en-US" b="1" dirty="0"/>
              <a:t>verb</a:t>
            </a:r>
            <a:r>
              <a:rPr lang="en-US" dirty="0"/>
              <a:t>)</a:t>
            </a:r>
          </a:p>
        </p:txBody>
      </p:sp>
    </p:spTree>
    <p:extLst>
      <p:ext uri="{BB962C8B-B14F-4D97-AF65-F5344CB8AC3E}">
        <p14:creationId xmlns:p14="http://schemas.microsoft.com/office/powerpoint/2010/main" val="203432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FF99E-E340-3D1F-D00D-05711A836521}"/>
            </a:ext>
          </a:extLst>
        </p:cNvPr>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8AA83FB5-946F-1F68-BA20-125765CC0D97}"/>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4058E40A-7F66-CDE6-EB5E-472DFB4145E0}"/>
              </a:ext>
            </a:extLst>
          </p:cNvPr>
          <p:cNvSpPr>
            <a:spLocks noGrp="1"/>
          </p:cNvSpPr>
          <p:nvPr>
            <p:ph type="sldNum" sz="quarter" idx="12"/>
          </p:nvPr>
        </p:nvSpPr>
        <p:spPr/>
        <p:txBody>
          <a:bodyPr/>
          <a:lstStyle/>
          <a:p>
            <a:fld id="{B5CEABB6-07DC-46E8-9B57-56EC44A396E5}" type="slidenum">
              <a:rPr lang="tr-TR" noProof="0" smtClean="0"/>
              <a:pPr/>
              <a:t>16</a:t>
            </a:fld>
            <a:endParaRPr lang="tr-TR" noProof="0" dirty="0"/>
          </a:p>
        </p:txBody>
      </p:sp>
      <p:sp>
        <p:nvSpPr>
          <p:cNvPr id="2" name="Başlık 1">
            <a:extLst>
              <a:ext uri="{FF2B5EF4-FFF2-40B4-BE49-F238E27FC236}">
                <a16:creationId xmlns:a16="http://schemas.microsoft.com/office/drawing/2014/main" id="{59814041-7C8D-6357-782C-4560D4C475AF}"/>
              </a:ext>
            </a:extLst>
          </p:cNvPr>
          <p:cNvSpPr>
            <a:spLocks noGrp="1"/>
          </p:cNvSpPr>
          <p:nvPr>
            <p:ph type="title"/>
          </p:nvPr>
        </p:nvSpPr>
        <p:spPr>
          <a:xfrm>
            <a:off x="3111398" y="749887"/>
            <a:ext cx="6551979" cy="636905"/>
          </a:xfrm>
        </p:spPr>
        <p:txBody>
          <a:bodyPr>
            <a:normAutofit fontScale="90000"/>
          </a:bodyPr>
          <a:lstStyle/>
          <a:p>
            <a:r>
              <a:rPr lang="tr-TR" dirty="0"/>
              <a:t>Bilişsel Model ile Otomatik Madde Üretimi</a:t>
            </a:r>
          </a:p>
        </p:txBody>
      </p:sp>
      <p:pic>
        <p:nvPicPr>
          <p:cNvPr id="2050" name="Picture 2" descr="Şekil 1. Anahtar Özellikler Bilişsel Modeli-17. yy Divan Şairleri Örneği">
            <a:extLst>
              <a:ext uri="{FF2B5EF4-FFF2-40B4-BE49-F238E27FC236}">
                <a16:creationId xmlns:a16="http://schemas.microsoft.com/office/drawing/2014/main" id="{2133C13B-F041-F739-E077-C4A3D82D8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18" y="1550822"/>
            <a:ext cx="6132170" cy="52395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909F9E6-CAC2-51B4-9B41-2BF34351D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9015" y="1386792"/>
            <a:ext cx="5257914" cy="526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24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0F75D-95BA-C422-80BD-FF891BAC91E8}"/>
            </a:ext>
          </a:extLst>
        </p:cNvPr>
        <p:cNvGrpSpPr/>
        <p:nvPr/>
      </p:nvGrpSpPr>
      <p:grpSpPr>
        <a:xfrm>
          <a:off x="0" y="0"/>
          <a:ext cx="0" cy="0"/>
          <a:chOff x="0" y="0"/>
          <a:chExt cx="0" cy="0"/>
        </a:xfrm>
      </p:grpSpPr>
      <p:sp>
        <p:nvSpPr>
          <p:cNvPr id="5" name="Alt Bilgi Yer Tutucusu 4">
            <a:extLst>
              <a:ext uri="{FF2B5EF4-FFF2-40B4-BE49-F238E27FC236}">
                <a16:creationId xmlns:a16="http://schemas.microsoft.com/office/drawing/2014/main" id="{1ECDC144-A1B8-CDA0-5030-8F334548A954}"/>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041F97D6-CF2D-2DD6-EF61-5702F39883B2}"/>
              </a:ext>
            </a:extLst>
          </p:cNvPr>
          <p:cNvSpPr>
            <a:spLocks noGrp="1"/>
          </p:cNvSpPr>
          <p:nvPr>
            <p:ph type="sldNum" sz="quarter" idx="12"/>
          </p:nvPr>
        </p:nvSpPr>
        <p:spPr/>
        <p:txBody>
          <a:bodyPr/>
          <a:lstStyle/>
          <a:p>
            <a:fld id="{B5CEABB6-07DC-46E8-9B57-56EC44A396E5}" type="slidenum">
              <a:rPr lang="tr-TR" noProof="0" smtClean="0"/>
              <a:pPr/>
              <a:t>17</a:t>
            </a:fld>
            <a:endParaRPr lang="tr-TR" noProof="0" dirty="0"/>
          </a:p>
        </p:txBody>
      </p:sp>
      <p:sp>
        <p:nvSpPr>
          <p:cNvPr id="2" name="Başlık 1">
            <a:extLst>
              <a:ext uri="{FF2B5EF4-FFF2-40B4-BE49-F238E27FC236}">
                <a16:creationId xmlns:a16="http://schemas.microsoft.com/office/drawing/2014/main" id="{079D544E-2FF0-99D0-74BC-13D3DFCACD39}"/>
              </a:ext>
            </a:extLst>
          </p:cNvPr>
          <p:cNvSpPr>
            <a:spLocks noGrp="1"/>
          </p:cNvSpPr>
          <p:nvPr>
            <p:ph type="title"/>
          </p:nvPr>
        </p:nvSpPr>
        <p:spPr>
          <a:xfrm>
            <a:off x="3111398" y="749887"/>
            <a:ext cx="6551979" cy="636905"/>
          </a:xfrm>
        </p:spPr>
        <p:txBody>
          <a:bodyPr>
            <a:normAutofit fontScale="90000"/>
          </a:bodyPr>
          <a:lstStyle/>
          <a:p>
            <a:r>
              <a:rPr lang="tr-TR" dirty="0"/>
              <a:t>Bilişsel Model ile Otomatik Madde Üretimi</a:t>
            </a:r>
          </a:p>
        </p:txBody>
      </p:sp>
      <p:pic>
        <p:nvPicPr>
          <p:cNvPr id="3074" name="Picture 2">
            <a:extLst>
              <a:ext uri="{FF2B5EF4-FFF2-40B4-BE49-F238E27FC236}">
                <a16:creationId xmlns:a16="http://schemas.microsoft.com/office/drawing/2014/main" id="{F7F1182E-8164-516F-36BD-C3DCBD21C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588" y="1386792"/>
            <a:ext cx="8305800" cy="538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F96C7-97D8-6EC4-1443-8A16DE8AC5B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CE90153-9A21-0E47-EFE6-9212A4C63D92}"/>
              </a:ext>
            </a:extLst>
          </p:cNvPr>
          <p:cNvSpPr>
            <a:spLocks noGrp="1"/>
          </p:cNvSpPr>
          <p:nvPr>
            <p:ph type="title"/>
          </p:nvPr>
        </p:nvSpPr>
        <p:spPr>
          <a:xfrm>
            <a:off x="437693" y="-419940"/>
            <a:ext cx="11316613" cy="1305562"/>
          </a:xfrm>
        </p:spPr>
        <p:txBody>
          <a:bodyPr/>
          <a:lstStyle/>
          <a:p>
            <a:r>
              <a:rPr lang="tr-TR" dirty="0"/>
              <a:t>Graduate Management Admission Test (GMAT)</a:t>
            </a:r>
          </a:p>
        </p:txBody>
      </p:sp>
      <p:sp>
        <p:nvSpPr>
          <p:cNvPr id="3" name="İçerik Yer Tutucusu 2">
            <a:extLst>
              <a:ext uri="{FF2B5EF4-FFF2-40B4-BE49-F238E27FC236}">
                <a16:creationId xmlns:a16="http://schemas.microsoft.com/office/drawing/2014/main" id="{29A3D27D-BC0E-58EB-EC16-951BC335771E}"/>
              </a:ext>
            </a:extLst>
          </p:cNvPr>
          <p:cNvSpPr>
            <a:spLocks noGrp="1"/>
          </p:cNvSpPr>
          <p:nvPr>
            <p:ph idx="1"/>
          </p:nvPr>
        </p:nvSpPr>
        <p:spPr>
          <a:xfrm>
            <a:off x="901021" y="2521580"/>
            <a:ext cx="9946136" cy="2347596"/>
          </a:xfrm>
        </p:spPr>
        <p:txBody>
          <a:bodyPr/>
          <a:lstStyle/>
          <a:p>
            <a:pPr marL="285750" indent="-285750">
              <a:buFont typeface="Arial" panose="020B0604020202020204" pitchFamily="34" charset="0"/>
              <a:buChar char="•"/>
            </a:pPr>
            <a:r>
              <a:rPr lang="tr-TR" dirty="0"/>
              <a:t>Dünya genelinde MBA ve işletme yüksek lisansı başvurularında kullanılır.</a:t>
            </a:r>
          </a:p>
          <a:p>
            <a:pPr marL="285750" indent="-285750">
              <a:buFont typeface="Arial" panose="020B0604020202020204" pitchFamily="34" charset="0"/>
              <a:buChar char="•"/>
            </a:pPr>
            <a:r>
              <a:rPr lang="tr-TR" dirty="0"/>
              <a:t>Sayısal Akıl Yürütme alt testinde Otomatik Madde Üretimine dayalı sorular yer alır.</a:t>
            </a:r>
          </a:p>
          <a:p>
            <a:pPr marL="285750" indent="-285750">
              <a:buFont typeface="Arial" panose="020B0604020202020204" pitchFamily="34" charset="0"/>
              <a:buChar char="•"/>
            </a:pPr>
            <a:r>
              <a:rPr lang="tr-TR" dirty="0"/>
              <a:t>Madde Tepki Kuramını temel alır.</a:t>
            </a:r>
          </a:p>
        </p:txBody>
      </p:sp>
      <p:sp>
        <p:nvSpPr>
          <p:cNvPr id="5" name="Alt Bilgi Yer Tutucusu 4">
            <a:extLst>
              <a:ext uri="{FF2B5EF4-FFF2-40B4-BE49-F238E27FC236}">
                <a16:creationId xmlns:a16="http://schemas.microsoft.com/office/drawing/2014/main" id="{EBAB06D1-4B84-2418-6DBA-3F69715C3E58}"/>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68059D5C-0D01-2014-4499-A091BA46B728}"/>
              </a:ext>
            </a:extLst>
          </p:cNvPr>
          <p:cNvSpPr>
            <a:spLocks noGrp="1"/>
          </p:cNvSpPr>
          <p:nvPr>
            <p:ph type="sldNum" sz="quarter" idx="12"/>
          </p:nvPr>
        </p:nvSpPr>
        <p:spPr/>
        <p:txBody>
          <a:bodyPr/>
          <a:lstStyle/>
          <a:p>
            <a:fld id="{B5CEABB6-07DC-46E8-9B57-56EC44A396E5}" type="slidenum">
              <a:rPr lang="tr-TR" noProof="0" smtClean="0"/>
              <a:pPr/>
              <a:t>18</a:t>
            </a:fld>
            <a:endParaRPr lang="tr-TR" noProof="0" dirty="0"/>
          </a:p>
        </p:txBody>
      </p:sp>
      <p:sp>
        <p:nvSpPr>
          <p:cNvPr id="8" name="Rectangle 3">
            <a:extLst>
              <a:ext uri="{FF2B5EF4-FFF2-40B4-BE49-F238E27FC236}">
                <a16:creationId xmlns:a16="http://schemas.microsoft.com/office/drawing/2014/main" id="{31A52913-2071-C27E-4347-E840D29A2F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0976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47579-834D-4A9B-ECE6-6859E218462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02465DC-553F-0C59-0337-17E50E4102CB}"/>
              </a:ext>
            </a:extLst>
          </p:cNvPr>
          <p:cNvSpPr>
            <a:spLocks noGrp="1"/>
          </p:cNvSpPr>
          <p:nvPr>
            <p:ph type="title"/>
          </p:nvPr>
        </p:nvSpPr>
        <p:spPr>
          <a:xfrm>
            <a:off x="2866951" y="190194"/>
            <a:ext cx="7115249" cy="746633"/>
          </a:xfrm>
        </p:spPr>
        <p:txBody>
          <a:bodyPr/>
          <a:lstStyle/>
          <a:p>
            <a:r>
              <a:rPr lang="tr-TR" dirty="0"/>
              <a:t>Otomatik Madde Puanlama</a:t>
            </a:r>
          </a:p>
        </p:txBody>
      </p:sp>
      <p:sp>
        <p:nvSpPr>
          <p:cNvPr id="3" name="İçerik Yer Tutucusu 2">
            <a:extLst>
              <a:ext uri="{FF2B5EF4-FFF2-40B4-BE49-F238E27FC236}">
                <a16:creationId xmlns:a16="http://schemas.microsoft.com/office/drawing/2014/main" id="{634DAA8D-6DE6-649A-C5F9-5B98FEF1E7A3}"/>
              </a:ext>
            </a:extLst>
          </p:cNvPr>
          <p:cNvSpPr>
            <a:spLocks noGrp="1"/>
          </p:cNvSpPr>
          <p:nvPr>
            <p:ph idx="1"/>
          </p:nvPr>
        </p:nvSpPr>
        <p:spPr>
          <a:xfrm>
            <a:off x="803299" y="1663020"/>
            <a:ext cx="9946136" cy="4556952"/>
          </a:xfrm>
        </p:spPr>
        <p:txBody>
          <a:bodyPr>
            <a:noAutofit/>
          </a:bodyPr>
          <a:lstStyle/>
          <a:p>
            <a:pPr algn="just"/>
            <a:r>
              <a:rPr lang="tr-TR" dirty="0"/>
              <a:t>Otomatik madde puanlama, testte verilen yanıtların insan puanlayıcılar yerine bilgisayar algoritmaları tarafından değerlendirilmesidir.</a:t>
            </a:r>
          </a:p>
          <a:p>
            <a:pPr algn="just"/>
            <a:r>
              <a:rPr lang="tr-TR" dirty="0"/>
              <a:t>Bu sistem özellikle:</a:t>
            </a:r>
          </a:p>
          <a:p>
            <a:pPr marL="285750" indent="-285750" algn="just">
              <a:buFont typeface="Arial" panose="020B0604020202020204" pitchFamily="34" charset="0"/>
              <a:buChar char="•"/>
            </a:pPr>
            <a:r>
              <a:rPr lang="tr-TR" dirty="0"/>
              <a:t>Yazılı kompozisyonlar</a:t>
            </a:r>
          </a:p>
          <a:p>
            <a:pPr marL="285750" indent="-285750" algn="just">
              <a:buFont typeface="Arial" panose="020B0604020202020204" pitchFamily="34" charset="0"/>
              <a:buChar char="•"/>
            </a:pPr>
            <a:r>
              <a:rPr lang="tr-TR" dirty="0"/>
              <a:t>Kısa cevaplı maddeler</a:t>
            </a:r>
          </a:p>
          <a:p>
            <a:pPr marL="285750" indent="-285750" algn="just">
              <a:buFont typeface="Arial" panose="020B0604020202020204" pitchFamily="34" charset="0"/>
              <a:buChar char="•"/>
            </a:pPr>
            <a:r>
              <a:rPr lang="tr-TR" dirty="0"/>
              <a:t>Açık uçlu maddeler</a:t>
            </a:r>
          </a:p>
          <a:p>
            <a:pPr marL="285750" indent="-285750" algn="just">
              <a:buFont typeface="Arial" panose="020B0604020202020204" pitchFamily="34" charset="0"/>
              <a:buChar char="•"/>
            </a:pPr>
            <a:r>
              <a:rPr lang="tr-TR" dirty="0"/>
              <a:t>Bazı konuşma ve dinleme soruları için kullanılır.</a:t>
            </a:r>
          </a:p>
          <a:p>
            <a:pPr marL="285750" indent="-285750" algn="just">
              <a:buFont typeface="Arial" panose="020B0604020202020204" pitchFamily="34" charset="0"/>
              <a:buChar char="•"/>
            </a:pPr>
            <a:endParaRPr lang="tr-TR" dirty="0"/>
          </a:p>
          <a:p>
            <a:pPr algn="just"/>
            <a:r>
              <a:rPr lang="tr-TR" dirty="0"/>
              <a:t>Otomatik puanlamada temel amaçlar:</a:t>
            </a:r>
          </a:p>
          <a:p>
            <a:pPr algn="just"/>
            <a:r>
              <a:rPr lang="tr-TR" b="1" dirty="0"/>
              <a:t>İnsan puanlayıcılarla yüksek tutarlılık</a:t>
            </a:r>
            <a:r>
              <a:rPr lang="tr-TR" dirty="0"/>
              <a:t> (ör. Cohen’s </a:t>
            </a:r>
            <a:r>
              <a:rPr lang="el-GR" dirty="0"/>
              <a:t>κ ≥ 0.80)</a:t>
            </a:r>
          </a:p>
          <a:p>
            <a:pPr algn="just"/>
            <a:r>
              <a:rPr lang="tr-TR" b="1" dirty="0"/>
              <a:t>Kapsam geçerliğini</a:t>
            </a:r>
            <a:r>
              <a:rPr lang="tr-TR" dirty="0"/>
              <a:t> korumak</a:t>
            </a:r>
          </a:p>
          <a:p>
            <a:pPr algn="just"/>
            <a:r>
              <a:rPr lang="tr-TR" b="1" dirty="0"/>
              <a:t>Sistematik yanlılığı</a:t>
            </a:r>
            <a:r>
              <a:rPr lang="tr-TR" dirty="0"/>
              <a:t> en aza indirmek (örn. aksan, yazı stili, kültürel farklılık)</a:t>
            </a:r>
          </a:p>
          <a:p>
            <a:pPr marL="285750" indent="-285750" algn="just">
              <a:buFont typeface="Arial" panose="020B0604020202020204" pitchFamily="34" charset="0"/>
              <a:buChar char="•"/>
            </a:pPr>
            <a:endParaRPr lang="tr-TR" dirty="0"/>
          </a:p>
        </p:txBody>
      </p:sp>
      <p:sp>
        <p:nvSpPr>
          <p:cNvPr id="5" name="Alt Bilgi Yer Tutucusu 4">
            <a:extLst>
              <a:ext uri="{FF2B5EF4-FFF2-40B4-BE49-F238E27FC236}">
                <a16:creationId xmlns:a16="http://schemas.microsoft.com/office/drawing/2014/main" id="{E38B8657-EB52-02C6-4AD4-BD77398594E2}"/>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70D54CB0-8C73-D64E-C473-56DFBA2BE188}"/>
              </a:ext>
            </a:extLst>
          </p:cNvPr>
          <p:cNvSpPr>
            <a:spLocks noGrp="1"/>
          </p:cNvSpPr>
          <p:nvPr>
            <p:ph type="sldNum" sz="quarter" idx="12"/>
          </p:nvPr>
        </p:nvSpPr>
        <p:spPr/>
        <p:txBody>
          <a:bodyPr/>
          <a:lstStyle/>
          <a:p>
            <a:fld id="{B5CEABB6-07DC-46E8-9B57-56EC44A396E5}" type="slidenum">
              <a:rPr lang="tr-TR" noProof="0" smtClean="0"/>
              <a:pPr/>
              <a:t>19</a:t>
            </a:fld>
            <a:endParaRPr lang="tr-TR" noProof="0" dirty="0"/>
          </a:p>
        </p:txBody>
      </p:sp>
    </p:spTree>
    <p:extLst>
      <p:ext uri="{BB962C8B-B14F-4D97-AF65-F5344CB8AC3E}">
        <p14:creationId xmlns:p14="http://schemas.microsoft.com/office/powerpoint/2010/main" val="29279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19F29B-F233-48AF-8261-F33A4E079E3E}"/>
              </a:ext>
            </a:extLst>
          </p:cNvPr>
          <p:cNvSpPr>
            <a:spLocks noGrp="1"/>
          </p:cNvSpPr>
          <p:nvPr>
            <p:ph type="title"/>
          </p:nvPr>
        </p:nvSpPr>
        <p:spPr>
          <a:xfrm>
            <a:off x="1152714" y="1357408"/>
            <a:ext cx="3510028" cy="1305562"/>
          </a:xfrm>
        </p:spPr>
        <p:txBody>
          <a:bodyPr rtlCol="0"/>
          <a:lstStyle/>
          <a:p>
            <a:pPr rtl="0"/>
            <a:r>
              <a:rPr lang="tr-TR" dirty="0"/>
              <a:t>Sonuca Dayalı</a:t>
            </a:r>
          </a:p>
        </p:txBody>
      </p:sp>
      <p:sp>
        <p:nvSpPr>
          <p:cNvPr id="3" name="Alt Başlık 2">
            <a:extLst>
              <a:ext uri="{FF2B5EF4-FFF2-40B4-BE49-F238E27FC236}">
                <a16:creationId xmlns:a16="http://schemas.microsoft.com/office/drawing/2014/main" id="{35E3EA69-4E0E-41BD-8095-A124225A2647}"/>
              </a:ext>
            </a:extLst>
          </p:cNvPr>
          <p:cNvSpPr>
            <a:spLocks noGrp="1"/>
          </p:cNvSpPr>
          <p:nvPr>
            <p:ph idx="1"/>
          </p:nvPr>
        </p:nvSpPr>
        <p:spPr>
          <a:xfrm>
            <a:off x="203413" y="3309686"/>
            <a:ext cx="5684520" cy="1918448"/>
          </a:xfrm>
        </p:spPr>
        <p:txBody>
          <a:bodyPr vert="horz" lIns="91440" tIns="45720" rIns="91440" bIns="45720" rtlCol="0" anchor="t">
            <a:normAutofit/>
          </a:bodyPr>
          <a:lstStyle/>
          <a:p>
            <a:pPr marL="285750" indent="-285750" rtl="0">
              <a:buFont typeface="Arial" panose="020B0604020202020204" pitchFamily="34" charset="0"/>
              <a:buChar char="•"/>
            </a:pPr>
            <a:r>
              <a:rPr lang="tr-TR" dirty="0"/>
              <a:t>Klasik Ölçme Araçlarının Dijitalleştirilmesi</a:t>
            </a:r>
          </a:p>
          <a:p>
            <a:pPr marL="285750" indent="-285750">
              <a:buFont typeface="Arial" panose="020B0604020202020204" pitchFamily="34" charset="0"/>
              <a:buChar char="•"/>
            </a:pPr>
            <a:r>
              <a:rPr lang="tr-TR" dirty="0"/>
              <a:t>Bilgisayar Ortamında Bireye Uyarlanmış Testler (BOBUT)</a:t>
            </a:r>
          </a:p>
          <a:p>
            <a:pPr marL="285750" indent="-285750">
              <a:buFont typeface="Arial" panose="020B0604020202020204" pitchFamily="34" charset="0"/>
              <a:buChar char="•"/>
            </a:pPr>
            <a:r>
              <a:rPr lang="tr-TR" dirty="0"/>
              <a:t>Otomatik Madde Üretimi</a:t>
            </a:r>
          </a:p>
          <a:p>
            <a:pPr marL="285750" indent="-285750">
              <a:buFont typeface="Arial" panose="020B0604020202020204" pitchFamily="34" charset="0"/>
              <a:buChar char="•"/>
            </a:pPr>
            <a:r>
              <a:rPr lang="tr-TR" dirty="0"/>
              <a:t>Otomatik Madde Puanlama</a:t>
            </a:r>
          </a:p>
          <a:p>
            <a:pPr marL="285750" indent="-285750">
              <a:buFont typeface="Arial" panose="020B0604020202020204" pitchFamily="34" charset="0"/>
              <a:buChar char="•"/>
            </a:pPr>
            <a:r>
              <a:rPr lang="tr-TR" dirty="0"/>
              <a:t>Otomatik Raporlama</a:t>
            </a:r>
          </a:p>
        </p:txBody>
      </p:sp>
      <p:sp>
        <p:nvSpPr>
          <p:cNvPr id="5" name="Alt Bilgi Yer Tutucusu 4">
            <a:extLst>
              <a:ext uri="{FF2B5EF4-FFF2-40B4-BE49-F238E27FC236}">
                <a16:creationId xmlns:a16="http://schemas.microsoft.com/office/drawing/2014/main" id="{AF29EA23-F34E-486A-B8B2-0C3019266975}"/>
              </a:ext>
            </a:extLst>
          </p:cNvPr>
          <p:cNvSpPr>
            <a:spLocks noGrp="1"/>
          </p:cNvSpPr>
          <p:nvPr>
            <p:ph type="ftr" sz="quarter" idx="11"/>
          </p:nvPr>
        </p:nvSpPr>
        <p:spPr>
          <a:xfrm>
            <a:off x="4038600" y="6356350"/>
            <a:ext cx="4114800" cy="365125"/>
          </a:xfrm>
        </p:spPr>
        <p:txBody>
          <a:bodyPr rtlCol="0"/>
          <a:lstStyle/>
          <a:p>
            <a:r>
              <a:rPr lang="tr-TR" dirty="0"/>
              <a:t>Dijital Çağda Ölçme Araç ve Yöntemleri</a:t>
            </a:r>
          </a:p>
        </p:txBody>
      </p:sp>
      <p:sp>
        <p:nvSpPr>
          <p:cNvPr id="4" name="Slayt Numarası Yer Tutucusu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tr-TR" smtClean="0"/>
              <a:pPr rtl="0"/>
              <a:t>2</a:t>
            </a:fld>
            <a:endParaRPr lang="tr-TR" dirty="0"/>
          </a:p>
        </p:txBody>
      </p:sp>
      <p:sp>
        <p:nvSpPr>
          <p:cNvPr id="6" name="Başlık 1">
            <a:extLst>
              <a:ext uri="{FF2B5EF4-FFF2-40B4-BE49-F238E27FC236}">
                <a16:creationId xmlns:a16="http://schemas.microsoft.com/office/drawing/2014/main" id="{3D3E00D6-03A5-9C3D-C38A-02490A4B3A0A}"/>
              </a:ext>
            </a:extLst>
          </p:cNvPr>
          <p:cNvSpPr txBox="1">
            <a:spLocks/>
          </p:cNvSpPr>
          <p:nvPr/>
        </p:nvSpPr>
        <p:spPr>
          <a:xfrm>
            <a:off x="7196363" y="1357408"/>
            <a:ext cx="3363445" cy="13055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accent4"/>
                </a:solidFill>
                <a:latin typeface="Calibri" panose="020F0502020204030204" pitchFamily="34" charset="0"/>
                <a:ea typeface="+mj-ea"/>
                <a:cs typeface="Calibri" panose="020F0502020204030204" pitchFamily="34" charset="0"/>
              </a:defRPr>
            </a:lvl1pPr>
          </a:lstStyle>
          <a:p>
            <a:r>
              <a:rPr lang="tr-TR" dirty="0"/>
              <a:t>Sürece Dayalı</a:t>
            </a:r>
          </a:p>
        </p:txBody>
      </p:sp>
      <p:sp>
        <p:nvSpPr>
          <p:cNvPr id="7" name="Alt Başlık 2">
            <a:extLst>
              <a:ext uri="{FF2B5EF4-FFF2-40B4-BE49-F238E27FC236}">
                <a16:creationId xmlns:a16="http://schemas.microsoft.com/office/drawing/2014/main" id="{A941F4E2-AA65-B5BF-8932-3C50AF96F990}"/>
              </a:ext>
            </a:extLst>
          </p:cNvPr>
          <p:cNvSpPr txBox="1">
            <a:spLocks/>
          </p:cNvSpPr>
          <p:nvPr/>
        </p:nvSpPr>
        <p:spPr>
          <a:xfrm>
            <a:off x="6096000" y="3253334"/>
            <a:ext cx="5684520" cy="2347596"/>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a:solidFill>
                  <a:schemeClr val="accent4"/>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tr-TR" dirty="0"/>
              <a:t>Öğrenme Yönetim Sistemleri (LMS)</a:t>
            </a:r>
          </a:p>
          <a:p>
            <a:pPr marL="285750" indent="-285750">
              <a:buFont typeface="Arial" panose="020B0604020202020204" pitchFamily="34" charset="0"/>
              <a:buChar char="•"/>
            </a:pPr>
            <a:r>
              <a:rPr lang="tr-TR" dirty="0"/>
              <a:t>Öğrenme Analitiği ve İzleme</a:t>
            </a:r>
          </a:p>
          <a:p>
            <a:pPr marL="285750" indent="-285750">
              <a:buFont typeface="Arial" panose="020B0604020202020204" pitchFamily="34" charset="0"/>
              <a:buChar char="•"/>
            </a:pPr>
            <a:r>
              <a:rPr lang="tr-TR" dirty="0"/>
              <a:t>Dijital Portfolyolar</a:t>
            </a:r>
          </a:p>
          <a:p>
            <a:pPr marL="285750" indent="-285750">
              <a:buFont typeface="Arial" panose="020B0604020202020204" pitchFamily="34" charset="0"/>
              <a:buChar char="•"/>
            </a:pPr>
            <a:r>
              <a:rPr lang="tr-TR" dirty="0"/>
              <a:t>Dijital Günlükler ve Bloglar</a:t>
            </a:r>
          </a:p>
          <a:p>
            <a:pPr marL="285750" indent="-285750">
              <a:buFont typeface="Arial" panose="020B0604020202020204" pitchFamily="34" charset="0"/>
              <a:buChar char="•"/>
            </a:pPr>
            <a:r>
              <a:rPr lang="tr-TR" dirty="0"/>
              <a:t>Oyunlaştırılmış Süreç İzleme</a:t>
            </a:r>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7D78-59A2-8695-6871-291597C90F6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D0D424F-C8D2-85D8-8D00-92FB7A8C981A}"/>
              </a:ext>
            </a:extLst>
          </p:cNvPr>
          <p:cNvSpPr>
            <a:spLocks noGrp="1"/>
          </p:cNvSpPr>
          <p:nvPr>
            <p:ph type="title"/>
          </p:nvPr>
        </p:nvSpPr>
        <p:spPr>
          <a:xfrm>
            <a:off x="2767585" y="336500"/>
            <a:ext cx="7305445" cy="688111"/>
          </a:xfrm>
        </p:spPr>
        <p:txBody>
          <a:bodyPr>
            <a:normAutofit fontScale="90000"/>
          </a:bodyPr>
          <a:lstStyle/>
          <a:p>
            <a:r>
              <a:rPr lang="tr-TR" dirty="0"/>
              <a:t>Otomatik Madde Puanlama</a:t>
            </a:r>
          </a:p>
        </p:txBody>
      </p:sp>
      <p:sp>
        <p:nvSpPr>
          <p:cNvPr id="3" name="İçerik Yer Tutucusu 2">
            <a:extLst>
              <a:ext uri="{FF2B5EF4-FFF2-40B4-BE49-F238E27FC236}">
                <a16:creationId xmlns:a16="http://schemas.microsoft.com/office/drawing/2014/main" id="{01C33877-5649-9612-051B-9BB1ADECD7FD}"/>
              </a:ext>
            </a:extLst>
          </p:cNvPr>
          <p:cNvSpPr>
            <a:spLocks noGrp="1"/>
          </p:cNvSpPr>
          <p:nvPr>
            <p:ph idx="1"/>
          </p:nvPr>
        </p:nvSpPr>
        <p:spPr>
          <a:xfrm>
            <a:off x="803299" y="1663020"/>
            <a:ext cx="9946136" cy="4693330"/>
          </a:xfrm>
        </p:spPr>
        <p:txBody>
          <a:bodyPr>
            <a:noAutofit/>
          </a:bodyPr>
          <a:lstStyle/>
          <a:p>
            <a:pPr algn="just"/>
            <a:r>
              <a:rPr lang="tr-TR" b="1" dirty="0"/>
              <a:t>Kural Tabanlı Yaklaşım:</a:t>
            </a:r>
          </a:p>
          <a:p>
            <a:pPr algn="just"/>
            <a:r>
              <a:rPr lang="tr-TR" dirty="0"/>
              <a:t>Daha çok kısa cevaplı madde puanlaması için geliştirilen klasik yöntemdir. Belirli anahtar kelimelerin varlığı, cümle yapısı, uzunluk, noktalama, vs. için kullanılır. Karmaşık dil yapılarını veya yaratıcılığı yakalamakta sınırlıdır.</a:t>
            </a:r>
          </a:p>
          <a:p>
            <a:pPr algn="just"/>
            <a:endParaRPr lang="tr-TR" dirty="0"/>
          </a:p>
          <a:p>
            <a:pPr algn="just"/>
            <a:r>
              <a:rPr lang="tr-TR" b="1" dirty="0"/>
              <a:t>İstatistiksel/Makine Öğrenmesi Yaklaşımı:</a:t>
            </a:r>
          </a:p>
          <a:p>
            <a:pPr algn="just"/>
            <a:r>
              <a:rPr lang="tr-TR" dirty="0"/>
              <a:t>Sistem, daha önce insan puanlayıcılarca değerlendirilmiş büyük bir örneklem üzerinden bir model öğrenir.</a:t>
            </a:r>
          </a:p>
          <a:p>
            <a:pPr algn="just"/>
            <a:r>
              <a:rPr lang="tr-TR" dirty="0"/>
              <a:t>Yeni yanıtları bu model üzerinden tahmin eder.</a:t>
            </a:r>
          </a:p>
          <a:p>
            <a:pPr algn="just"/>
            <a:r>
              <a:rPr lang="tr-TR" dirty="0"/>
              <a:t>Özellikle yazma puanlamasında kullanılır.</a:t>
            </a:r>
          </a:p>
          <a:p>
            <a:pPr algn="just"/>
            <a:endParaRPr lang="tr-TR" dirty="0"/>
          </a:p>
          <a:p>
            <a:pPr algn="just"/>
            <a:r>
              <a:rPr lang="tr-TR" b="1" dirty="0"/>
              <a:t>Derin Öğrenme/NLP Yaklaşımları:</a:t>
            </a:r>
          </a:p>
          <a:p>
            <a:pPr algn="just"/>
            <a:r>
              <a:rPr lang="tr-TR" dirty="0"/>
              <a:t>Son yıllarda dil modelleri (örn. BERT, GPT, RoBERTa) ile yazıların anlam düzeyinde analizi yapılabiliyor.</a:t>
            </a:r>
          </a:p>
          <a:p>
            <a:pPr algn="just"/>
            <a:r>
              <a:rPr lang="tr-TR" dirty="0"/>
              <a:t>Bu sistemler anlamsal benzerlik, bağlam analizi, bağdaşıklık gibi soyut boyutları da değerlendirebiliyor.</a:t>
            </a:r>
          </a:p>
          <a:p>
            <a:pPr algn="just"/>
            <a:r>
              <a:rPr lang="tr-TR" dirty="0"/>
              <a:t>İnsan puanlayıcılarla korelasyonları 0.85–0.90 düzeyine kadar çıkabiliyor.</a:t>
            </a:r>
          </a:p>
          <a:p>
            <a:pPr algn="just"/>
            <a:endParaRPr lang="tr-TR" dirty="0"/>
          </a:p>
        </p:txBody>
      </p:sp>
      <p:sp>
        <p:nvSpPr>
          <p:cNvPr id="5" name="Alt Bilgi Yer Tutucusu 4">
            <a:extLst>
              <a:ext uri="{FF2B5EF4-FFF2-40B4-BE49-F238E27FC236}">
                <a16:creationId xmlns:a16="http://schemas.microsoft.com/office/drawing/2014/main" id="{5828264B-3331-3281-EA10-01B0D20A3B0F}"/>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EC8E01DA-4311-4093-27D9-C74573CA85BF}"/>
              </a:ext>
            </a:extLst>
          </p:cNvPr>
          <p:cNvSpPr>
            <a:spLocks noGrp="1"/>
          </p:cNvSpPr>
          <p:nvPr>
            <p:ph type="sldNum" sz="quarter" idx="12"/>
          </p:nvPr>
        </p:nvSpPr>
        <p:spPr/>
        <p:txBody>
          <a:bodyPr/>
          <a:lstStyle/>
          <a:p>
            <a:fld id="{B5CEABB6-07DC-46E8-9B57-56EC44A396E5}" type="slidenum">
              <a:rPr lang="tr-TR" noProof="0" smtClean="0"/>
              <a:pPr/>
              <a:t>20</a:t>
            </a:fld>
            <a:endParaRPr lang="tr-TR" noProof="0" dirty="0"/>
          </a:p>
        </p:txBody>
      </p:sp>
    </p:spTree>
    <p:extLst>
      <p:ext uri="{BB962C8B-B14F-4D97-AF65-F5344CB8AC3E}">
        <p14:creationId xmlns:p14="http://schemas.microsoft.com/office/powerpoint/2010/main" val="2157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4869B-5A3B-184E-D598-B3086D20931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D086B148-849D-8FE6-E92B-C08507183E7F}"/>
              </a:ext>
            </a:extLst>
          </p:cNvPr>
          <p:cNvSpPr>
            <a:spLocks noGrp="1"/>
          </p:cNvSpPr>
          <p:nvPr>
            <p:ph type="title"/>
          </p:nvPr>
        </p:nvSpPr>
        <p:spPr>
          <a:xfrm>
            <a:off x="2767585" y="336500"/>
            <a:ext cx="7305445" cy="688111"/>
          </a:xfrm>
        </p:spPr>
        <p:txBody>
          <a:bodyPr>
            <a:normAutofit fontScale="90000"/>
          </a:bodyPr>
          <a:lstStyle/>
          <a:p>
            <a:r>
              <a:rPr lang="tr-TR" dirty="0"/>
              <a:t>Otomatik Madde Puanlama</a:t>
            </a:r>
          </a:p>
        </p:txBody>
      </p:sp>
      <p:sp>
        <p:nvSpPr>
          <p:cNvPr id="5" name="Alt Bilgi Yer Tutucusu 4">
            <a:extLst>
              <a:ext uri="{FF2B5EF4-FFF2-40B4-BE49-F238E27FC236}">
                <a16:creationId xmlns:a16="http://schemas.microsoft.com/office/drawing/2014/main" id="{EC702F81-A68E-D6FF-2BB2-CCBE9482AC27}"/>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19818619-5562-A9EA-4582-3EBC0CA005FA}"/>
              </a:ext>
            </a:extLst>
          </p:cNvPr>
          <p:cNvSpPr>
            <a:spLocks noGrp="1"/>
          </p:cNvSpPr>
          <p:nvPr>
            <p:ph type="sldNum" sz="quarter" idx="12"/>
          </p:nvPr>
        </p:nvSpPr>
        <p:spPr/>
        <p:txBody>
          <a:bodyPr/>
          <a:lstStyle/>
          <a:p>
            <a:fld id="{B5CEABB6-07DC-46E8-9B57-56EC44A396E5}" type="slidenum">
              <a:rPr lang="tr-TR" noProof="0" smtClean="0"/>
              <a:pPr/>
              <a:t>21</a:t>
            </a:fld>
            <a:endParaRPr lang="tr-TR" noProof="0" dirty="0"/>
          </a:p>
        </p:txBody>
      </p:sp>
      <p:pic>
        <p:nvPicPr>
          <p:cNvPr id="4098" name="Picture 2">
            <a:extLst>
              <a:ext uri="{FF2B5EF4-FFF2-40B4-BE49-F238E27FC236}">
                <a16:creationId xmlns:a16="http://schemas.microsoft.com/office/drawing/2014/main" id="{6B46321C-5303-C0C5-055D-1951DF061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470" y="1302880"/>
            <a:ext cx="6559746"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6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A002D-2608-9EB2-1747-7A837740D70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9C60197-E5B4-038F-6565-71D7C7164B03}"/>
              </a:ext>
            </a:extLst>
          </p:cNvPr>
          <p:cNvSpPr>
            <a:spLocks noGrp="1"/>
          </p:cNvSpPr>
          <p:nvPr>
            <p:ph type="title"/>
          </p:nvPr>
        </p:nvSpPr>
        <p:spPr>
          <a:xfrm>
            <a:off x="-251154" y="448055"/>
            <a:ext cx="12443154" cy="1305562"/>
          </a:xfrm>
        </p:spPr>
        <p:txBody>
          <a:bodyPr>
            <a:normAutofit/>
          </a:bodyPr>
          <a:lstStyle/>
          <a:p>
            <a:r>
              <a:rPr lang="de-DE" dirty="0"/>
              <a:t>ETS – e-rater® </a:t>
            </a:r>
            <a:br>
              <a:rPr lang="tr-TR" dirty="0"/>
            </a:br>
            <a:r>
              <a:rPr lang="de-DE" dirty="0"/>
              <a:t>(TOEFL &amp; GRE Yazma Bölümü)</a:t>
            </a:r>
            <a:endParaRPr lang="tr-TR" dirty="0"/>
          </a:p>
        </p:txBody>
      </p:sp>
      <p:sp>
        <p:nvSpPr>
          <p:cNvPr id="5" name="Alt Bilgi Yer Tutucusu 4">
            <a:extLst>
              <a:ext uri="{FF2B5EF4-FFF2-40B4-BE49-F238E27FC236}">
                <a16:creationId xmlns:a16="http://schemas.microsoft.com/office/drawing/2014/main" id="{370D0B05-287A-B37B-686D-ED4716CB7F46}"/>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2BCD34EB-29AB-2CFC-6F1A-21D1269746B0}"/>
              </a:ext>
            </a:extLst>
          </p:cNvPr>
          <p:cNvSpPr>
            <a:spLocks noGrp="1"/>
          </p:cNvSpPr>
          <p:nvPr>
            <p:ph type="sldNum" sz="quarter" idx="12"/>
          </p:nvPr>
        </p:nvSpPr>
        <p:spPr/>
        <p:txBody>
          <a:bodyPr/>
          <a:lstStyle/>
          <a:p>
            <a:fld id="{B5CEABB6-07DC-46E8-9B57-56EC44A396E5}" type="slidenum">
              <a:rPr lang="tr-TR" noProof="0" smtClean="0"/>
              <a:pPr/>
              <a:t>22</a:t>
            </a:fld>
            <a:endParaRPr lang="tr-TR" noProof="0" dirty="0"/>
          </a:p>
        </p:txBody>
      </p:sp>
      <p:sp>
        <p:nvSpPr>
          <p:cNvPr id="8" name="Rectangle 3">
            <a:extLst>
              <a:ext uri="{FF2B5EF4-FFF2-40B4-BE49-F238E27FC236}">
                <a16:creationId xmlns:a16="http://schemas.microsoft.com/office/drawing/2014/main" id="{19575538-4F64-1DAB-FB9A-77AB6F8B9AC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D85DD3EA-AB37-8185-65F4-126AD152101F}"/>
              </a:ext>
            </a:extLst>
          </p:cNvPr>
          <p:cNvSpPr>
            <a:spLocks noGrp="1" noChangeArrowheads="1"/>
          </p:cNvSpPr>
          <p:nvPr>
            <p:ph idx="1"/>
          </p:nvPr>
        </p:nvSpPr>
        <p:spPr bwMode="auto">
          <a:xfrm>
            <a:off x="1440529" y="2301573"/>
            <a:ext cx="931094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1800" b="0" i="0" u="none" strike="noStrike" cap="none" normalizeH="0" baseline="0" dirty="0">
                <a:ln>
                  <a:noFill/>
                </a:ln>
                <a:solidFill>
                  <a:schemeClr val="tx1"/>
                </a:solidFill>
                <a:effectLst/>
                <a:ea typeface="Calibri" panose="020F0502020204030204" pitchFamily="34" charset="0"/>
              </a:rPr>
              <a:t>e-rater sistemi, yazılı kompozisyonları 60’tan fazla dilsel özelliğe göre analiz eder: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800" b="0" i="0" u="none" strike="noStrike" cap="none" normalizeH="0" baseline="0" dirty="0">
                <a:ln>
                  <a:noFill/>
                </a:ln>
                <a:solidFill>
                  <a:schemeClr val="tx1"/>
                </a:solidFill>
                <a:effectLst/>
                <a:ea typeface="Calibri" panose="020F0502020204030204" pitchFamily="34" charset="0"/>
              </a:rPr>
              <a:t>Gramer doğruluğu</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800" b="0" i="0" u="none" strike="noStrike" cap="none" normalizeH="0" baseline="0" dirty="0">
                <a:ln>
                  <a:noFill/>
                </a:ln>
                <a:solidFill>
                  <a:schemeClr val="tx1"/>
                </a:solidFill>
                <a:effectLst/>
                <a:ea typeface="Calibri" panose="020F0502020204030204" pitchFamily="34" charset="0"/>
              </a:rPr>
              <a:t>Kelime çeşitliliği</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800" b="0" i="0" u="none" strike="noStrike" cap="none" normalizeH="0" baseline="0" dirty="0">
                <a:ln>
                  <a:noFill/>
                </a:ln>
                <a:solidFill>
                  <a:schemeClr val="tx1"/>
                </a:solidFill>
                <a:effectLst/>
                <a:ea typeface="Calibri" panose="020F0502020204030204" pitchFamily="34" charset="0"/>
              </a:rPr>
              <a:t>Organizasyon yapısı</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800" b="0" i="0" u="none" strike="noStrike" cap="none" normalizeH="0" baseline="0" dirty="0">
                <a:ln>
                  <a:noFill/>
                </a:ln>
                <a:solidFill>
                  <a:schemeClr val="tx1"/>
                </a:solidFill>
                <a:effectLst/>
                <a:ea typeface="Calibri" panose="020F0502020204030204" pitchFamily="34" charset="0"/>
              </a:rPr>
              <a:t>Bağlaç kullanımı</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1800" b="0" i="0" u="none" strike="noStrike" cap="none" normalizeH="0" baseline="0" dirty="0">
                <a:ln>
                  <a:noFill/>
                </a:ln>
                <a:solidFill>
                  <a:schemeClr val="tx1"/>
                </a:solidFill>
                <a:effectLst/>
                <a:ea typeface="Calibri" panose="020F0502020204030204" pitchFamily="34" charset="0"/>
              </a:rPr>
              <a:t>Gelişmiş sözdizimi vb.</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tr-TR" altLang="tr-TR"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tr-TR" altLang="tr-TR" sz="1800" b="0" i="0" u="none" strike="noStrike" cap="none" normalizeH="0" baseline="0" dirty="0">
                <a:ln>
                  <a:noFill/>
                </a:ln>
                <a:solidFill>
                  <a:schemeClr val="tx1"/>
                </a:solidFill>
                <a:effectLst/>
                <a:ea typeface="Calibri" panose="020F0502020204030204" pitchFamily="34" charset="0"/>
              </a:rPr>
              <a:t>Her yanıt önce bir </a:t>
            </a:r>
            <a:r>
              <a:rPr kumimoji="0" lang="tr-TR" altLang="tr-TR" sz="1800" b="1" i="0" u="none" strike="noStrike" cap="none" normalizeH="0" baseline="0" dirty="0">
                <a:ln>
                  <a:noFill/>
                </a:ln>
                <a:solidFill>
                  <a:schemeClr val="tx1"/>
                </a:solidFill>
                <a:effectLst/>
                <a:ea typeface="Calibri" panose="020F0502020204030204" pitchFamily="34" charset="0"/>
              </a:rPr>
              <a:t>insan puanlayıcı</a:t>
            </a:r>
            <a:r>
              <a:rPr kumimoji="0" lang="tr-TR" altLang="tr-TR" sz="1800" b="0" i="0" u="none" strike="noStrike" cap="none" normalizeH="0" baseline="0" dirty="0">
                <a:ln>
                  <a:noFill/>
                </a:ln>
                <a:solidFill>
                  <a:schemeClr val="tx1"/>
                </a:solidFill>
                <a:effectLst/>
                <a:ea typeface="Calibri" panose="020F0502020204030204" pitchFamily="34" charset="0"/>
              </a:rPr>
              <a:t>, ardından bir </a:t>
            </a:r>
            <a:r>
              <a:rPr kumimoji="0" lang="tr-TR" altLang="tr-TR" sz="1800" b="1" i="0" u="none" strike="noStrike" cap="none" normalizeH="0" baseline="0" dirty="0">
                <a:ln>
                  <a:noFill/>
                </a:ln>
                <a:solidFill>
                  <a:schemeClr val="tx1"/>
                </a:solidFill>
                <a:effectLst/>
                <a:ea typeface="Calibri" panose="020F0502020204030204" pitchFamily="34" charset="0"/>
              </a:rPr>
              <a:t>e-rater</a:t>
            </a:r>
            <a:r>
              <a:rPr kumimoji="0" lang="tr-TR" altLang="tr-TR" sz="1800" b="0" i="0" u="none" strike="noStrike" cap="none" normalizeH="0" baseline="0" dirty="0">
                <a:ln>
                  <a:noFill/>
                </a:ln>
                <a:solidFill>
                  <a:schemeClr val="tx1"/>
                </a:solidFill>
                <a:effectLst/>
                <a:ea typeface="Calibri" panose="020F0502020204030204" pitchFamily="34" charset="0"/>
              </a:rPr>
              <a:t> modeli tarafından puanlanır.</a:t>
            </a:r>
          </a:p>
          <a:p>
            <a:pPr marL="0" marR="0" lvl="0" indent="0" algn="l" defTabSz="914400" rtl="0" eaLnBrk="0" fontAlgn="base" latinLnBrk="0" hangingPunct="0">
              <a:lnSpc>
                <a:spcPct val="100000"/>
              </a:lnSpc>
              <a:spcBef>
                <a:spcPct val="0"/>
              </a:spcBef>
              <a:spcAft>
                <a:spcPct val="0"/>
              </a:spcAft>
              <a:buClrTx/>
              <a:buSzTx/>
              <a:tabLst/>
            </a:pPr>
            <a:endParaRPr kumimoji="0" lang="tr-TR" altLang="tr-TR" sz="18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tr-TR" altLang="tr-TR" sz="1800" b="0" i="0" u="none" strike="noStrike" cap="none" normalizeH="0" baseline="0" dirty="0">
                <a:ln>
                  <a:noFill/>
                </a:ln>
                <a:solidFill>
                  <a:schemeClr val="tx1"/>
                </a:solidFill>
                <a:effectLst/>
                <a:ea typeface="Calibri" panose="020F0502020204030204" pitchFamily="34" charset="0"/>
              </a:rPr>
              <a:t>Eğer insan ve e-rater puanı çok farklıysa → ikinci bir insan devreye girer.</a:t>
            </a:r>
          </a:p>
        </p:txBody>
      </p:sp>
    </p:spTree>
    <p:extLst>
      <p:ext uri="{BB962C8B-B14F-4D97-AF65-F5344CB8AC3E}">
        <p14:creationId xmlns:p14="http://schemas.microsoft.com/office/powerpoint/2010/main" val="3151602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4EBC-1288-9024-976C-E5280182715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4AA97AD-7E08-DD5C-C184-0F2BA1F511D5}"/>
              </a:ext>
            </a:extLst>
          </p:cNvPr>
          <p:cNvSpPr>
            <a:spLocks noGrp="1"/>
          </p:cNvSpPr>
          <p:nvPr>
            <p:ph type="title"/>
          </p:nvPr>
        </p:nvSpPr>
        <p:spPr>
          <a:xfrm>
            <a:off x="3253740" y="-171670"/>
            <a:ext cx="5684520" cy="1305562"/>
          </a:xfrm>
        </p:spPr>
        <p:txBody>
          <a:bodyPr/>
          <a:lstStyle/>
          <a:p>
            <a:r>
              <a:rPr lang="tr-TR" dirty="0"/>
              <a:t>Otomatik Raporlama</a:t>
            </a:r>
          </a:p>
        </p:txBody>
      </p:sp>
      <p:sp>
        <p:nvSpPr>
          <p:cNvPr id="3" name="İçerik Yer Tutucusu 2">
            <a:extLst>
              <a:ext uri="{FF2B5EF4-FFF2-40B4-BE49-F238E27FC236}">
                <a16:creationId xmlns:a16="http://schemas.microsoft.com/office/drawing/2014/main" id="{D6C276CA-5AD1-FA8B-18D3-7E6A208C067A}"/>
              </a:ext>
            </a:extLst>
          </p:cNvPr>
          <p:cNvSpPr>
            <a:spLocks noGrp="1"/>
          </p:cNvSpPr>
          <p:nvPr>
            <p:ph idx="1"/>
          </p:nvPr>
        </p:nvSpPr>
        <p:spPr>
          <a:xfrm>
            <a:off x="803299" y="1663020"/>
            <a:ext cx="9946136" cy="4556952"/>
          </a:xfrm>
        </p:spPr>
        <p:txBody>
          <a:bodyPr>
            <a:noAutofit/>
          </a:bodyPr>
          <a:lstStyle/>
          <a:p>
            <a:pPr algn="just"/>
            <a:r>
              <a:rPr lang="tr-TR" b="1" dirty="0"/>
              <a:t>Otomatik raporlama</a:t>
            </a:r>
            <a:r>
              <a:rPr lang="tr-TR" dirty="0"/>
              <a:t>, test uygulamasından sonra birey ya da kurum için sonuçların </a:t>
            </a:r>
            <a:r>
              <a:rPr lang="tr-TR" b="1" dirty="0"/>
              <a:t>önceden tanımlanmış şablonlar, algoritmalar veya yapay zekâ sistemleri</a:t>
            </a:r>
            <a:r>
              <a:rPr lang="tr-TR" dirty="0"/>
              <a:t> aracılığıyla otomatik olarak oluşturulmasıdır.</a:t>
            </a:r>
          </a:p>
          <a:p>
            <a:pPr algn="just"/>
            <a:r>
              <a:rPr lang="tr-TR" dirty="0"/>
              <a:t>Bu sistemler, sadece “puan” değil:</a:t>
            </a:r>
          </a:p>
          <a:p>
            <a:pPr marL="285750" indent="-285750" algn="just">
              <a:buFont typeface="Arial" panose="020B0604020202020204" pitchFamily="34" charset="0"/>
              <a:buChar char="•"/>
            </a:pPr>
            <a:r>
              <a:rPr lang="tr-TR" dirty="0"/>
              <a:t>Öğrenen profili</a:t>
            </a:r>
          </a:p>
          <a:p>
            <a:pPr marL="285750" indent="-285750" algn="just">
              <a:buFont typeface="Arial" panose="020B0604020202020204" pitchFamily="34" charset="0"/>
              <a:buChar char="•"/>
            </a:pPr>
            <a:r>
              <a:rPr lang="tr-TR" dirty="0"/>
              <a:t>Alt boyut analizleri</a:t>
            </a:r>
          </a:p>
          <a:p>
            <a:pPr marL="285750" indent="-285750" algn="just">
              <a:buFont typeface="Arial" panose="020B0604020202020204" pitchFamily="34" charset="0"/>
              <a:buChar char="•"/>
            </a:pPr>
            <a:r>
              <a:rPr lang="tr-TR" dirty="0"/>
              <a:t>Karşılaştırmalar (norm/kriter dayalı)</a:t>
            </a:r>
          </a:p>
          <a:p>
            <a:pPr marL="285750" indent="-285750" algn="just">
              <a:buFont typeface="Arial" panose="020B0604020202020204" pitchFamily="34" charset="0"/>
              <a:buChar char="•"/>
            </a:pPr>
            <a:r>
              <a:rPr lang="tr-TR" dirty="0"/>
              <a:t>Grafikler</a:t>
            </a:r>
          </a:p>
          <a:p>
            <a:pPr marL="285750" indent="-285750" algn="l">
              <a:buFont typeface="Arial" panose="020B0604020202020204" pitchFamily="34" charset="0"/>
              <a:buChar char="•"/>
            </a:pPr>
            <a:r>
              <a:rPr lang="tr-TR" dirty="0"/>
              <a:t>Geri bildirim metinleri gibi unsurları dinamik olarak üretir.</a:t>
            </a:r>
          </a:p>
          <a:p>
            <a:pPr marL="285750" indent="-285750" algn="just">
              <a:buFont typeface="Arial" panose="020B0604020202020204" pitchFamily="34" charset="0"/>
              <a:buChar char="•"/>
            </a:pPr>
            <a:endParaRPr lang="tr-TR" dirty="0"/>
          </a:p>
        </p:txBody>
      </p:sp>
      <p:sp>
        <p:nvSpPr>
          <p:cNvPr id="5" name="Alt Bilgi Yer Tutucusu 4">
            <a:extLst>
              <a:ext uri="{FF2B5EF4-FFF2-40B4-BE49-F238E27FC236}">
                <a16:creationId xmlns:a16="http://schemas.microsoft.com/office/drawing/2014/main" id="{66D4BAF0-BD33-F596-01B7-0A84690B3010}"/>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4FF2CB27-6CD8-1646-933A-11F1CD1DF7DF}"/>
              </a:ext>
            </a:extLst>
          </p:cNvPr>
          <p:cNvSpPr>
            <a:spLocks noGrp="1"/>
          </p:cNvSpPr>
          <p:nvPr>
            <p:ph type="sldNum" sz="quarter" idx="12"/>
          </p:nvPr>
        </p:nvSpPr>
        <p:spPr/>
        <p:txBody>
          <a:bodyPr/>
          <a:lstStyle/>
          <a:p>
            <a:fld id="{B5CEABB6-07DC-46E8-9B57-56EC44A396E5}" type="slidenum">
              <a:rPr lang="tr-TR" noProof="0" smtClean="0"/>
              <a:pPr/>
              <a:t>23</a:t>
            </a:fld>
            <a:endParaRPr lang="tr-TR" noProof="0" dirty="0"/>
          </a:p>
        </p:txBody>
      </p:sp>
    </p:spTree>
    <p:extLst>
      <p:ext uri="{BB962C8B-B14F-4D97-AF65-F5344CB8AC3E}">
        <p14:creationId xmlns:p14="http://schemas.microsoft.com/office/powerpoint/2010/main" val="2573376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E152-782E-3D6D-832C-12CF0B7CA88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C5BC769-1C66-66AB-8E94-526871C8851F}"/>
              </a:ext>
            </a:extLst>
          </p:cNvPr>
          <p:cNvSpPr>
            <a:spLocks noGrp="1"/>
          </p:cNvSpPr>
          <p:nvPr>
            <p:ph type="title"/>
          </p:nvPr>
        </p:nvSpPr>
        <p:spPr>
          <a:xfrm>
            <a:off x="2398811" y="-207465"/>
            <a:ext cx="7798578" cy="1305562"/>
          </a:xfrm>
        </p:spPr>
        <p:txBody>
          <a:bodyPr>
            <a:normAutofit/>
          </a:bodyPr>
          <a:lstStyle/>
          <a:p>
            <a:r>
              <a:rPr lang="tr-TR" dirty="0"/>
              <a:t>MEB – e-Sınav Sonuç Raporları</a:t>
            </a:r>
          </a:p>
        </p:txBody>
      </p:sp>
      <p:sp>
        <p:nvSpPr>
          <p:cNvPr id="5" name="Alt Bilgi Yer Tutucusu 4">
            <a:extLst>
              <a:ext uri="{FF2B5EF4-FFF2-40B4-BE49-F238E27FC236}">
                <a16:creationId xmlns:a16="http://schemas.microsoft.com/office/drawing/2014/main" id="{24599BA9-ED93-E52B-1443-FD16E4E78B35}"/>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E6AC9EDF-BEDD-5EAA-3682-BE02315CE4DF}"/>
              </a:ext>
            </a:extLst>
          </p:cNvPr>
          <p:cNvSpPr>
            <a:spLocks noGrp="1"/>
          </p:cNvSpPr>
          <p:nvPr>
            <p:ph type="sldNum" sz="quarter" idx="12"/>
          </p:nvPr>
        </p:nvSpPr>
        <p:spPr/>
        <p:txBody>
          <a:bodyPr/>
          <a:lstStyle/>
          <a:p>
            <a:fld id="{B5CEABB6-07DC-46E8-9B57-56EC44A396E5}" type="slidenum">
              <a:rPr lang="tr-TR" noProof="0" smtClean="0"/>
              <a:pPr/>
              <a:t>24</a:t>
            </a:fld>
            <a:endParaRPr lang="tr-TR" noProof="0" dirty="0"/>
          </a:p>
        </p:txBody>
      </p:sp>
      <p:sp>
        <p:nvSpPr>
          <p:cNvPr id="8" name="Rectangle 3">
            <a:extLst>
              <a:ext uri="{FF2B5EF4-FFF2-40B4-BE49-F238E27FC236}">
                <a16:creationId xmlns:a16="http://schemas.microsoft.com/office/drawing/2014/main" id="{0FC57CD3-218C-73FB-5EBD-952B243082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1B801D12-0C87-4988-45E1-9CE6093EA536}"/>
              </a:ext>
            </a:extLst>
          </p:cNvPr>
          <p:cNvSpPr>
            <a:spLocks noGrp="1" noChangeArrowheads="1"/>
          </p:cNvSpPr>
          <p:nvPr>
            <p:ph idx="1"/>
          </p:nvPr>
        </p:nvSpPr>
        <p:spPr bwMode="auto">
          <a:xfrm>
            <a:off x="1097713" y="1385978"/>
            <a:ext cx="859113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lang="tr-TR" sz="1800" dirty="0"/>
              <a:t>Motorlu taşıtlar, AÖL (Açık Öğretim Lisesi), bazı merkezî e-sınavlar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Sınav biter bitmez adayın ekranına otomatik puan raporu geliyor.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Ardından sistem, </a:t>
            </a:r>
            <a:r>
              <a:rPr lang="tr-TR" sz="1800" dirty="0"/>
              <a:t>merkezî</a:t>
            </a:r>
            <a:r>
              <a:rPr kumimoji="0" lang="tr-TR" altLang="tr-TR" sz="1800" b="0" i="0" u="none" strike="noStrike" cap="none" normalizeH="0" baseline="0" dirty="0">
                <a:ln>
                  <a:noFill/>
                </a:ln>
                <a:solidFill>
                  <a:schemeClr val="tx1"/>
                </a:solidFill>
                <a:effectLst/>
                <a:ea typeface="Calibri" panose="020F0502020204030204" pitchFamily="34" charset="0"/>
              </a:rPr>
              <a:t> veri tabanından kişisel sonuç PDF’si üretiyor.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Bu PDF’ler önceden belirlenmiş şablonlara göre hazırlanmış otomatik bir metin içeriyor</a:t>
            </a:r>
          </a:p>
          <a:p>
            <a:pPr lvl="0" algn="l" eaLnBrk="0" fontAlgn="base" hangingPunct="0">
              <a:spcBef>
                <a:spcPct val="0"/>
              </a:spcBef>
              <a:spcAft>
                <a:spcPct val="0"/>
              </a:spcAft>
            </a:pPr>
            <a:r>
              <a:rPr kumimoji="0" lang="tr-TR" altLang="tr-TR" sz="1800" b="0" i="0" u="none" strike="noStrike" cap="none" normalizeH="0" baseline="0" dirty="0">
                <a:ln>
                  <a:noFill/>
                </a:ln>
                <a:solidFill>
                  <a:schemeClr val="tx1"/>
                </a:solidFill>
                <a:effectLst/>
                <a:ea typeface="Calibri" panose="020F0502020204030204" pitchFamily="34" charset="0"/>
              </a:rPr>
              <a:t> (örn. “Başarılı oldunuz”, “Tekrar sınava girmelisiniz” vb.)</a:t>
            </a:r>
          </a:p>
        </p:txBody>
      </p:sp>
      <p:pic>
        <p:nvPicPr>
          <p:cNvPr id="7171" name="Picture 3" descr="E-Sınav Uygulama Resimli">
            <a:extLst>
              <a:ext uri="{FF2B5EF4-FFF2-40B4-BE49-F238E27FC236}">
                <a16:creationId xmlns:a16="http://schemas.microsoft.com/office/drawing/2014/main" id="{0C21D395-0AE7-EDC1-95FF-37282BBF6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585" y="2897279"/>
            <a:ext cx="6095998" cy="338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01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133E-0583-3E09-7746-742A25BF3F7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4A4EC67-915E-6576-EB67-88C67B8AAE1A}"/>
              </a:ext>
            </a:extLst>
          </p:cNvPr>
          <p:cNvSpPr>
            <a:spLocks noGrp="1"/>
          </p:cNvSpPr>
          <p:nvPr>
            <p:ph type="title"/>
          </p:nvPr>
        </p:nvSpPr>
        <p:spPr>
          <a:xfrm>
            <a:off x="3422939" y="-207466"/>
            <a:ext cx="5684520" cy="1305562"/>
          </a:xfrm>
        </p:spPr>
        <p:txBody>
          <a:bodyPr>
            <a:normAutofit/>
          </a:bodyPr>
          <a:lstStyle/>
          <a:p>
            <a:r>
              <a:rPr lang="tr-TR" dirty="0"/>
              <a:t>MAP Growth</a:t>
            </a:r>
          </a:p>
        </p:txBody>
      </p:sp>
      <p:sp>
        <p:nvSpPr>
          <p:cNvPr id="5" name="Alt Bilgi Yer Tutucusu 4">
            <a:extLst>
              <a:ext uri="{FF2B5EF4-FFF2-40B4-BE49-F238E27FC236}">
                <a16:creationId xmlns:a16="http://schemas.microsoft.com/office/drawing/2014/main" id="{D5A22162-B663-3856-2ACE-80F26912DB4C}"/>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892F2A4E-B9ED-A867-A214-CCA5FC2801A7}"/>
              </a:ext>
            </a:extLst>
          </p:cNvPr>
          <p:cNvSpPr>
            <a:spLocks noGrp="1"/>
          </p:cNvSpPr>
          <p:nvPr>
            <p:ph type="sldNum" sz="quarter" idx="12"/>
          </p:nvPr>
        </p:nvSpPr>
        <p:spPr/>
        <p:txBody>
          <a:bodyPr/>
          <a:lstStyle/>
          <a:p>
            <a:fld id="{B5CEABB6-07DC-46E8-9B57-56EC44A396E5}" type="slidenum">
              <a:rPr lang="tr-TR" noProof="0" smtClean="0"/>
              <a:pPr/>
              <a:t>25</a:t>
            </a:fld>
            <a:endParaRPr lang="tr-TR" noProof="0" dirty="0"/>
          </a:p>
        </p:txBody>
      </p:sp>
      <p:sp>
        <p:nvSpPr>
          <p:cNvPr id="8" name="Rectangle 3">
            <a:extLst>
              <a:ext uri="{FF2B5EF4-FFF2-40B4-BE49-F238E27FC236}">
                <a16:creationId xmlns:a16="http://schemas.microsoft.com/office/drawing/2014/main" id="{BE18619A-DA1E-E71C-2C6F-44786FE9AF2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19643CE4-E07E-AA4F-5E4C-EDDB1C406705}"/>
              </a:ext>
            </a:extLst>
          </p:cNvPr>
          <p:cNvSpPr>
            <a:spLocks noGrp="1" noChangeArrowheads="1"/>
          </p:cNvSpPr>
          <p:nvPr>
            <p:ph idx="1"/>
          </p:nvPr>
        </p:nvSpPr>
        <p:spPr bwMode="auto">
          <a:xfrm>
            <a:off x="358878" y="1450208"/>
            <a:ext cx="959685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lang="tr-TR" sz="1800" dirty="0"/>
              <a:t>ABD’de ve birçok ülkede K–12 düzeyinde okullarda ö</a:t>
            </a:r>
            <a:r>
              <a:rPr kumimoji="0" lang="tr-TR" altLang="tr-TR" sz="1800" b="0" i="0" u="none" strike="noStrike" cap="none" normalizeH="0" baseline="0" dirty="0">
                <a:ln>
                  <a:noFill/>
                </a:ln>
                <a:solidFill>
                  <a:schemeClr val="tx1"/>
                </a:solidFill>
                <a:effectLst/>
                <a:ea typeface="Calibri" panose="020F0502020204030204" pitchFamily="34" charset="0"/>
              </a:rPr>
              <a:t>ğrenciler bilgisayar uyarlamalı testlere giriyor.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Test biter bitmez sistem, öğrencinin:</a:t>
            </a:r>
          </a:p>
          <a:p>
            <a:pPr marL="285750" lvl="0" indent="-285750" algn="l" eaLnBrk="0" fontAlgn="base" hangingPunct="0">
              <a:spcBef>
                <a:spcPct val="0"/>
              </a:spcBef>
              <a:spcAft>
                <a:spcPct val="0"/>
              </a:spcAft>
              <a:buFont typeface="Arial" panose="020B0604020202020204" pitchFamily="34" charset="0"/>
              <a:buChar char="•"/>
            </a:pPr>
            <a:r>
              <a:rPr lang="tr-TR" altLang="tr-TR" sz="1800" dirty="0">
                <a:solidFill>
                  <a:schemeClr val="tx1"/>
                </a:solidFill>
                <a:ea typeface="Calibri" panose="020F0502020204030204" pitchFamily="34" charset="0"/>
              </a:rPr>
              <a:t>(1) </a:t>
            </a:r>
            <a:r>
              <a:rPr kumimoji="0" lang="tr-TR" altLang="tr-TR" sz="1800" b="0" i="0" u="none" strike="noStrike" cap="none" normalizeH="0" baseline="0" dirty="0">
                <a:ln>
                  <a:noFill/>
                </a:ln>
                <a:solidFill>
                  <a:schemeClr val="tx1"/>
                </a:solidFill>
                <a:effectLst/>
                <a:ea typeface="Calibri" panose="020F0502020204030204" pitchFamily="34" charset="0"/>
              </a:rPr>
              <a:t>Öğrenme seviyesi </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(2) Beceri alt boyut profili</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(3) Zaman içindeki gelişimi </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(4) Normlara göre konumu </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gibi bilgileri içeren detaylı bireysel rapor oluşturuyor.</a:t>
            </a:r>
          </a:p>
        </p:txBody>
      </p:sp>
      <p:pic>
        <p:nvPicPr>
          <p:cNvPr id="8194" name="Picture 2" descr="Achievement Status and Growth Report Description">
            <a:extLst>
              <a:ext uri="{FF2B5EF4-FFF2-40B4-BE49-F238E27FC236}">
                <a16:creationId xmlns:a16="http://schemas.microsoft.com/office/drawing/2014/main" id="{2EA8F177-030D-ED20-2E79-9BBF3655C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857" y="2017269"/>
            <a:ext cx="6002974" cy="464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17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8715-2F2E-15C2-F8CF-49527889F8A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C60B045-F70A-96A2-3B90-9B29EE091C6B}"/>
              </a:ext>
            </a:extLst>
          </p:cNvPr>
          <p:cNvSpPr>
            <a:spLocks noGrp="1"/>
          </p:cNvSpPr>
          <p:nvPr>
            <p:ph type="title"/>
          </p:nvPr>
        </p:nvSpPr>
        <p:spPr>
          <a:xfrm>
            <a:off x="4140219" y="1797157"/>
            <a:ext cx="4594278" cy="2369993"/>
          </a:xfrm>
        </p:spPr>
        <p:txBody>
          <a:bodyPr rtlCol="0"/>
          <a:lstStyle/>
          <a:p>
            <a:pPr rtl="0"/>
            <a:r>
              <a:rPr lang="tr-TR" dirty="0"/>
              <a:t>Sürece Dayalı Yaklaşımlar</a:t>
            </a:r>
          </a:p>
        </p:txBody>
      </p:sp>
      <p:sp>
        <p:nvSpPr>
          <p:cNvPr id="5" name="Alt Bilgi Yer Tutucusu 4">
            <a:extLst>
              <a:ext uri="{FF2B5EF4-FFF2-40B4-BE49-F238E27FC236}">
                <a16:creationId xmlns:a16="http://schemas.microsoft.com/office/drawing/2014/main" id="{A3A0586E-244A-3F13-C7E6-76AD2F502512}"/>
              </a:ext>
            </a:extLst>
          </p:cNvPr>
          <p:cNvSpPr>
            <a:spLocks noGrp="1"/>
          </p:cNvSpPr>
          <p:nvPr>
            <p:ph type="ftr" sz="quarter" idx="11"/>
          </p:nvPr>
        </p:nvSpPr>
        <p:spPr>
          <a:xfrm>
            <a:off x="4038600" y="6356350"/>
            <a:ext cx="4114800" cy="365125"/>
          </a:xfrm>
        </p:spPr>
        <p:txBody>
          <a:bodyPr rtlCol="0"/>
          <a:lstStyle/>
          <a:p>
            <a:r>
              <a:rPr lang="tr-TR" dirty="0"/>
              <a:t>Dijital Çağda Ölçme Araç ve Yöntemleri</a:t>
            </a:r>
          </a:p>
        </p:txBody>
      </p:sp>
      <p:sp>
        <p:nvSpPr>
          <p:cNvPr id="4" name="Slayt Numarası Yer Tutucusu 3">
            <a:extLst>
              <a:ext uri="{FF2B5EF4-FFF2-40B4-BE49-F238E27FC236}">
                <a16:creationId xmlns:a16="http://schemas.microsoft.com/office/drawing/2014/main" id="{60BADFA9-ECCC-18C0-BA3A-55CC7ED35B2E}"/>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tr-TR" smtClean="0"/>
              <a:pPr rtl="0"/>
              <a:t>26</a:t>
            </a:fld>
            <a:endParaRPr lang="tr-TR" dirty="0"/>
          </a:p>
        </p:txBody>
      </p:sp>
    </p:spTree>
    <p:extLst>
      <p:ext uri="{BB962C8B-B14F-4D97-AF65-F5344CB8AC3E}">
        <p14:creationId xmlns:p14="http://schemas.microsoft.com/office/powerpoint/2010/main" val="282116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4FD2-109B-F466-4667-6483408EE22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805A97F-D589-6AA8-AEBB-98F143D4B0B9}"/>
              </a:ext>
            </a:extLst>
          </p:cNvPr>
          <p:cNvSpPr>
            <a:spLocks noGrp="1"/>
          </p:cNvSpPr>
          <p:nvPr>
            <p:ph type="title"/>
          </p:nvPr>
        </p:nvSpPr>
        <p:spPr>
          <a:xfrm>
            <a:off x="2840125" y="228302"/>
            <a:ext cx="7565496" cy="819451"/>
          </a:xfrm>
        </p:spPr>
        <p:txBody>
          <a:bodyPr/>
          <a:lstStyle/>
          <a:p>
            <a:r>
              <a:rPr lang="tr-TR" dirty="0"/>
              <a:t>Öğrenme Yönetim Sistemleri</a:t>
            </a:r>
          </a:p>
        </p:txBody>
      </p:sp>
      <p:sp>
        <p:nvSpPr>
          <p:cNvPr id="3" name="İçerik Yer Tutucusu 2">
            <a:extLst>
              <a:ext uri="{FF2B5EF4-FFF2-40B4-BE49-F238E27FC236}">
                <a16:creationId xmlns:a16="http://schemas.microsoft.com/office/drawing/2014/main" id="{753F5886-15CC-5272-5004-A47BAB85AF03}"/>
              </a:ext>
            </a:extLst>
          </p:cNvPr>
          <p:cNvSpPr>
            <a:spLocks noGrp="1"/>
          </p:cNvSpPr>
          <p:nvPr>
            <p:ph idx="1"/>
          </p:nvPr>
        </p:nvSpPr>
        <p:spPr>
          <a:xfrm>
            <a:off x="803299" y="1663020"/>
            <a:ext cx="9946136" cy="4556952"/>
          </a:xfrm>
        </p:spPr>
        <p:txBody>
          <a:bodyPr>
            <a:noAutofit/>
          </a:bodyPr>
          <a:lstStyle/>
          <a:p>
            <a:pPr algn="just"/>
            <a:r>
              <a:rPr lang="tr-TR" b="1" dirty="0"/>
              <a:t>Öğrenme Yönetim Sistemleri</a:t>
            </a:r>
            <a:r>
              <a:rPr lang="tr-TR" dirty="0"/>
              <a:t>, eğitim ve öğretim süreçlerini </a:t>
            </a:r>
            <a:r>
              <a:rPr lang="tr-TR" b="1" dirty="0"/>
              <a:t>planlamak, yürütmek, izlemek ve değerlendirmek</a:t>
            </a:r>
            <a:r>
              <a:rPr lang="tr-TR" dirty="0"/>
              <a:t> için kullanılan yazılım platformlarıdır.</a:t>
            </a:r>
          </a:p>
          <a:p>
            <a:pPr algn="just"/>
            <a:br>
              <a:rPr lang="tr-TR" dirty="0"/>
            </a:br>
            <a:r>
              <a:rPr lang="tr-TR" dirty="0"/>
              <a:t>Hem formal eğitim kurumlarında (okul, üniversite), hem de kurumsal eğitimde (şirket içi) yaygın olarak kullanılır.</a:t>
            </a:r>
          </a:p>
          <a:p>
            <a:pPr algn="just"/>
            <a:endParaRPr lang="tr-TR" dirty="0"/>
          </a:p>
          <a:p>
            <a:pPr algn="just"/>
            <a:r>
              <a:rPr lang="tr-TR" dirty="0"/>
              <a:t>Sınavlarla birlikte sürece dayalı ölçme yaklaşımlarının (ödev, proje, forum vb.) birlikte kullanılabildiği, öğrenci davranışlarının analitik düzlemde incelenebildiği (örneğin giriş sıklığı, içerik görüntüleme süreleri) ve bu sayede kişiselleştirilmiş geri bildirimlerin verilebildiği sistemlerdir. </a:t>
            </a:r>
          </a:p>
        </p:txBody>
      </p:sp>
      <p:sp>
        <p:nvSpPr>
          <p:cNvPr id="5" name="Alt Bilgi Yer Tutucusu 4">
            <a:extLst>
              <a:ext uri="{FF2B5EF4-FFF2-40B4-BE49-F238E27FC236}">
                <a16:creationId xmlns:a16="http://schemas.microsoft.com/office/drawing/2014/main" id="{C4206C4F-F516-70A6-D831-0BC1346FC1EC}"/>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1E9CED92-028F-20D8-6CD8-E9C45A2CA0BD}"/>
              </a:ext>
            </a:extLst>
          </p:cNvPr>
          <p:cNvSpPr>
            <a:spLocks noGrp="1"/>
          </p:cNvSpPr>
          <p:nvPr>
            <p:ph type="sldNum" sz="quarter" idx="12"/>
          </p:nvPr>
        </p:nvSpPr>
        <p:spPr/>
        <p:txBody>
          <a:bodyPr/>
          <a:lstStyle/>
          <a:p>
            <a:fld id="{B5CEABB6-07DC-46E8-9B57-56EC44A396E5}" type="slidenum">
              <a:rPr lang="tr-TR" noProof="0" smtClean="0"/>
              <a:pPr/>
              <a:t>27</a:t>
            </a:fld>
            <a:endParaRPr lang="tr-TR" noProof="0" dirty="0"/>
          </a:p>
        </p:txBody>
      </p:sp>
    </p:spTree>
    <p:extLst>
      <p:ext uri="{BB962C8B-B14F-4D97-AF65-F5344CB8AC3E}">
        <p14:creationId xmlns:p14="http://schemas.microsoft.com/office/powerpoint/2010/main" val="119241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279C-C00A-11BF-B70A-31E7E248407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C1C091F-1398-F0B6-248E-352CBCD76B69}"/>
              </a:ext>
            </a:extLst>
          </p:cNvPr>
          <p:cNvSpPr>
            <a:spLocks noGrp="1"/>
          </p:cNvSpPr>
          <p:nvPr>
            <p:ph type="title"/>
          </p:nvPr>
        </p:nvSpPr>
        <p:spPr>
          <a:xfrm>
            <a:off x="131674" y="-258671"/>
            <a:ext cx="12296851" cy="1305562"/>
          </a:xfrm>
        </p:spPr>
        <p:txBody>
          <a:bodyPr>
            <a:normAutofit/>
          </a:bodyPr>
          <a:lstStyle/>
          <a:p>
            <a:r>
              <a:rPr lang="tr-TR" dirty="0" err="1"/>
              <a:t>Moodle</a:t>
            </a:r>
            <a:r>
              <a:rPr lang="tr-TR" dirty="0"/>
              <a:t> (Açık Kaynak LMS)</a:t>
            </a:r>
          </a:p>
        </p:txBody>
      </p:sp>
      <p:sp>
        <p:nvSpPr>
          <p:cNvPr id="5" name="Alt Bilgi Yer Tutucusu 4">
            <a:extLst>
              <a:ext uri="{FF2B5EF4-FFF2-40B4-BE49-F238E27FC236}">
                <a16:creationId xmlns:a16="http://schemas.microsoft.com/office/drawing/2014/main" id="{0EA4ADAC-5274-9CD3-E9AF-0ACA801D61C2}"/>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116C5367-FFD6-4938-62D6-5080B55D5E6A}"/>
              </a:ext>
            </a:extLst>
          </p:cNvPr>
          <p:cNvSpPr>
            <a:spLocks noGrp="1"/>
          </p:cNvSpPr>
          <p:nvPr>
            <p:ph type="sldNum" sz="quarter" idx="12"/>
          </p:nvPr>
        </p:nvSpPr>
        <p:spPr/>
        <p:txBody>
          <a:bodyPr/>
          <a:lstStyle/>
          <a:p>
            <a:fld id="{B5CEABB6-07DC-46E8-9B57-56EC44A396E5}" type="slidenum">
              <a:rPr lang="tr-TR" noProof="0" smtClean="0"/>
              <a:pPr/>
              <a:t>28</a:t>
            </a:fld>
            <a:endParaRPr lang="tr-TR" noProof="0" dirty="0"/>
          </a:p>
        </p:txBody>
      </p:sp>
      <p:sp>
        <p:nvSpPr>
          <p:cNvPr id="8" name="Rectangle 3">
            <a:extLst>
              <a:ext uri="{FF2B5EF4-FFF2-40B4-BE49-F238E27FC236}">
                <a16:creationId xmlns:a16="http://schemas.microsoft.com/office/drawing/2014/main" id="{4307A91A-FD7C-73FD-8D72-3251CB109F5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74A72AFB-C141-916C-9F67-D033E7FF2D48}"/>
              </a:ext>
            </a:extLst>
          </p:cNvPr>
          <p:cNvSpPr>
            <a:spLocks noGrp="1" noChangeArrowheads="1"/>
          </p:cNvSpPr>
          <p:nvPr>
            <p:ph idx="1"/>
          </p:nvPr>
        </p:nvSpPr>
        <p:spPr bwMode="auto">
          <a:xfrm>
            <a:off x="662151" y="1397675"/>
            <a:ext cx="1125430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Üniversitelerde yaygın olarak (Ankara Üniversitesi, Sakarya Üniversitesi gibi) kullanıyor.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Çok güçlü bir ölçme-değerlendirme modülü var.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Rastgele madde seçimi, soru bankası, otomatik puanlama, detaylı raporlar destekleniyor.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Öğrenci katılım istatistikleri sayesinde öğretmenlere analitik veriler sunuyor.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Bir öğretim üyesi, haftalık quizleri Moodle üzerinden hazırlayarak öğrencilerin hem puanlarını hem de yanıt sürelerini otomatik olarak analiz edebiliyor.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Sistem, her öğrenciye ait başarı grafikleri çıkarıyor.</a:t>
            </a:r>
          </a:p>
        </p:txBody>
      </p:sp>
      <p:pic>
        <p:nvPicPr>
          <p:cNvPr id="1028" name="Picture 4" descr="Moodle Giriş Yapma - Öğrenciler İçin">
            <a:extLst>
              <a:ext uri="{FF2B5EF4-FFF2-40B4-BE49-F238E27FC236}">
                <a16:creationId xmlns:a16="http://schemas.microsoft.com/office/drawing/2014/main" id="{E9D0CC62-400B-BA97-7942-D3F492D22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431" y="3561308"/>
            <a:ext cx="5618074" cy="316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992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03C31-83FA-1D74-4064-F34E4FEC6C4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FF2EA63-D675-DE92-17D9-5448CAB46125}"/>
              </a:ext>
            </a:extLst>
          </p:cNvPr>
          <p:cNvSpPr>
            <a:spLocks noGrp="1"/>
          </p:cNvSpPr>
          <p:nvPr>
            <p:ph type="title"/>
          </p:nvPr>
        </p:nvSpPr>
        <p:spPr>
          <a:xfrm>
            <a:off x="131674" y="-258671"/>
            <a:ext cx="12296851" cy="1305562"/>
          </a:xfrm>
        </p:spPr>
        <p:txBody>
          <a:bodyPr>
            <a:normAutofit/>
          </a:bodyPr>
          <a:lstStyle/>
          <a:p>
            <a:r>
              <a:rPr lang="tr-TR" dirty="0" err="1"/>
              <a:t>Moodle</a:t>
            </a:r>
            <a:r>
              <a:rPr lang="tr-TR" dirty="0"/>
              <a:t> (Açık Kaynak LMS)</a:t>
            </a:r>
          </a:p>
        </p:txBody>
      </p:sp>
      <p:sp>
        <p:nvSpPr>
          <p:cNvPr id="5" name="Alt Bilgi Yer Tutucusu 4">
            <a:extLst>
              <a:ext uri="{FF2B5EF4-FFF2-40B4-BE49-F238E27FC236}">
                <a16:creationId xmlns:a16="http://schemas.microsoft.com/office/drawing/2014/main" id="{AADAC8E1-0557-9C51-C63F-B05E3680E681}"/>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B0894DDF-A3C3-1694-36A5-E175073E183A}"/>
              </a:ext>
            </a:extLst>
          </p:cNvPr>
          <p:cNvSpPr>
            <a:spLocks noGrp="1"/>
          </p:cNvSpPr>
          <p:nvPr>
            <p:ph type="sldNum" sz="quarter" idx="12"/>
          </p:nvPr>
        </p:nvSpPr>
        <p:spPr/>
        <p:txBody>
          <a:bodyPr/>
          <a:lstStyle/>
          <a:p>
            <a:fld id="{B5CEABB6-07DC-46E8-9B57-56EC44A396E5}" type="slidenum">
              <a:rPr lang="tr-TR" noProof="0" smtClean="0"/>
              <a:pPr/>
              <a:t>29</a:t>
            </a:fld>
            <a:endParaRPr lang="tr-TR" noProof="0" dirty="0"/>
          </a:p>
        </p:txBody>
      </p:sp>
      <p:sp>
        <p:nvSpPr>
          <p:cNvPr id="8" name="Rectangle 3">
            <a:extLst>
              <a:ext uri="{FF2B5EF4-FFF2-40B4-BE49-F238E27FC236}">
                <a16:creationId xmlns:a16="http://schemas.microsoft.com/office/drawing/2014/main" id="{76D26DAD-62EC-96F2-FF92-609D12A1BF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Example of the data analysis results after a Moodle feedback evaluative...  | Download Scientific Diagram">
            <a:extLst>
              <a:ext uri="{FF2B5EF4-FFF2-40B4-BE49-F238E27FC236}">
                <a16:creationId xmlns:a16="http://schemas.microsoft.com/office/drawing/2014/main" id="{0198DA1B-58C0-7C2A-90E5-79DCF8FC0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87" y="1971777"/>
            <a:ext cx="5851413" cy="42680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Moodle Midterm Feedback Tool - Center for Teaching Excellence">
            <a:extLst>
              <a:ext uri="{FF2B5EF4-FFF2-40B4-BE49-F238E27FC236}">
                <a16:creationId xmlns:a16="http://schemas.microsoft.com/office/drawing/2014/main" id="{2C852D07-B092-4184-94C8-D686A2116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010" y="1836899"/>
            <a:ext cx="5185106" cy="45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4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EC69-0D4B-D47E-82E9-9DDFF11BD81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025F0C1-61C0-A349-88A5-E437CA0FF52A}"/>
              </a:ext>
            </a:extLst>
          </p:cNvPr>
          <p:cNvSpPr>
            <a:spLocks noGrp="1"/>
          </p:cNvSpPr>
          <p:nvPr>
            <p:ph type="title"/>
          </p:nvPr>
        </p:nvSpPr>
        <p:spPr>
          <a:xfrm>
            <a:off x="4140219" y="1797157"/>
            <a:ext cx="4594278" cy="2369993"/>
          </a:xfrm>
        </p:spPr>
        <p:txBody>
          <a:bodyPr rtlCol="0"/>
          <a:lstStyle/>
          <a:p>
            <a:pPr rtl="0"/>
            <a:r>
              <a:rPr lang="tr-TR" dirty="0"/>
              <a:t>Sonuca Dayalı Yaklaşımlar</a:t>
            </a:r>
          </a:p>
        </p:txBody>
      </p:sp>
      <p:sp>
        <p:nvSpPr>
          <p:cNvPr id="5" name="Alt Bilgi Yer Tutucusu 4">
            <a:extLst>
              <a:ext uri="{FF2B5EF4-FFF2-40B4-BE49-F238E27FC236}">
                <a16:creationId xmlns:a16="http://schemas.microsoft.com/office/drawing/2014/main" id="{C31D7A7E-31BF-23C8-0D28-DFDFF972DD35}"/>
              </a:ext>
            </a:extLst>
          </p:cNvPr>
          <p:cNvSpPr>
            <a:spLocks noGrp="1"/>
          </p:cNvSpPr>
          <p:nvPr>
            <p:ph type="ftr" sz="quarter" idx="11"/>
          </p:nvPr>
        </p:nvSpPr>
        <p:spPr>
          <a:xfrm>
            <a:off x="4038600" y="6356350"/>
            <a:ext cx="4114800" cy="365125"/>
          </a:xfrm>
        </p:spPr>
        <p:txBody>
          <a:bodyPr rtlCol="0"/>
          <a:lstStyle/>
          <a:p>
            <a:r>
              <a:rPr lang="tr-TR" dirty="0"/>
              <a:t>Dijital Çağda Ölçme Araç ve Yöntemleri</a:t>
            </a:r>
          </a:p>
        </p:txBody>
      </p:sp>
      <p:sp>
        <p:nvSpPr>
          <p:cNvPr id="4" name="Slayt Numarası Yer Tutucusu 3">
            <a:extLst>
              <a:ext uri="{FF2B5EF4-FFF2-40B4-BE49-F238E27FC236}">
                <a16:creationId xmlns:a16="http://schemas.microsoft.com/office/drawing/2014/main" id="{B520607D-C704-AE2D-347A-32EF7CFF2316}"/>
              </a:ext>
            </a:extLst>
          </p:cNvPr>
          <p:cNvSpPr>
            <a:spLocks noGrp="1"/>
          </p:cNvSpPr>
          <p:nvPr>
            <p:ph type="sldNum" sz="quarter" idx="12"/>
          </p:nvPr>
        </p:nvSpPr>
        <p:spPr>
          <a:xfrm>
            <a:off x="8610600" y="6356350"/>
            <a:ext cx="2743200" cy="365125"/>
          </a:xfrm>
        </p:spPr>
        <p:txBody>
          <a:bodyPr rtlCol="0"/>
          <a:lstStyle/>
          <a:p>
            <a:pPr rtl="0"/>
            <a:fld id="{19B51A1E-902D-48AF-9020-955120F399B6}" type="slidenum">
              <a:rPr lang="tr-TR" smtClean="0"/>
              <a:pPr rtl="0"/>
              <a:t>3</a:t>
            </a:fld>
            <a:endParaRPr lang="tr-TR" dirty="0"/>
          </a:p>
        </p:txBody>
      </p:sp>
    </p:spTree>
    <p:extLst>
      <p:ext uri="{BB962C8B-B14F-4D97-AF65-F5344CB8AC3E}">
        <p14:creationId xmlns:p14="http://schemas.microsoft.com/office/powerpoint/2010/main" val="141466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D81CE-FC67-C003-5659-625B39A3E58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14B5368-C7D7-48E3-1B6B-DEAC4AB06C72}"/>
              </a:ext>
            </a:extLst>
          </p:cNvPr>
          <p:cNvSpPr>
            <a:spLocks noGrp="1"/>
          </p:cNvSpPr>
          <p:nvPr>
            <p:ph type="title"/>
          </p:nvPr>
        </p:nvSpPr>
        <p:spPr>
          <a:xfrm>
            <a:off x="763218" y="-231139"/>
            <a:ext cx="10511943" cy="1305562"/>
          </a:xfrm>
        </p:spPr>
        <p:txBody>
          <a:bodyPr>
            <a:normAutofit/>
          </a:bodyPr>
          <a:lstStyle/>
          <a:p>
            <a:r>
              <a:rPr lang="tr-TR" dirty="0"/>
              <a:t>Eğitim Bilişim Ağı (EBA)</a:t>
            </a:r>
          </a:p>
        </p:txBody>
      </p:sp>
      <p:sp>
        <p:nvSpPr>
          <p:cNvPr id="5" name="Alt Bilgi Yer Tutucusu 4">
            <a:extLst>
              <a:ext uri="{FF2B5EF4-FFF2-40B4-BE49-F238E27FC236}">
                <a16:creationId xmlns:a16="http://schemas.microsoft.com/office/drawing/2014/main" id="{F7C9AFB9-74D8-D8CC-1D36-B21B96494C97}"/>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BB3282F6-12A5-CC7C-2A9C-C234C688FCA9}"/>
              </a:ext>
            </a:extLst>
          </p:cNvPr>
          <p:cNvSpPr>
            <a:spLocks noGrp="1"/>
          </p:cNvSpPr>
          <p:nvPr>
            <p:ph type="sldNum" sz="quarter" idx="12"/>
          </p:nvPr>
        </p:nvSpPr>
        <p:spPr/>
        <p:txBody>
          <a:bodyPr/>
          <a:lstStyle/>
          <a:p>
            <a:fld id="{B5CEABB6-07DC-46E8-9B57-56EC44A396E5}" type="slidenum">
              <a:rPr lang="tr-TR" noProof="0" smtClean="0"/>
              <a:pPr/>
              <a:t>30</a:t>
            </a:fld>
            <a:endParaRPr lang="tr-TR" noProof="0" dirty="0"/>
          </a:p>
        </p:txBody>
      </p:sp>
      <p:sp>
        <p:nvSpPr>
          <p:cNvPr id="8" name="Rectangle 3">
            <a:extLst>
              <a:ext uri="{FF2B5EF4-FFF2-40B4-BE49-F238E27FC236}">
                <a16:creationId xmlns:a16="http://schemas.microsoft.com/office/drawing/2014/main" id="{F637B1CB-D5EE-7E82-B2AA-F7F11276413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CA39BC5C-81E5-E3C5-A2A7-9A2C155C1D26}"/>
              </a:ext>
            </a:extLst>
          </p:cNvPr>
          <p:cNvSpPr>
            <a:spLocks noGrp="1" noChangeArrowheads="1"/>
          </p:cNvSpPr>
          <p:nvPr>
            <p:ph idx="1"/>
          </p:nvPr>
        </p:nvSpPr>
        <p:spPr bwMode="auto">
          <a:xfrm>
            <a:off x="676783" y="1499394"/>
            <a:ext cx="923185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MEB’in resmî LMS sistemi.</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İlköğretim ve ortaöğretim düzeyinde milyonlarca kullanıcıya hizmet veriyor.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Öğretmenler online test ve etkinlikler oluşturabiliyor.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Öğrenci ilerleme raporları öğretmenlere otomatik geliyor.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Uzaktan eğitimde ölçme-değerlendirme aracı olarak pandemi döneminde yaygın kullanıldı.</a:t>
            </a:r>
          </a:p>
        </p:txBody>
      </p:sp>
      <p:pic>
        <p:nvPicPr>
          <p:cNvPr id="2050" name="Picture 2" descr="EBA Nedir ve EBA ile Neler Yapılır?">
            <a:extLst>
              <a:ext uri="{FF2B5EF4-FFF2-40B4-BE49-F238E27FC236}">
                <a16:creationId xmlns:a16="http://schemas.microsoft.com/office/drawing/2014/main" id="{5884A084-9B55-B7E2-B395-B701AF9BB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361" y="3693158"/>
            <a:ext cx="4876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253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3BCE1-5126-09EC-1FC2-CBFA749B20E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2EF9800-168C-FCEC-5666-015F2F88F7C7}"/>
              </a:ext>
            </a:extLst>
          </p:cNvPr>
          <p:cNvSpPr>
            <a:spLocks noGrp="1"/>
          </p:cNvSpPr>
          <p:nvPr>
            <p:ph type="title"/>
          </p:nvPr>
        </p:nvSpPr>
        <p:spPr>
          <a:xfrm>
            <a:off x="2178405" y="438912"/>
            <a:ext cx="8238439" cy="599996"/>
          </a:xfrm>
        </p:spPr>
        <p:txBody>
          <a:bodyPr>
            <a:normAutofit fontScale="90000"/>
          </a:bodyPr>
          <a:lstStyle/>
          <a:p>
            <a:r>
              <a:rPr lang="tr-TR" dirty="0"/>
              <a:t>Öğrenme Analitiği ve İzleme</a:t>
            </a:r>
          </a:p>
        </p:txBody>
      </p:sp>
      <p:sp>
        <p:nvSpPr>
          <p:cNvPr id="3" name="İçerik Yer Tutucusu 2">
            <a:extLst>
              <a:ext uri="{FF2B5EF4-FFF2-40B4-BE49-F238E27FC236}">
                <a16:creationId xmlns:a16="http://schemas.microsoft.com/office/drawing/2014/main" id="{D77DBC3F-B64D-9184-BC4A-A5EC26AE2878}"/>
              </a:ext>
            </a:extLst>
          </p:cNvPr>
          <p:cNvSpPr>
            <a:spLocks noGrp="1"/>
          </p:cNvSpPr>
          <p:nvPr>
            <p:ph idx="1"/>
          </p:nvPr>
        </p:nvSpPr>
        <p:spPr>
          <a:xfrm>
            <a:off x="803299" y="1663020"/>
            <a:ext cx="9946136" cy="4556952"/>
          </a:xfrm>
        </p:spPr>
        <p:txBody>
          <a:bodyPr>
            <a:noAutofit/>
          </a:bodyPr>
          <a:lstStyle/>
          <a:p>
            <a:pPr algn="just"/>
            <a:r>
              <a:rPr lang="tr-TR" dirty="0"/>
              <a:t>Öğrenme analitiği, öğrenme ortamlarında (LMS, dijital ders materyalleri, portfolyolar, çevrim içi testler vb.) toplanan verilerin sistematik olarak toplanması, analizi ve yorumlanması yoluyla öğrenci öğrenmesini, öğretim süreçlerini ve karar verme mekanizmalarını geliştirmeye yönelik bir alandır.</a:t>
            </a:r>
          </a:p>
          <a:p>
            <a:pPr algn="just"/>
            <a:endParaRPr lang="tr-TR" dirty="0"/>
          </a:p>
          <a:p>
            <a:pPr algn="just"/>
            <a:r>
              <a:rPr lang="tr-TR" dirty="0"/>
              <a:t>Sadece ölçme sonuçlarını değil, </a:t>
            </a:r>
            <a:r>
              <a:rPr lang="tr-TR" b="1" dirty="0"/>
              <a:t>öğrenme süreçlerini ve etkileşim kalıplarını</a:t>
            </a:r>
            <a:r>
              <a:rPr lang="tr-TR" dirty="0"/>
              <a:t> da değerlendirir.</a:t>
            </a:r>
          </a:p>
          <a:p>
            <a:pPr algn="just"/>
            <a:endParaRPr lang="tr-TR" dirty="0"/>
          </a:p>
          <a:p>
            <a:pPr algn="just"/>
            <a:r>
              <a:rPr lang="tr-TR" dirty="0"/>
              <a:t>Bütünsel bir yaklaşım ile LMS logları (giriş sıklığı, materyal görüntüleme), quiz/test sonuçları, forum ve tartışma katılımı, ödev teslim zamanları, tıklama akışları gibi tüm veriler toplanır; tanımlayıcı analizler (ör. haftalık giriş sayısı), tahminleyici modeller (ör. erken uyarı sistemleri), sosyal ağ analizi (ör. forum etkileşimleri) ve makine öğrenmesi gibi tahmin yöntemleriyle analiz edilir ve öğrenciler hakkında öğrenme yollarının kişiselleştirilmesi ve erken müdahale sistemleri gibi konularda geri bildirim verilir ya da bazı kararlar alınır. </a:t>
            </a:r>
          </a:p>
        </p:txBody>
      </p:sp>
      <p:sp>
        <p:nvSpPr>
          <p:cNvPr id="5" name="Alt Bilgi Yer Tutucusu 4">
            <a:extLst>
              <a:ext uri="{FF2B5EF4-FFF2-40B4-BE49-F238E27FC236}">
                <a16:creationId xmlns:a16="http://schemas.microsoft.com/office/drawing/2014/main" id="{7BE15833-0F8D-CCA6-9BDF-4A662AD81FF0}"/>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DE2DFD58-FB0F-2311-62D7-C313A9B7E8AA}"/>
              </a:ext>
            </a:extLst>
          </p:cNvPr>
          <p:cNvSpPr>
            <a:spLocks noGrp="1"/>
          </p:cNvSpPr>
          <p:nvPr>
            <p:ph type="sldNum" sz="quarter" idx="12"/>
          </p:nvPr>
        </p:nvSpPr>
        <p:spPr/>
        <p:txBody>
          <a:bodyPr/>
          <a:lstStyle/>
          <a:p>
            <a:fld id="{B5CEABB6-07DC-46E8-9B57-56EC44A396E5}" type="slidenum">
              <a:rPr lang="tr-TR" noProof="0" smtClean="0"/>
              <a:pPr/>
              <a:t>31</a:t>
            </a:fld>
            <a:endParaRPr lang="tr-TR" noProof="0" dirty="0"/>
          </a:p>
        </p:txBody>
      </p:sp>
    </p:spTree>
    <p:extLst>
      <p:ext uri="{BB962C8B-B14F-4D97-AF65-F5344CB8AC3E}">
        <p14:creationId xmlns:p14="http://schemas.microsoft.com/office/powerpoint/2010/main" val="144440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CBD0-288E-7D99-27E0-1EACA9538E4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70623D9-711E-592F-E8F4-771127692EBA}"/>
              </a:ext>
            </a:extLst>
          </p:cNvPr>
          <p:cNvSpPr>
            <a:spLocks noGrp="1"/>
          </p:cNvSpPr>
          <p:nvPr>
            <p:ph type="title"/>
          </p:nvPr>
        </p:nvSpPr>
        <p:spPr>
          <a:xfrm>
            <a:off x="201168" y="197510"/>
            <a:ext cx="11789663" cy="772993"/>
          </a:xfrm>
        </p:spPr>
        <p:txBody>
          <a:bodyPr>
            <a:normAutofit/>
          </a:bodyPr>
          <a:lstStyle/>
          <a:p>
            <a:r>
              <a:rPr lang="tr-TR" dirty="0" err="1"/>
              <a:t>Moodle</a:t>
            </a:r>
            <a:r>
              <a:rPr lang="tr-TR" dirty="0"/>
              <a:t> (Öğrenme Analitiği Paneli)</a:t>
            </a:r>
          </a:p>
        </p:txBody>
      </p:sp>
      <p:sp>
        <p:nvSpPr>
          <p:cNvPr id="5" name="Alt Bilgi Yer Tutucusu 4">
            <a:extLst>
              <a:ext uri="{FF2B5EF4-FFF2-40B4-BE49-F238E27FC236}">
                <a16:creationId xmlns:a16="http://schemas.microsoft.com/office/drawing/2014/main" id="{F66E4A37-37D6-2196-4945-E662CEA1D411}"/>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7C14EE5D-F7BA-2A6B-07A8-97A532E7AF1B}"/>
              </a:ext>
            </a:extLst>
          </p:cNvPr>
          <p:cNvSpPr>
            <a:spLocks noGrp="1"/>
          </p:cNvSpPr>
          <p:nvPr>
            <p:ph type="sldNum" sz="quarter" idx="12"/>
          </p:nvPr>
        </p:nvSpPr>
        <p:spPr/>
        <p:txBody>
          <a:bodyPr/>
          <a:lstStyle/>
          <a:p>
            <a:fld id="{B5CEABB6-07DC-46E8-9B57-56EC44A396E5}" type="slidenum">
              <a:rPr lang="tr-TR" noProof="0" smtClean="0"/>
              <a:pPr/>
              <a:t>32</a:t>
            </a:fld>
            <a:endParaRPr lang="tr-TR" noProof="0" dirty="0"/>
          </a:p>
        </p:txBody>
      </p:sp>
      <p:sp>
        <p:nvSpPr>
          <p:cNvPr id="8" name="Rectangle 3">
            <a:extLst>
              <a:ext uri="{FF2B5EF4-FFF2-40B4-BE49-F238E27FC236}">
                <a16:creationId xmlns:a16="http://schemas.microsoft.com/office/drawing/2014/main" id="{E731CF6D-013B-D6D3-1603-E96FD789446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5C55C577-02BE-5D90-2EA6-B39A232D6D9E}"/>
              </a:ext>
            </a:extLst>
          </p:cNvPr>
          <p:cNvSpPr>
            <a:spLocks noGrp="1" noChangeArrowheads="1"/>
          </p:cNvSpPr>
          <p:nvPr>
            <p:ph idx="1"/>
          </p:nvPr>
        </p:nvSpPr>
        <p:spPr bwMode="auto">
          <a:xfrm>
            <a:off x="500882" y="1542366"/>
            <a:ext cx="1085291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Her öğrenci için giriş sıklığı, materyal görüntüleme süreleri, quiz sonuçları gibi verileri toplar.</a:t>
            </a:r>
          </a:p>
          <a:p>
            <a:pPr marL="285750" lvl="0" indent="-285750" algn="l" eaLnBrk="0" fontAlgn="base" hangingPunct="0">
              <a:spcBef>
                <a:spcPct val="0"/>
              </a:spcBef>
              <a:spcAft>
                <a:spcPct val="0"/>
              </a:spcAft>
              <a:buFont typeface="Arial" panose="020B0604020202020204" pitchFamily="34" charset="0"/>
              <a:buChar char="•"/>
            </a:pPr>
            <a:r>
              <a:rPr lang="tr-TR" sz="1800" dirty="0"/>
              <a:t>“Learning Analytics” eklentisiyle öğretmen paneline </a:t>
            </a:r>
            <a:r>
              <a:rPr lang="tr-TR" sz="1800" b="1" dirty="0"/>
              <a:t>öğrenci ilerleme göstergeleri</a:t>
            </a:r>
            <a:r>
              <a:rPr lang="tr-TR" sz="1800" dirty="0"/>
              <a:t> sunar.</a:t>
            </a:r>
          </a:p>
          <a:p>
            <a:pPr marL="285750" lvl="0" indent="-285750" algn="l" eaLnBrk="0" fontAlgn="base" hangingPunct="0">
              <a:spcBef>
                <a:spcPct val="0"/>
              </a:spcBef>
              <a:spcAft>
                <a:spcPct val="0"/>
              </a:spcAft>
              <a:buFont typeface="Arial" panose="020B0604020202020204" pitchFamily="34" charset="0"/>
              <a:buChar char="•"/>
            </a:pPr>
            <a:r>
              <a:rPr lang="tr-TR" sz="1800" dirty="0"/>
              <a:t>Riskli öğrenciler (düşük katılım veya düşük not) sistem tarafından otomatik işaretlenebilir.</a:t>
            </a:r>
          </a:p>
          <a:p>
            <a:pPr marL="285750" lvl="0" indent="-285750" algn="l" eaLnBrk="0" fontAlgn="base" hangingPunct="0">
              <a:spcBef>
                <a:spcPct val="0"/>
              </a:spcBef>
              <a:spcAft>
                <a:spcPct val="0"/>
              </a:spcAft>
              <a:buFont typeface="Arial" panose="020B0604020202020204" pitchFamily="34" charset="0"/>
              <a:buChar char="•"/>
            </a:pPr>
            <a:r>
              <a:rPr lang="tr-TR" sz="1800" dirty="0"/>
              <a:t>Bir öğretim üyesi Moodle’daki dashboard üzerinden öğrencilerin haftalık içerik görüntüleme sürelerini inceler → düşük katılım gösteren öğrencilere ek hatırlatma gönderir → dönem sonunda bu grup üzerinde başarı artışı gözlemlenebilir.</a:t>
            </a:r>
            <a:endParaRPr kumimoji="0" lang="tr-TR" altLang="tr-TR" sz="1800" b="0" i="0" u="none" strike="noStrike" cap="none" normalizeH="0" baseline="0" dirty="0">
              <a:ln>
                <a:noFill/>
              </a:ln>
              <a:solidFill>
                <a:schemeClr val="tx1"/>
              </a:solidFill>
              <a:effectLst/>
              <a:ea typeface="Calibri" panose="020F0502020204030204" pitchFamily="34" charset="0"/>
            </a:endParaRPr>
          </a:p>
        </p:txBody>
      </p:sp>
      <p:pic>
        <p:nvPicPr>
          <p:cNvPr id="7" name="Resim 6">
            <a:extLst>
              <a:ext uri="{FF2B5EF4-FFF2-40B4-BE49-F238E27FC236}">
                <a16:creationId xmlns:a16="http://schemas.microsoft.com/office/drawing/2014/main" id="{7B4490D1-8442-19F0-A227-E28531451614}"/>
              </a:ext>
            </a:extLst>
          </p:cNvPr>
          <p:cNvPicPr>
            <a:picLocks noChangeAspect="1"/>
          </p:cNvPicPr>
          <p:nvPr/>
        </p:nvPicPr>
        <p:blipFill>
          <a:blip r:embed="rId2"/>
          <a:stretch>
            <a:fillRect/>
          </a:stretch>
        </p:blipFill>
        <p:spPr>
          <a:xfrm>
            <a:off x="5308988" y="3059659"/>
            <a:ext cx="6382130" cy="3648451"/>
          </a:xfrm>
          <a:prstGeom prst="rect">
            <a:avLst/>
          </a:prstGeom>
        </p:spPr>
      </p:pic>
    </p:spTree>
    <p:extLst>
      <p:ext uri="{BB962C8B-B14F-4D97-AF65-F5344CB8AC3E}">
        <p14:creationId xmlns:p14="http://schemas.microsoft.com/office/powerpoint/2010/main" val="3896515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C5E37-387D-BB2D-5386-5CCFF59F8761}"/>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59CC9D8-BC31-C18E-770F-F52265A4067B}"/>
              </a:ext>
            </a:extLst>
          </p:cNvPr>
          <p:cNvSpPr>
            <a:spLocks noGrp="1"/>
          </p:cNvSpPr>
          <p:nvPr>
            <p:ph type="title"/>
          </p:nvPr>
        </p:nvSpPr>
        <p:spPr>
          <a:xfrm>
            <a:off x="825094" y="136525"/>
            <a:ext cx="10541812" cy="754281"/>
          </a:xfrm>
        </p:spPr>
        <p:txBody>
          <a:bodyPr>
            <a:normAutofit/>
          </a:bodyPr>
          <a:lstStyle/>
          <a:p>
            <a:r>
              <a:rPr lang="tr-TR" dirty="0" err="1"/>
              <a:t>Canvas</a:t>
            </a:r>
            <a:r>
              <a:rPr lang="tr-TR" dirty="0"/>
              <a:t> (Erken Uyarı Sistemi)</a:t>
            </a:r>
          </a:p>
        </p:txBody>
      </p:sp>
      <p:sp>
        <p:nvSpPr>
          <p:cNvPr id="5" name="Alt Bilgi Yer Tutucusu 4">
            <a:extLst>
              <a:ext uri="{FF2B5EF4-FFF2-40B4-BE49-F238E27FC236}">
                <a16:creationId xmlns:a16="http://schemas.microsoft.com/office/drawing/2014/main" id="{4D484EEA-6B33-FE8B-2F04-7F84BC051F66}"/>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942412C8-5321-7405-C378-394E76E9C83E}"/>
              </a:ext>
            </a:extLst>
          </p:cNvPr>
          <p:cNvSpPr>
            <a:spLocks noGrp="1"/>
          </p:cNvSpPr>
          <p:nvPr>
            <p:ph type="sldNum" sz="quarter" idx="12"/>
          </p:nvPr>
        </p:nvSpPr>
        <p:spPr/>
        <p:txBody>
          <a:bodyPr/>
          <a:lstStyle/>
          <a:p>
            <a:fld id="{B5CEABB6-07DC-46E8-9B57-56EC44A396E5}" type="slidenum">
              <a:rPr lang="tr-TR" noProof="0" smtClean="0"/>
              <a:pPr/>
              <a:t>33</a:t>
            </a:fld>
            <a:endParaRPr lang="tr-TR" noProof="0" dirty="0"/>
          </a:p>
        </p:txBody>
      </p:sp>
      <p:sp>
        <p:nvSpPr>
          <p:cNvPr id="8" name="Rectangle 3">
            <a:extLst>
              <a:ext uri="{FF2B5EF4-FFF2-40B4-BE49-F238E27FC236}">
                <a16:creationId xmlns:a16="http://schemas.microsoft.com/office/drawing/2014/main" id="{E317C095-0E17-C190-86BF-7FAB7EB381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5E24E263-785F-5AF7-91EB-A1985FADC976}"/>
              </a:ext>
            </a:extLst>
          </p:cNvPr>
          <p:cNvSpPr>
            <a:spLocks noGrp="1" noChangeArrowheads="1"/>
          </p:cNvSpPr>
          <p:nvPr>
            <p:ph idx="1"/>
          </p:nvPr>
        </p:nvSpPr>
        <p:spPr bwMode="auto">
          <a:xfrm>
            <a:off x="500882" y="1548813"/>
            <a:ext cx="1136223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lang="tr-TR" sz="1800" dirty="0"/>
              <a:t>Öğrencilerin quiz sonuçları, derse giriş sıklığı, görev teslimleri analiz edilir.</a:t>
            </a:r>
          </a:p>
          <a:p>
            <a:pPr marL="285750" lvl="0" indent="-285750" algn="l" eaLnBrk="0" fontAlgn="base" hangingPunct="0">
              <a:spcBef>
                <a:spcPct val="0"/>
              </a:spcBef>
              <a:spcAft>
                <a:spcPct val="0"/>
              </a:spcAft>
              <a:buFont typeface="Arial" panose="020B0604020202020204" pitchFamily="34" charset="0"/>
              <a:buChar char="•"/>
            </a:pPr>
            <a:r>
              <a:rPr lang="tr-TR" sz="1800" dirty="0"/>
              <a:t>Öğrenci başarısızlık riski belirli eşiklere göre otomatik olarak tahmin edilir.</a:t>
            </a:r>
          </a:p>
          <a:p>
            <a:pPr marL="285750" lvl="0" indent="-285750" algn="l" eaLnBrk="0" fontAlgn="base" hangingPunct="0">
              <a:spcBef>
                <a:spcPct val="0"/>
              </a:spcBef>
              <a:spcAft>
                <a:spcPct val="0"/>
              </a:spcAft>
              <a:buFont typeface="Arial" panose="020B0604020202020204" pitchFamily="34" charset="0"/>
              <a:buChar char="•"/>
            </a:pPr>
            <a:r>
              <a:rPr lang="tr-TR" sz="1800" dirty="0"/>
              <a:t>Sistem öğretmene veya öğrenciye otomatik bildirim gönderebilir.</a:t>
            </a:r>
          </a:p>
          <a:p>
            <a:pPr marL="285750" lvl="0" indent="-285750" algn="l" eaLnBrk="0" fontAlgn="base" hangingPunct="0">
              <a:spcBef>
                <a:spcPct val="0"/>
              </a:spcBef>
              <a:spcAft>
                <a:spcPct val="0"/>
              </a:spcAft>
              <a:buFont typeface="Arial" panose="020B0604020202020204" pitchFamily="34" charset="0"/>
              <a:buChar char="•"/>
            </a:pPr>
            <a:r>
              <a:rPr lang="tr-TR" sz="1800" dirty="0"/>
              <a:t>Bir üniversitede, Canvas üzerinde 2 hafta boyunca hiç giriş yapmayan veya ilk 2 quizden düşük not alan öğrenciler “riskli” olarak işaretlenir. Öğretim elemanları bu öğrencilere bireysel mentorluk mesajı gönderir → erken müdahale yapılır.</a:t>
            </a:r>
          </a:p>
        </p:txBody>
      </p:sp>
      <p:pic>
        <p:nvPicPr>
          <p:cNvPr id="7170" name="Picture 2" descr="Screenshot of the Canvas dashboard.">
            <a:extLst>
              <a:ext uri="{FF2B5EF4-FFF2-40B4-BE49-F238E27FC236}">
                <a16:creationId xmlns:a16="http://schemas.microsoft.com/office/drawing/2014/main" id="{D714D88D-7FAF-69DD-9BBB-A7FE28759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076" y="3651059"/>
            <a:ext cx="5009040" cy="294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3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B1E6-F25E-6CC2-2452-0A5783F8535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D17EC48-0CB3-E54E-8E2A-F08E67E4AB9C}"/>
              </a:ext>
            </a:extLst>
          </p:cNvPr>
          <p:cNvSpPr>
            <a:spLocks noGrp="1"/>
          </p:cNvSpPr>
          <p:nvPr>
            <p:ph type="title"/>
          </p:nvPr>
        </p:nvSpPr>
        <p:spPr>
          <a:xfrm>
            <a:off x="3253740" y="268536"/>
            <a:ext cx="5684520" cy="738984"/>
          </a:xfrm>
        </p:spPr>
        <p:txBody>
          <a:bodyPr/>
          <a:lstStyle/>
          <a:p>
            <a:r>
              <a:rPr lang="tr-TR" dirty="0"/>
              <a:t>Dijital Portfolyolar</a:t>
            </a:r>
          </a:p>
        </p:txBody>
      </p:sp>
      <p:sp>
        <p:nvSpPr>
          <p:cNvPr id="3" name="İçerik Yer Tutucusu 2">
            <a:extLst>
              <a:ext uri="{FF2B5EF4-FFF2-40B4-BE49-F238E27FC236}">
                <a16:creationId xmlns:a16="http://schemas.microsoft.com/office/drawing/2014/main" id="{CDCAE2C7-FB61-7C17-70D6-E0B7D6C45818}"/>
              </a:ext>
            </a:extLst>
          </p:cNvPr>
          <p:cNvSpPr>
            <a:spLocks noGrp="1"/>
          </p:cNvSpPr>
          <p:nvPr>
            <p:ph idx="1"/>
          </p:nvPr>
        </p:nvSpPr>
        <p:spPr>
          <a:xfrm>
            <a:off x="803298" y="1663020"/>
            <a:ext cx="11025379" cy="4556952"/>
          </a:xfrm>
        </p:spPr>
        <p:txBody>
          <a:bodyPr>
            <a:noAutofit/>
          </a:bodyPr>
          <a:lstStyle/>
          <a:p>
            <a:pPr algn="just"/>
            <a:r>
              <a:rPr lang="tr-TR" b="1" dirty="0"/>
              <a:t>Dijital portfolyo</a:t>
            </a:r>
            <a:r>
              <a:rPr lang="tr-TR" dirty="0"/>
              <a:t>, bir öğrencinin veya bireyin zaman içinde gerçekleştirdiği öğrenme faaliyetlerini, ürünlerini, yansıtma yazılarını ve gelişim sürecini dijital ortamda sistematik olarak toplayıp sunan bir değerlendirme aracıdır.</a:t>
            </a:r>
          </a:p>
          <a:p>
            <a:pPr algn="just"/>
            <a:r>
              <a:rPr lang="tr-TR" dirty="0"/>
              <a:t>Geleneksel “dosya portfolyoları”nın dijitale dönüşmüş hâlidir.</a:t>
            </a:r>
          </a:p>
          <a:p>
            <a:pPr algn="just"/>
            <a:endParaRPr lang="tr-TR" dirty="0"/>
          </a:p>
          <a:p>
            <a:pPr algn="just"/>
            <a:r>
              <a:rPr lang="tr-TR" dirty="0"/>
              <a:t>Amaçları:</a:t>
            </a:r>
          </a:p>
          <a:p>
            <a:pPr marL="285750" indent="-285750" algn="just">
              <a:buFont typeface="Arial" panose="020B0604020202020204" pitchFamily="34" charset="0"/>
              <a:buChar char="•"/>
            </a:pPr>
            <a:r>
              <a:rPr lang="tr-TR" dirty="0"/>
              <a:t>Öğrencinin öğrenme sürecini belgelemek</a:t>
            </a:r>
          </a:p>
          <a:p>
            <a:pPr marL="285750" indent="-285750" algn="just">
              <a:buFont typeface="Arial" panose="020B0604020202020204" pitchFamily="34" charset="0"/>
              <a:buChar char="•"/>
            </a:pPr>
            <a:r>
              <a:rPr lang="tr-TR" dirty="0"/>
              <a:t>Ürünlerin yanında düşünme süreçlerini, yansıtma yazılarını da ortaya koymak</a:t>
            </a:r>
          </a:p>
          <a:p>
            <a:pPr marL="285750" indent="-285750" algn="just">
              <a:buFont typeface="Arial" panose="020B0604020202020204" pitchFamily="34" charset="0"/>
              <a:buChar char="•"/>
            </a:pPr>
            <a:r>
              <a:rPr lang="tr-TR" dirty="0"/>
              <a:t>Gelişim sürecini zamana yayarak izlemek</a:t>
            </a:r>
          </a:p>
          <a:p>
            <a:pPr marL="285750" indent="-285750" algn="just">
              <a:buFont typeface="Arial" panose="020B0604020202020204" pitchFamily="34" charset="0"/>
              <a:buChar char="•"/>
            </a:pPr>
            <a:r>
              <a:rPr lang="tr-TR" dirty="0"/>
              <a:t>Öz değerlendirme, akran değerlendirmesi ve öğretmen geri bildirimi için zemin hazırlamak</a:t>
            </a:r>
          </a:p>
          <a:p>
            <a:pPr marL="285750" indent="-285750" algn="just">
              <a:buFont typeface="Arial" panose="020B0604020202020204" pitchFamily="34" charset="0"/>
              <a:buChar char="•"/>
            </a:pPr>
            <a:r>
              <a:rPr lang="tr-TR" dirty="0"/>
              <a:t>Üniversiteye başvuru, mesleki gelişim, sertifikasyon gibi amaçlarla becerileri sergilemek</a:t>
            </a:r>
          </a:p>
        </p:txBody>
      </p:sp>
      <p:sp>
        <p:nvSpPr>
          <p:cNvPr id="5" name="Alt Bilgi Yer Tutucusu 4">
            <a:extLst>
              <a:ext uri="{FF2B5EF4-FFF2-40B4-BE49-F238E27FC236}">
                <a16:creationId xmlns:a16="http://schemas.microsoft.com/office/drawing/2014/main" id="{ACB733C4-AA23-9BAE-BA50-FA5BBDC1C7EB}"/>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43477A4E-2529-FF76-1BDC-8B47B089A9BE}"/>
              </a:ext>
            </a:extLst>
          </p:cNvPr>
          <p:cNvSpPr>
            <a:spLocks noGrp="1"/>
          </p:cNvSpPr>
          <p:nvPr>
            <p:ph type="sldNum" sz="quarter" idx="12"/>
          </p:nvPr>
        </p:nvSpPr>
        <p:spPr/>
        <p:txBody>
          <a:bodyPr/>
          <a:lstStyle/>
          <a:p>
            <a:fld id="{B5CEABB6-07DC-46E8-9B57-56EC44A396E5}" type="slidenum">
              <a:rPr lang="tr-TR" noProof="0" smtClean="0"/>
              <a:pPr/>
              <a:t>34</a:t>
            </a:fld>
            <a:endParaRPr lang="tr-TR" noProof="0" dirty="0"/>
          </a:p>
        </p:txBody>
      </p:sp>
    </p:spTree>
    <p:extLst>
      <p:ext uri="{BB962C8B-B14F-4D97-AF65-F5344CB8AC3E}">
        <p14:creationId xmlns:p14="http://schemas.microsoft.com/office/powerpoint/2010/main" val="2480787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82F91-7578-4684-6EF0-B8D543A6A1C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EFB95C2-CFB9-268B-C380-68071E6FCEEB}"/>
              </a:ext>
            </a:extLst>
          </p:cNvPr>
          <p:cNvSpPr>
            <a:spLocks noGrp="1"/>
          </p:cNvSpPr>
          <p:nvPr>
            <p:ph type="title"/>
          </p:nvPr>
        </p:nvSpPr>
        <p:spPr>
          <a:xfrm>
            <a:off x="2903560" y="136525"/>
            <a:ext cx="6898808" cy="790857"/>
          </a:xfrm>
        </p:spPr>
        <p:txBody>
          <a:bodyPr>
            <a:normAutofit/>
          </a:bodyPr>
          <a:lstStyle/>
          <a:p>
            <a:r>
              <a:rPr lang="tr-TR" dirty="0"/>
              <a:t>Google Sites ile Portfolyo</a:t>
            </a:r>
          </a:p>
        </p:txBody>
      </p:sp>
      <p:sp>
        <p:nvSpPr>
          <p:cNvPr id="5" name="Alt Bilgi Yer Tutucusu 4">
            <a:extLst>
              <a:ext uri="{FF2B5EF4-FFF2-40B4-BE49-F238E27FC236}">
                <a16:creationId xmlns:a16="http://schemas.microsoft.com/office/drawing/2014/main" id="{F0D81B7C-0856-B93F-0B0C-F9D28763E9AC}"/>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423794B5-22E1-B88A-03FA-406A0FEB4886}"/>
              </a:ext>
            </a:extLst>
          </p:cNvPr>
          <p:cNvSpPr>
            <a:spLocks noGrp="1"/>
          </p:cNvSpPr>
          <p:nvPr>
            <p:ph type="sldNum" sz="quarter" idx="12"/>
          </p:nvPr>
        </p:nvSpPr>
        <p:spPr/>
        <p:txBody>
          <a:bodyPr/>
          <a:lstStyle/>
          <a:p>
            <a:fld id="{B5CEABB6-07DC-46E8-9B57-56EC44A396E5}" type="slidenum">
              <a:rPr lang="tr-TR" noProof="0" smtClean="0"/>
              <a:pPr/>
              <a:t>35</a:t>
            </a:fld>
            <a:endParaRPr lang="tr-TR" noProof="0" dirty="0"/>
          </a:p>
        </p:txBody>
      </p:sp>
      <p:sp>
        <p:nvSpPr>
          <p:cNvPr id="8" name="Rectangle 3">
            <a:extLst>
              <a:ext uri="{FF2B5EF4-FFF2-40B4-BE49-F238E27FC236}">
                <a16:creationId xmlns:a16="http://schemas.microsoft.com/office/drawing/2014/main" id="{7D8B206F-AD1C-F89C-DE58-7A0C79C54CD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A9E450F9-0CE4-1548-8B2C-102488CEF806}"/>
              </a:ext>
            </a:extLst>
          </p:cNvPr>
          <p:cNvSpPr>
            <a:spLocks noGrp="1" noChangeArrowheads="1"/>
          </p:cNvSpPr>
          <p:nvPr>
            <p:ph idx="1"/>
          </p:nvPr>
        </p:nvSpPr>
        <p:spPr bwMode="auto">
          <a:xfrm>
            <a:off x="570516" y="1648295"/>
            <a:ext cx="107832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Özellikle öğretmen adayları, üniversite öğrencileri ve lise öğrencileri tarafından kullanılıyor.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Her öğrenci kendi Google Sites sayfasını oluşturuyor → ders bazında sayfalar ekliyor → projelerini, yazılarını, videolarını yüklüyor.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Öğretmenler bu sayfaları hazırladıkları rubriklere göre değerlendiriyor.</a:t>
            </a:r>
          </a:p>
        </p:txBody>
      </p:sp>
      <p:pic>
        <p:nvPicPr>
          <p:cNvPr id="4099" name="Picture 3" descr="Create an e-Portfolio on Google Sites">
            <a:extLst>
              <a:ext uri="{FF2B5EF4-FFF2-40B4-BE49-F238E27FC236}">
                <a16:creationId xmlns:a16="http://schemas.microsoft.com/office/drawing/2014/main" id="{158B1934-7D95-8488-FA88-418B8B100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69615"/>
            <a:ext cx="5603443" cy="315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78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0A7A-2552-4DD7-BC3E-2E2593AEEFE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1DF3D39-8AF6-6024-BECD-580B065D8C8F}"/>
              </a:ext>
            </a:extLst>
          </p:cNvPr>
          <p:cNvSpPr>
            <a:spLocks noGrp="1"/>
          </p:cNvSpPr>
          <p:nvPr>
            <p:ph type="title"/>
          </p:nvPr>
        </p:nvSpPr>
        <p:spPr>
          <a:xfrm>
            <a:off x="1192378" y="335682"/>
            <a:ext cx="10402214" cy="695761"/>
          </a:xfrm>
        </p:spPr>
        <p:txBody>
          <a:bodyPr>
            <a:normAutofit/>
          </a:bodyPr>
          <a:lstStyle/>
          <a:p>
            <a:r>
              <a:rPr lang="tr-TR" dirty="0"/>
              <a:t>Mahara (Açık kaynak e-portfolyo sistemi)</a:t>
            </a:r>
          </a:p>
        </p:txBody>
      </p:sp>
      <p:sp>
        <p:nvSpPr>
          <p:cNvPr id="5" name="Alt Bilgi Yer Tutucusu 4">
            <a:extLst>
              <a:ext uri="{FF2B5EF4-FFF2-40B4-BE49-F238E27FC236}">
                <a16:creationId xmlns:a16="http://schemas.microsoft.com/office/drawing/2014/main" id="{BCFD28DB-0E3F-C4F5-F9A6-1AE0DB2A0FF3}"/>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62D2137C-00DD-F18E-BBE3-D15815C55C44}"/>
              </a:ext>
            </a:extLst>
          </p:cNvPr>
          <p:cNvSpPr>
            <a:spLocks noGrp="1"/>
          </p:cNvSpPr>
          <p:nvPr>
            <p:ph type="sldNum" sz="quarter" idx="12"/>
          </p:nvPr>
        </p:nvSpPr>
        <p:spPr/>
        <p:txBody>
          <a:bodyPr/>
          <a:lstStyle/>
          <a:p>
            <a:fld id="{B5CEABB6-07DC-46E8-9B57-56EC44A396E5}" type="slidenum">
              <a:rPr lang="tr-TR" noProof="0" smtClean="0"/>
              <a:pPr/>
              <a:t>36</a:t>
            </a:fld>
            <a:endParaRPr lang="tr-TR" noProof="0" dirty="0"/>
          </a:p>
        </p:txBody>
      </p:sp>
      <p:sp>
        <p:nvSpPr>
          <p:cNvPr id="8" name="Rectangle 3">
            <a:extLst>
              <a:ext uri="{FF2B5EF4-FFF2-40B4-BE49-F238E27FC236}">
                <a16:creationId xmlns:a16="http://schemas.microsoft.com/office/drawing/2014/main" id="{4E8D9866-F269-A8D6-AA7F-FA231F9C0A9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45A385A-8F1A-D6C3-19C2-9EADF5E5BE1C}"/>
              </a:ext>
            </a:extLst>
          </p:cNvPr>
          <p:cNvSpPr>
            <a:spLocks noGrp="1" noChangeArrowheads="1"/>
          </p:cNvSpPr>
          <p:nvPr>
            <p:ph idx="1"/>
          </p:nvPr>
        </p:nvSpPr>
        <p:spPr bwMode="auto">
          <a:xfrm>
            <a:off x="282096" y="1763850"/>
            <a:ext cx="1131249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Üniversiteler tarafından kullanılıyor.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Öğrenciler kendi sayfalarını tasarlayıp içerik ekleyebiliyor.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Rubrik bazlı değerlendirme, LMS entegrasyonu (özellikle Moodle ile) yapılabiliyor.</a:t>
            </a:r>
          </a:p>
          <a:p>
            <a:pPr marL="285750" lvl="0" indent="-285750" algn="l" eaLnBrk="0" fontAlgn="base" hangingPunct="0">
              <a:spcBef>
                <a:spcPct val="0"/>
              </a:spcBef>
              <a:spcAft>
                <a:spcPct val="0"/>
              </a:spcAft>
              <a:buFont typeface="Arial" panose="020B0604020202020204" pitchFamily="34" charset="0"/>
              <a:buChar char="•"/>
            </a:pPr>
            <a:endParaRPr lang="tr-TR" altLang="tr-TR" sz="1800" dirty="0">
              <a:solidFill>
                <a:schemeClr val="tx1"/>
              </a:solidFill>
              <a:ea typeface="Calibri" panose="020F0502020204030204" pitchFamily="34" charset="0"/>
            </a:endParaRPr>
          </a:p>
          <a:p>
            <a:pPr marL="285750" lvl="0" indent="-285750" algn="l" eaLnBrk="0" fontAlgn="base" hangingPunct="0">
              <a:spcBef>
                <a:spcPct val="0"/>
              </a:spcBef>
              <a:spcAft>
                <a:spcPct val="0"/>
              </a:spcAft>
              <a:buFont typeface="Arial" panose="020B0604020202020204" pitchFamily="34" charset="0"/>
              <a:buChar char="•"/>
            </a:pPr>
            <a:r>
              <a:rPr lang="tr-TR" sz="1800" dirty="0"/>
              <a:t>Bir üniversitenin hemşirelik bölümünde öğrenciler Mahara üzerinden klinik staj portfolyosu oluşturabilir. Her vaka raporu sisteme yüklenir; öğretim üyeleri rubriklere göre değerlendirir. Bu sistem, hem öğrenme sürecini hem mesleki yeterlilik kanıtlarını içerir.</a:t>
            </a:r>
            <a:endParaRPr kumimoji="0" lang="tr-TR" altLang="tr-TR" sz="1800" b="0" i="0" u="none" strike="noStrike" cap="none" normalizeH="0" baseline="0" dirty="0">
              <a:ln>
                <a:noFill/>
              </a:ln>
              <a:solidFill>
                <a:schemeClr val="tx1"/>
              </a:solidFill>
              <a:effectLst/>
              <a:ea typeface="Calibri" panose="020F0502020204030204" pitchFamily="34" charset="0"/>
            </a:endParaRPr>
          </a:p>
        </p:txBody>
      </p:sp>
      <p:pic>
        <p:nvPicPr>
          <p:cNvPr id="5123" name="Picture 3" descr="Why do vocational learners need an e-Portfolio? Or 'Why Te Pūkenga needs  Mahara'">
            <a:extLst>
              <a:ext uri="{FF2B5EF4-FFF2-40B4-BE49-F238E27FC236}">
                <a16:creationId xmlns:a16="http://schemas.microsoft.com/office/drawing/2014/main" id="{0E39A7DA-1838-98F6-4AC0-900495AAA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2967" y="4029953"/>
            <a:ext cx="5564429" cy="277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70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6235-9BD0-356D-1710-E151C0BB843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0CAF3CB-B89E-45A4-4159-B35B18B60BCE}"/>
              </a:ext>
            </a:extLst>
          </p:cNvPr>
          <p:cNvSpPr>
            <a:spLocks noGrp="1"/>
          </p:cNvSpPr>
          <p:nvPr>
            <p:ph type="title"/>
          </p:nvPr>
        </p:nvSpPr>
        <p:spPr>
          <a:xfrm>
            <a:off x="2917240" y="271771"/>
            <a:ext cx="7060692" cy="732513"/>
          </a:xfrm>
        </p:spPr>
        <p:txBody>
          <a:bodyPr/>
          <a:lstStyle/>
          <a:p>
            <a:r>
              <a:rPr lang="tr-TR" dirty="0"/>
              <a:t>Dijital Günlükler ve Bloglar</a:t>
            </a:r>
          </a:p>
        </p:txBody>
      </p:sp>
      <p:sp>
        <p:nvSpPr>
          <p:cNvPr id="3" name="İçerik Yer Tutucusu 2">
            <a:extLst>
              <a:ext uri="{FF2B5EF4-FFF2-40B4-BE49-F238E27FC236}">
                <a16:creationId xmlns:a16="http://schemas.microsoft.com/office/drawing/2014/main" id="{12BE8D84-77B5-D841-8B70-295857978AA2}"/>
              </a:ext>
            </a:extLst>
          </p:cNvPr>
          <p:cNvSpPr>
            <a:spLocks noGrp="1"/>
          </p:cNvSpPr>
          <p:nvPr>
            <p:ph idx="1"/>
          </p:nvPr>
        </p:nvSpPr>
        <p:spPr>
          <a:xfrm>
            <a:off x="803299" y="1663020"/>
            <a:ext cx="9946136" cy="4556952"/>
          </a:xfrm>
        </p:spPr>
        <p:txBody>
          <a:bodyPr>
            <a:noAutofit/>
          </a:bodyPr>
          <a:lstStyle/>
          <a:p>
            <a:pPr algn="just"/>
            <a:r>
              <a:rPr lang="tr-TR" b="1" dirty="0"/>
              <a:t>Dijital Günlük: </a:t>
            </a:r>
            <a:r>
              <a:rPr lang="tr-TR" dirty="0"/>
              <a:t>Öğrencilerin öğrenme süreçleri boyunca yaşadıklarını, farkındalıklarını, öğrendiklerini veya öz </a:t>
            </a:r>
            <a:r>
              <a:rPr lang="tr-TR" dirty="0" err="1"/>
              <a:t>yansımlarını</a:t>
            </a:r>
            <a:r>
              <a:rPr lang="tr-TR" dirty="0"/>
              <a:t> düzenli olarak kaydettikleri dijital araçlardır.</a:t>
            </a:r>
          </a:p>
          <a:p>
            <a:pPr algn="just"/>
            <a:r>
              <a:rPr lang="tr-TR" b="1" dirty="0"/>
              <a:t>Dijital Blog:</a:t>
            </a:r>
            <a:r>
              <a:rPr lang="tr-TR" dirty="0"/>
              <a:t> Günlüklerden farklı olarak genellikle daha geniş bir hedef kitleye (öğretmen, sınıf arkadaşları, hatta dış izleyiciler) açık olan, yazılı, görsel ve bazen etkileşimli içeriklerin paylaşıldığı platformlardır.</a:t>
            </a:r>
          </a:p>
          <a:p>
            <a:pPr algn="just"/>
            <a:endParaRPr lang="tr-TR" dirty="0"/>
          </a:p>
          <a:p>
            <a:pPr algn="just"/>
            <a:r>
              <a:rPr lang="tr-TR" dirty="0"/>
              <a:t>Amaçlar:</a:t>
            </a:r>
          </a:p>
          <a:p>
            <a:pPr marL="285750" indent="-285750" algn="l">
              <a:buFont typeface="Arial" panose="020B0604020202020204" pitchFamily="34" charset="0"/>
              <a:buChar char="•"/>
            </a:pPr>
            <a:r>
              <a:rPr lang="tr-TR" dirty="0"/>
              <a:t>Öğrenme sürecine dair </a:t>
            </a:r>
            <a:r>
              <a:rPr lang="tr-TR" b="1" dirty="0"/>
              <a:t>yansıtıcı düşünmeyi</a:t>
            </a:r>
            <a:r>
              <a:rPr lang="tr-TR" dirty="0"/>
              <a:t> teşvik eder.</a:t>
            </a:r>
          </a:p>
          <a:p>
            <a:pPr marL="285750" indent="-285750" algn="l">
              <a:buFont typeface="Arial" panose="020B0604020202020204" pitchFamily="34" charset="0"/>
              <a:buChar char="•"/>
            </a:pPr>
            <a:r>
              <a:rPr lang="tr-TR" dirty="0"/>
              <a:t>Öğrencilerin </a:t>
            </a:r>
            <a:r>
              <a:rPr lang="tr-TR" b="1" dirty="0"/>
              <a:t>metabilişsel farkındalık</a:t>
            </a:r>
            <a:r>
              <a:rPr lang="tr-TR" dirty="0"/>
              <a:t> geliştirmesine katkı sağlar.</a:t>
            </a:r>
          </a:p>
          <a:p>
            <a:pPr marL="285750" indent="-285750" algn="l">
              <a:buFont typeface="Arial" panose="020B0604020202020204" pitchFamily="34" charset="0"/>
              <a:buChar char="•"/>
            </a:pPr>
            <a:r>
              <a:rPr lang="tr-TR" dirty="0"/>
              <a:t>Öğretmenlere öğrencilerin öğrenme süreçlerini daha iyi </a:t>
            </a:r>
            <a:r>
              <a:rPr lang="tr-TR" b="1" dirty="0"/>
              <a:t>izleme</a:t>
            </a:r>
            <a:r>
              <a:rPr lang="tr-TR" dirty="0"/>
              <a:t> olanağı verir.</a:t>
            </a:r>
          </a:p>
          <a:p>
            <a:pPr marL="285750" indent="-285750" algn="l">
              <a:buFont typeface="Arial" panose="020B0604020202020204" pitchFamily="34" charset="0"/>
              <a:buChar char="•"/>
            </a:pPr>
            <a:r>
              <a:rPr lang="tr-TR" dirty="0"/>
              <a:t>Sürekli veri üretir. Öğrenme analitiğiyle birlikte değerlendirilebilir.</a:t>
            </a:r>
          </a:p>
          <a:p>
            <a:pPr marL="285750" indent="-285750" algn="l">
              <a:buFont typeface="Arial" panose="020B0604020202020204" pitchFamily="34" charset="0"/>
              <a:buChar char="•"/>
            </a:pPr>
            <a:r>
              <a:rPr lang="tr-TR" dirty="0"/>
              <a:t>Dijital ortamlar sayesinde metin, görsel, ses, video vb. içeriklerle zenginleştirilebilir.</a:t>
            </a:r>
          </a:p>
          <a:p>
            <a:pPr algn="just"/>
            <a:endParaRPr lang="tr-TR" dirty="0"/>
          </a:p>
        </p:txBody>
      </p:sp>
      <p:sp>
        <p:nvSpPr>
          <p:cNvPr id="5" name="Alt Bilgi Yer Tutucusu 4">
            <a:extLst>
              <a:ext uri="{FF2B5EF4-FFF2-40B4-BE49-F238E27FC236}">
                <a16:creationId xmlns:a16="http://schemas.microsoft.com/office/drawing/2014/main" id="{6F47E6B8-427D-84C6-2D6D-4FFE3CA76ED8}"/>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A1372506-3EFF-DACD-9418-E4A859ADA356}"/>
              </a:ext>
            </a:extLst>
          </p:cNvPr>
          <p:cNvSpPr>
            <a:spLocks noGrp="1"/>
          </p:cNvSpPr>
          <p:nvPr>
            <p:ph type="sldNum" sz="quarter" idx="12"/>
          </p:nvPr>
        </p:nvSpPr>
        <p:spPr/>
        <p:txBody>
          <a:bodyPr/>
          <a:lstStyle/>
          <a:p>
            <a:fld id="{B5CEABB6-07DC-46E8-9B57-56EC44A396E5}" type="slidenum">
              <a:rPr lang="tr-TR" noProof="0" smtClean="0"/>
              <a:pPr/>
              <a:t>37</a:t>
            </a:fld>
            <a:endParaRPr lang="tr-TR" noProof="0" dirty="0"/>
          </a:p>
        </p:txBody>
      </p:sp>
    </p:spTree>
    <p:extLst>
      <p:ext uri="{BB962C8B-B14F-4D97-AF65-F5344CB8AC3E}">
        <p14:creationId xmlns:p14="http://schemas.microsoft.com/office/powerpoint/2010/main" val="526723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712EB-2563-4697-C259-503C188F94A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0CB4AB4-B5FF-432B-54E2-6AD962B86DC9}"/>
              </a:ext>
            </a:extLst>
          </p:cNvPr>
          <p:cNvSpPr>
            <a:spLocks noGrp="1"/>
          </p:cNvSpPr>
          <p:nvPr>
            <p:ph type="title"/>
          </p:nvPr>
        </p:nvSpPr>
        <p:spPr>
          <a:xfrm>
            <a:off x="170688" y="-151131"/>
            <a:ext cx="11850623" cy="1305562"/>
          </a:xfrm>
        </p:spPr>
        <p:txBody>
          <a:bodyPr>
            <a:normAutofit/>
          </a:bodyPr>
          <a:lstStyle/>
          <a:p>
            <a:r>
              <a:rPr lang="en-US" sz="4000" dirty="0"/>
              <a:t>Google Docs/OneNote ile Yansıtıcı Dijital Günlük</a:t>
            </a:r>
            <a:endParaRPr lang="tr-TR" sz="4000" dirty="0"/>
          </a:p>
        </p:txBody>
      </p:sp>
      <p:sp>
        <p:nvSpPr>
          <p:cNvPr id="5" name="Alt Bilgi Yer Tutucusu 4">
            <a:extLst>
              <a:ext uri="{FF2B5EF4-FFF2-40B4-BE49-F238E27FC236}">
                <a16:creationId xmlns:a16="http://schemas.microsoft.com/office/drawing/2014/main" id="{49C2EBAF-6755-A148-C0C0-F90A0DE4EC4E}"/>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9652DB00-9C7E-439D-1341-7BA7A46B5E13}"/>
              </a:ext>
            </a:extLst>
          </p:cNvPr>
          <p:cNvSpPr>
            <a:spLocks noGrp="1"/>
          </p:cNvSpPr>
          <p:nvPr>
            <p:ph type="sldNum" sz="quarter" idx="12"/>
          </p:nvPr>
        </p:nvSpPr>
        <p:spPr/>
        <p:txBody>
          <a:bodyPr/>
          <a:lstStyle/>
          <a:p>
            <a:fld id="{B5CEABB6-07DC-46E8-9B57-56EC44A396E5}" type="slidenum">
              <a:rPr lang="tr-TR" noProof="0" smtClean="0"/>
              <a:pPr/>
              <a:t>38</a:t>
            </a:fld>
            <a:endParaRPr lang="tr-TR" noProof="0" dirty="0"/>
          </a:p>
        </p:txBody>
      </p:sp>
      <p:sp>
        <p:nvSpPr>
          <p:cNvPr id="8" name="Rectangle 3">
            <a:extLst>
              <a:ext uri="{FF2B5EF4-FFF2-40B4-BE49-F238E27FC236}">
                <a16:creationId xmlns:a16="http://schemas.microsoft.com/office/drawing/2014/main" id="{F2FDA90A-33EE-72B5-5385-059DEAFAA2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52010FCC-0D65-6001-5621-580786E149CF}"/>
              </a:ext>
            </a:extLst>
          </p:cNvPr>
          <p:cNvSpPr>
            <a:spLocks noGrp="1" noChangeArrowheads="1"/>
          </p:cNvSpPr>
          <p:nvPr>
            <p:ph idx="1"/>
          </p:nvPr>
        </p:nvSpPr>
        <p:spPr bwMode="auto">
          <a:xfrm>
            <a:off x="554491" y="1754604"/>
            <a:ext cx="114664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Öğrencilere dönem boyunca haftalık olarak OneNote veya Google Docs üzerinde bir “kişisel günlük” dosyası açılır.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Her hafta derste öğrendiklerini, zorlandıkları noktaları, yeni fark ettiklerini yazmaları istenir.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Öğretmen düzenli olarak bu günlükleri okur ve yorumlar yazar (biçimlendirici geri bildirim).</a:t>
            </a:r>
          </a:p>
          <a:p>
            <a:pPr marL="285750" lvl="0" indent="-285750" algn="l" eaLnBrk="0" fontAlgn="base" hangingPunct="0">
              <a:spcBef>
                <a:spcPct val="0"/>
              </a:spcBef>
              <a:spcAft>
                <a:spcPct val="0"/>
              </a:spcAft>
              <a:buFont typeface="Arial" panose="020B0604020202020204" pitchFamily="34" charset="0"/>
              <a:buChar char="•"/>
            </a:pPr>
            <a:r>
              <a:rPr lang="tr-TR" altLang="tr-TR" sz="1800" dirty="0">
                <a:solidFill>
                  <a:schemeClr val="tx1"/>
                </a:solidFill>
                <a:ea typeface="Calibri" panose="020F0502020204030204" pitchFamily="34" charset="0"/>
              </a:rPr>
              <a:t>Dereceli puanlama anahtarları kullanılır.</a:t>
            </a:r>
            <a:endParaRPr kumimoji="0" lang="tr-TR" altLang="tr-TR" sz="1800" b="0" i="0" u="none" strike="noStrike" cap="none" normalizeH="0" baseline="0" dirty="0">
              <a:ln>
                <a:noFill/>
              </a:ln>
              <a:solidFill>
                <a:schemeClr val="tx1"/>
              </a:solidFill>
              <a:effectLst/>
              <a:ea typeface="Calibri" panose="020F0502020204030204" pitchFamily="34" charset="0"/>
            </a:endParaRPr>
          </a:p>
        </p:txBody>
      </p:sp>
      <p:pic>
        <p:nvPicPr>
          <p:cNvPr id="9219" name="Picture 3" descr="Here's how I use OneNote as a digital journal">
            <a:extLst>
              <a:ext uri="{FF2B5EF4-FFF2-40B4-BE49-F238E27FC236}">
                <a16:creationId xmlns:a16="http://schemas.microsoft.com/office/drawing/2014/main" id="{AE905281-E005-D1F3-F5C4-72AFC865F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704" y="3255020"/>
            <a:ext cx="4855096" cy="280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42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959D2-1427-94B0-FB16-C6016AAC9E8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FFB994D-6DB7-9A13-DEE4-BE00A36EC7C2}"/>
              </a:ext>
            </a:extLst>
          </p:cNvPr>
          <p:cNvSpPr>
            <a:spLocks noGrp="1"/>
          </p:cNvSpPr>
          <p:nvPr>
            <p:ph type="title"/>
          </p:nvPr>
        </p:nvSpPr>
        <p:spPr>
          <a:xfrm>
            <a:off x="-500481" y="136525"/>
            <a:ext cx="12692481" cy="811524"/>
          </a:xfrm>
        </p:spPr>
        <p:txBody>
          <a:bodyPr>
            <a:normAutofit/>
          </a:bodyPr>
          <a:lstStyle/>
          <a:p>
            <a:r>
              <a:rPr lang="tr-TR" sz="4000" dirty="0"/>
              <a:t>STEM Proje Günlüğü (Blog + Görsel Belgeleme)</a:t>
            </a:r>
          </a:p>
        </p:txBody>
      </p:sp>
      <p:sp>
        <p:nvSpPr>
          <p:cNvPr id="5" name="Alt Bilgi Yer Tutucusu 4">
            <a:extLst>
              <a:ext uri="{FF2B5EF4-FFF2-40B4-BE49-F238E27FC236}">
                <a16:creationId xmlns:a16="http://schemas.microsoft.com/office/drawing/2014/main" id="{1E75AE77-3045-798F-094E-21251787E6E5}"/>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6812940F-EC1E-5EDB-689B-B4EB80D63D3B}"/>
              </a:ext>
            </a:extLst>
          </p:cNvPr>
          <p:cNvSpPr>
            <a:spLocks noGrp="1"/>
          </p:cNvSpPr>
          <p:nvPr>
            <p:ph type="sldNum" sz="quarter" idx="12"/>
          </p:nvPr>
        </p:nvSpPr>
        <p:spPr/>
        <p:txBody>
          <a:bodyPr/>
          <a:lstStyle/>
          <a:p>
            <a:fld id="{B5CEABB6-07DC-46E8-9B57-56EC44A396E5}" type="slidenum">
              <a:rPr lang="tr-TR" noProof="0" smtClean="0"/>
              <a:pPr/>
              <a:t>39</a:t>
            </a:fld>
            <a:endParaRPr lang="tr-TR" noProof="0" dirty="0"/>
          </a:p>
        </p:txBody>
      </p:sp>
      <p:sp>
        <p:nvSpPr>
          <p:cNvPr id="8" name="Rectangle 3">
            <a:extLst>
              <a:ext uri="{FF2B5EF4-FFF2-40B4-BE49-F238E27FC236}">
                <a16:creationId xmlns:a16="http://schemas.microsoft.com/office/drawing/2014/main" id="{295D8FC0-D217-4F64-002C-A35965A4EB1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7B0AF39F-7F00-0C90-BAC4-F6020E5A02A0}"/>
              </a:ext>
            </a:extLst>
          </p:cNvPr>
          <p:cNvSpPr>
            <a:spLocks noGrp="1" noChangeArrowheads="1"/>
          </p:cNvSpPr>
          <p:nvPr>
            <p:ph idx="1"/>
          </p:nvPr>
        </p:nvSpPr>
        <p:spPr bwMode="auto">
          <a:xfrm>
            <a:off x="596314" y="1791945"/>
            <a:ext cx="107574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Bir STEM projesi yürüten öğrenci grupları, proje sürecini blog üzerinden belgelemeye zorunlu tutulur.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Planlama aşamaları, deney sonuçları, hatalar, düzeltmeler, ilerleme adımları görsellerle birlikte paylaşılır.</a:t>
            </a:r>
          </a:p>
          <a:p>
            <a:pPr marL="285750" lvl="0" indent="-285750" algn="l" eaLnBrk="0" fontAlgn="base" hangingPunct="0">
              <a:spcBef>
                <a:spcPct val="0"/>
              </a:spcBef>
              <a:spcAft>
                <a:spcPct val="0"/>
              </a:spcAft>
              <a:buFont typeface="Arial" panose="020B0604020202020204" pitchFamily="34" charset="0"/>
              <a:buChar char="•"/>
            </a:pPr>
            <a:r>
              <a:rPr lang="tr-TR" altLang="tr-TR" sz="1800" dirty="0">
                <a:solidFill>
                  <a:schemeClr val="tx1"/>
                </a:solidFill>
                <a:ea typeface="Calibri" panose="020F0502020204030204" pitchFamily="34" charset="0"/>
              </a:rPr>
              <a:t>Dereceli puanlama anahtarları kullanılır.</a:t>
            </a:r>
            <a:endParaRPr kumimoji="0" lang="tr-TR" altLang="tr-TR" sz="1800" b="0" i="0" u="none" strike="noStrike" cap="none" normalizeH="0" baseline="0" dirty="0">
              <a:ln>
                <a:noFill/>
              </a:ln>
              <a:solidFill>
                <a:schemeClr val="tx1"/>
              </a:solidFill>
              <a:effectLst/>
              <a:ea typeface="Calibri" panose="020F0502020204030204" pitchFamily="34" charset="0"/>
            </a:endParaRPr>
          </a:p>
        </p:txBody>
      </p:sp>
      <p:pic>
        <p:nvPicPr>
          <p:cNvPr id="14339" name="Picture 3" descr="STEM Outdoors: Insect Activity Diary (teacher made) - Twinkl">
            <a:extLst>
              <a:ext uri="{FF2B5EF4-FFF2-40B4-BE49-F238E27FC236}">
                <a16:creationId xmlns:a16="http://schemas.microsoft.com/office/drawing/2014/main" id="{E3C5206B-772C-521E-A6B4-0741AB315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290" y="2933484"/>
            <a:ext cx="6845732" cy="342286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8D730EBC-6AB4-CF78-A900-D19ADA88CA5E}"/>
              </a:ext>
            </a:extLst>
          </p:cNvPr>
          <p:cNvSpPr txBox="1"/>
          <p:nvPr/>
        </p:nvSpPr>
        <p:spPr>
          <a:xfrm>
            <a:off x="1277368" y="3681060"/>
            <a:ext cx="2415133" cy="923330"/>
          </a:xfrm>
          <a:prstGeom prst="rect">
            <a:avLst/>
          </a:prstGeom>
          <a:noFill/>
        </p:spPr>
        <p:txBody>
          <a:bodyPr wrap="square" rtlCol="0">
            <a:spAutoFit/>
          </a:bodyPr>
          <a:lstStyle/>
          <a:p>
            <a:r>
              <a:rPr lang="tr-TR" dirty="0" err="1"/>
              <a:t>Edublogs</a:t>
            </a:r>
            <a:endParaRPr lang="tr-TR" dirty="0"/>
          </a:p>
          <a:p>
            <a:endParaRPr lang="tr-TR" dirty="0"/>
          </a:p>
          <a:p>
            <a:r>
              <a:rPr lang="tr-TR" dirty="0" err="1"/>
              <a:t>Seesaw</a:t>
            </a:r>
            <a:endParaRPr lang="tr-TR" dirty="0"/>
          </a:p>
        </p:txBody>
      </p:sp>
    </p:spTree>
    <p:extLst>
      <p:ext uri="{BB962C8B-B14F-4D97-AF65-F5344CB8AC3E}">
        <p14:creationId xmlns:p14="http://schemas.microsoft.com/office/powerpoint/2010/main" val="39506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98F41-11A9-A534-6911-36B0649FB729}"/>
              </a:ext>
            </a:extLst>
          </p:cNvPr>
          <p:cNvSpPr>
            <a:spLocks noGrp="1"/>
          </p:cNvSpPr>
          <p:nvPr>
            <p:ph type="title"/>
          </p:nvPr>
        </p:nvSpPr>
        <p:spPr>
          <a:xfrm>
            <a:off x="1017939" y="-255007"/>
            <a:ext cx="10156122" cy="1305562"/>
          </a:xfrm>
        </p:spPr>
        <p:txBody>
          <a:bodyPr>
            <a:normAutofit/>
          </a:bodyPr>
          <a:lstStyle/>
          <a:p>
            <a:r>
              <a:rPr lang="tr-TR" dirty="0"/>
              <a:t>Klasik Ölçme Araçlarının Dijitalleştirilmesi</a:t>
            </a:r>
          </a:p>
        </p:txBody>
      </p:sp>
      <p:sp>
        <p:nvSpPr>
          <p:cNvPr id="3" name="İçerik Yer Tutucusu 2">
            <a:extLst>
              <a:ext uri="{FF2B5EF4-FFF2-40B4-BE49-F238E27FC236}">
                <a16:creationId xmlns:a16="http://schemas.microsoft.com/office/drawing/2014/main" id="{9BD211B6-8A1A-24FE-D860-95007C1DCD67}"/>
              </a:ext>
            </a:extLst>
          </p:cNvPr>
          <p:cNvSpPr>
            <a:spLocks noGrp="1"/>
          </p:cNvSpPr>
          <p:nvPr>
            <p:ph idx="1"/>
          </p:nvPr>
        </p:nvSpPr>
        <p:spPr>
          <a:xfrm>
            <a:off x="1355138" y="1488518"/>
            <a:ext cx="9003408" cy="3683775"/>
          </a:xfrm>
        </p:spPr>
        <p:txBody>
          <a:bodyPr/>
          <a:lstStyle/>
          <a:p>
            <a:pPr algn="l"/>
            <a:r>
              <a:rPr lang="tr-TR" dirty="0"/>
              <a:t>Moodle Quiz, Google Forms, Microsoft Forms vb. online platformlar ile klasik test sistemlerinin çevrim içi ortama aktarılmasını içerir. </a:t>
            </a:r>
          </a:p>
          <a:p>
            <a:pPr algn="l"/>
            <a:r>
              <a:rPr lang="tr-TR" dirty="0"/>
              <a:t>Bazı okulların ve üniversitelerin sınav otomasyon sistemleri de buna örnek olarak verilebilir. </a:t>
            </a:r>
          </a:p>
          <a:p>
            <a:pPr algn="l"/>
            <a:r>
              <a:rPr lang="tr-TR" dirty="0"/>
              <a:t>2000 yılına kadar yapılan bilimsel çalışmalarda, kâğıt-kalem testi ile dijital ölçme araçlarının birbirine olan üstünlükleri karışık bulgulara neden olmuştur. Ancak özellikle son 10 yılda yapılan çalışmalar, ekran kalitesini büyük ölçüde iyileştiren teknolojik gelişmeler ve dijital araçların özellikle genç nesiller arasında günlük yaşamda giderek daha yaygın hâle gelmesi dijital ölçme araçları lehine bulgular ortaya çıkarmıştır. </a:t>
            </a:r>
          </a:p>
          <a:p>
            <a:pPr algn="l"/>
            <a:endParaRPr lang="tr-TR" dirty="0"/>
          </a:p>
        </p:txBody>
      </p:sp>
      <p:sp>
        <p:nvSpPr>
          <p:cNvPr id="5" name="Alt Bilgi Yer Tutucusu 4">
            <a:extLst>
              <a:ext uri="{FF2B5EF4-FFF2-40B4-BE49-F238E27FC236}">
                <a16:creationId xmlns:a16="http://schemas.microsoft.com/office/drawing/2014/main" id="{C951462E-C243-22C7-581F-3C3B50669022}"/>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6C1B739F-0CA1-ADA0-F0B9-53611301B1A4}"/>
              </a:ext>
            </a:extLst>
          </p:cNvPr>
          <p:cNvSpPr>
            <a:spLocks noGrp="1"/>
          </p:cNvSpPr>
          <p:nvPr>
            <p:ph type="sldNum" sz="quarter" idx="12"/>
          </p:nvPr>
        </p:nvSpPr>
        <p:spPr/>
        <p:txBody>
          <a:bodyPr/>
          <a:lstStyle/>
          <a:p>
            <a:fld id="{B5CEABB6-07DC-46E8-9B57-56EC44A396E5}" type="slidenum">
              <a:rPr lang="tr-TR" noProof="0" smtClean="0"/>
              <a:pPr/>
              <a:t>4</a:t>
            </a:fld>
            <a:endParaRPr lang="tr-TR" noProof="0" dirty="0"/>
          </a:p>
        </p:txBody>
      </p:sp>
    </p:spTree>
    <p:extLst>
      <p:ext uri="{BB962C8B-B14F-4D97-AF65-F5344CB8AC3E}">
        <p14:creationId xmlns:p14="http://schemas.microsoft.com/office/powerpoint/2010/main" val="261788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5525F-0C1E-E297-CA18-D78D4BA6170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211AF17-7603-854B-1ABE-60123B66649D}"/>
              </a:ext>
            </a:extLst>
          </p:cNvPr>
          <p:cNvSpPr>
            <a:spLocks noGrp="1"/>
          </p:cNvSpPr>
          <p:nvPr>
            <p:ph type="title"/>
          </p:nvPr>
        </p:nvSpPr>
        <p:spPr>
          <a:xfrm>
            <a:off x="2486505" y="402336"/>
            <a:ext cx="7495695" cy="667953"/>
          </a:xfrm>
        </p:spPr>
        <p:txBody>
          <a:bodyPr>
            <a:normAutofit fontScale="90000"/>
          </a:bodyPr>
          <a:lstStyle/>
          <a:p>
            <a:r>
              <a:rPr lang="tr-TR" dirty="0"/>
              <a:t>Oyunlaştırılmış Süreç İzleme</a:t>
            </a:r>
          </a:p>
        </p:txBody>
      </p:sp>
      <p:sp>
        <p:nvSpPr>
          <p:cNvPr id="3" name="İçerik Yer Tutucusu 2">
            <a:extLst>
              <a:ext uri="{FF2B5EF4-FFF2-40B4-BE49-F238E27FC236}">
                <a16:creationId xmlns:a16="http://schemas.microsoft.com/office/drawing/2014/main" id="{35ACF9E6-1677-CB39-7CA7-7292E98443A2}"/>
              </a:ext>
            </a:extLst>
          </p:cNvPr>
          <p:cNvSpPr>
            <a:spLocks noGrp="1"/>
          </p:cNvSpPr>
          <p:nvPr>
            <p:ph idx="1"/>
          </p:nvPr>
        </p:nvSpPr>
        <p:spPr>
          <a:xfrm>
            <a:off x="803299" y="1663020"/>
            <a:ext cx="9946136" cy="4556952"/>
          </a:xfrm>
        </p:spPr>
        <p:txBody>
          <a:bodyPr>
            <a:noAutofit/>
          </a:bodyPr>
          <a:lstStyle/>
          <a:p>
            <a:pPr algn="just"/>
            <a:r>
              <a:rPr lang="tr-TR" dirty="0"/>
              <a:t>Öğrencilerin öğrenme sürecindeki katılım, ilerleme, görev tamamlama gibi verilerin oyun öğeleriyle (puan, rozet, seviye, liderlik tablosu vb.) birleştirilerek izlenmesi ve geri bildirim sağlanmasıdır.</a:t>
            </a:r>
          </a:p>
          <a:p>
            <a:pPr algn="just"/>
            <a:r>
              <a:rPr lang="tr-TR" dirty="0"/>
              <a:t>Yani burada “test puanları” değil, öğrencinin </a:t>
            </a:r>
            <a:r>
              <a:rPr lang="tr-TR" b="1" dirty="0"/>
              <a:t>öğrenme yolculuğundaki adımları</a:t>
            </a:r>
            <a:r>
              <a:rPr lang="tr-TR" dirty="0"/>
              <a:t> oyunlaştırılır, izlenir ve gösterilir.</a:t>
            </a:r>
          </a:p>
          <a:p>
            <a:pPr algn="just"/>
            <a:endParaRPr lang="tr-TR" dirty="0"/>
          </a:p>
          <a:p>
            <a:pPr algn="just"/>
            <a:r>
              <a:rPr lang="tr-TR" dirty="0"/>
              <a:t>Amaçlar:</a:t>
            </a:r>
          </a:p>
          <a:p>
            <a:pPr marL="285750" indent="-285750" algn="just">
              <a:buFont typeface="Arial" panose="020B0604020202020204" pitchFamily="34" charset="0"/>
              <a:buChar char="•"/>
            </a:pPr>
            <a:r>
              <a:rPr lang="tr-TR" dirty="0"/>
              <a:t>Öğrenci kendi öğrenmesini ve gelişimini görsel olarak görür.</a:t>
            </a:r>
          </a:p>
          <a:p>
            <a:pPr marL="285750" indent="-285750" algn="just">
              <a:buFont typeface="Arial" panose="020B0604020202020204" pitchFamily="34" charset="0"/>
              <a:buChar char="•"/>
            </a:pPr>
            <a:r>
              <a:rPr lang="tr-TR" dirty="0"/>
              <a:t>Rekabet ve takım içi motivasyonu sağlar.</a:t>
            </a:r>
          </a:p>
          <a:p>
            <a:pPr marL="285750" indent="-285750" algn="just">
              <a:buFont typeface="Arial" panose="020B0604020202020204" pitchFamily="34" charset="0"/>
              <a:buChar char="•"/>
            </a:pPr>
            <a:r>
              <a:rPr lang="tr-TR" dirty="0"/>
              <a:t>Görev tamamlayarak, blog yazarak öğrenme süreçleri somut olarak biriktirilir.</a:t>
            </a:r>
          </a:p>
          <a:p>
            <a:pPr marL="285750" indent="-285750" algn="just">
              <a:buFont typeface="Arial" panose="020B0604020202020204" pitchFamily="34" charset="0"/>
              <a:buChar char="•"/>
            </a:pPr>
            <a:r>
              <a:rPr lang="tr-TR" dirty="0"/>
              <a:t>Etkin geri bildirim mekanizmaları kullanılabilir.</a:t>
            </a:r>
          </a:p>
        </p:txBody>
      </p:sp>
      <p:sp>
        <p:nvSpPr>
          <p:cNvPr id="5" name="Alt Bilgi Yer Tutucusu 4">
            <a:extLst>
              <a:ext uri="{FF2B5EF4-FFF2-40B4-BE49-F238E27FC236}">
                <a16:creationId xmlns:a16="http://schemas.microsoft.com/office/drawing/2014/main" id="{74CCD607-924D-DD1A-CB2D-634D91A606ED}"/>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6FBCC6E2-110E-9337-401B-6C1C0BF14AF7}"/>
              </a:ext>
            </a:extLst>
          </p:cNvPr>
          <p:cNvSpPr>
            <a:spLocks noGrp="1"/>
          </p:cNvSpPr>
          <p:nvPr>
            <p:ph type="sldNum" sz="quarter" idx="12"/>
          </p:nvPr>
        </p:nvSpPr>
        <p:spPr/>
        <p:txBody>
          <a:bodyPr/>
          <a:lstStyle/>
          <a:p>
            <a:fld id="{B5CEABB6-07DC-46E8-9B57-56EC44A396E5}" type="slidenum">
              <a:rPr lang="tr-TR" noProof="0" smtClean="0"/>
              <a:pPr/>
              <a:t>40</a:t>
            </a:fld>
            <a:endParaRPr lang="tr-TR" noProof="0" dirty="0"/>
          </a:p>
        </p:txBody>
      </p:sp>
    </p:spTree>
    <p:extLst>
      <p:ext uri="{BB962C8B-B14F-4D97-AF65-F5344CB8AC3E}">
        <p14:creationId xmlns:p14="http://schemas.microsoft.com/office/powerpoint/2010/main" val="492966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61D6-B79A-09B6-F7D0-87D6C18AE78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638BA3C-72A7-9D4C-7B70-562073FBC2C2}"/>
              </a:ext>
            </a:extLst>
          </p:cNvPr>
          <p:cNvSpPr>
            <a:spLocks noGrp="1"/>
          </p:cNvSpPr>
          <p:nvPr>
            <p:ph type="title"/>
          </p:nvPr>
        </p:nvSpPr>
        <p:spPr>
          <a:xfrm>
            <a:off x="2984027" y="136525"/>
            <a:ext cx="7118264" cy="754281"/>
          </a:xfrm>
        </p:spPr>
        <p:txBody>
          <a:bodyPr>
            <a:normAutofit/>
          </a:bodyPr>
          <a:lstStyle/>
          <a:p>
            <a:r>
              <a:rPr lang="tr-TR" dirty="0"/>
              <a:t>Moodle + Level Up! Eklentisi</a:t>
            </a:r>
          </a:p>
        </p:txBody>
      </p:sp>
      <p:sp>
        <p:nvSpPr>
          <p:cNvPr id="5" name="Alt Bilgi Yer Tutucusu 4">
            <a:extLst>
              <a:ext uri="{FF2B5EF4-FFF2-40B4-BE49-F238E27FC236}">
                <a16:creationId xmlns:a16="http://schemas.microsoft.com/office/drawing/2014/main" id="{BB06BEE9-8343-8A2F-09C5-32A401684B8C}"/>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73E98388-E0B3-F284-1EC5-4F32513A33AC}"/>
              </a:ext>
            </a:extLst>
          </p:cNvPr>
          <p:cNvSpPr>
            <a:spLocks noGrp="1"/>
          </p:cNvSpPr>
          <p:nvPr>
            <p:ph type="sldNum" sz="quarter" idx="12"/>
          </p:nvPr>
        </p:nvSpPr>
        <p:spPr/>
        <p:txBody>
          <a:bodyPr/>
          <a:lstStyle/>
          <a:p>
            <a:fld id="{B5CEABB6-07DC-46E8-9B57-56EC44A396E5}" type="slidenum">
              <a:rPr lang="tr-TR" noProof="0" smtClean="0"/>
              <a:pPr/>
              <a:t>41</a:t>
            </a:fld>
            <a:endParaRPr lang="tr-TR" noProof="0" dirty="0"/>
          </a:p>
        </p:txBody>
      </p:sp>
      <p:sp>
        <p:nvSpPr>
          <p:cNvPr id="8" name="Rectangle 3">
            <a:extLst>
              <a:ext uri="{FF2B5EF4-FFF2-40B4-BE49-F238E27FC236}">
                <a16:creationId xmlns:a16="http://schemas.microsoft.com/office/drawing/2014/main" id="{7BA8A0D7-1634-FE40-51B6-CA7FEF3F7E7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A1116A8C-3FF8-DEF5-7F22-2AD5805347EF}"/>
              </a:ext>
            </a:extLst>
          </p:cNvPr>
          <p:cNvSpPr>
            <a:spLocks noGrp="1" noChangeArrowheads="1"/>
          </p:cNvSpPr>
          <p:nvPr>
            <p:ph idx="1"/>
          </p:nvPr>
        </p:nvSpPr>
        <p:spPr bwMode="auto">
          <a:xfrm>
            <a:off x="442696" y="1417087"/>
            <a:ext cx="1133477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Moodle LMS’ye eklenen Level Up! eklentisi, öğrenci etkinliklerini (forum katılımı, ödev teslimi, quiz tamamlama vb.) izleyip otomatik puan verir.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Öğrenciler XP biriktirerek seviye atlar, rozetler kazanır.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İlerleme çubuğu ve liderlik tablosu sınıfta görünür.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Öğretmenler süreci izleyerek kimlerin aktif katılım gösterdiğini görür ve süreç temelli puanlama yapabilir.</a:t>
            </a:r>
          </a:p>
        </p:txBody>
      </p:sp>
      <p:pic>
        <p:nvPicPr>
          <p:cNvPr id="15363" name="Picture 3" descr="NEW! Moodle Gamification App: Level Up! Engage your learners – AILC Portal">
            <a:extLst>
              <a:ext uri="{FF2B5EF4-FFF2-40B4-BE49-F238E27FC236}">
                <a16:creationId xmlns:a16="http://schemas.microsoft.com/office/drawing/2014/main" id="{B1BE1C60-2F40-989C-B286-524A8A458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682" y="3420697"/>
            <a:ext cx="5443118" cy="330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25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5EECA-4943-89C0-B708-4EF6859F7F5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07B1A30-976C-D608-878B-C0102DCC0DD5}"/>
              </a:ext>
            </a:extLst>
          </p:cNvPr>
          <p:cNvSpPr>
            <a:spLocks noGrp="1"/>
          </p:cNvSpPr>
          <p:nvPr>
            <p:ph type="title"/>
          </p:nvPr>
        </p:nvSpPr>
        <p:spPr>
          <a:xfrm>
            <a:off x="3321532" y="136525"/>
            <a:ext cx="5684520" cy="831287"/>
          </a:xfrm>
        </p:spPr>
        <p:txBody>
          <a:bodyPr>
            <a:normAutofit/>
          </a:bodyPr>
          <a:lstStyle/>
          <a:p>
            <a:r>
              <a:rPr lang="tr-TR" dirty="0"/>
              <a:t>Classcraft</a:t>
            </a:r>
          </a:p>
        </p:txBody>
      </p:sp>
      <p:sp>
        <p:nvSpPr>
          <p:cNvPr id="5" name="Alt Bilgi Yer Tutucusu 4">
            <a:extLst>
              <a:ext uri="{FF2B5EF4-FFF2-40B4-BE49-F238E27FC236}">
                <a16:creationId xmlns:a16="http://schemas.microsoft.com/office/drawing/2014/main" id="{9A4A0D83-3F9F-E4B1-0375-78596D51D13E}"/>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F910FEBD-6DE9-138F-9708-5AF92E353DE6}"/>
              </a:ext>
            </a:extLst>
          </p:cNvPr>
          <p:cNvSpPr>
            <a:spLocks noGrp="1"/>
          </p:cNvSpPr>
          <p:nvPr>
            <p:ph type="sldNum" sz="quarter" idx="12"/>
          </p:nvPr>
        </p:nvSpPr>
        <p:spPr/>
        <p:txBody>
          <a:bodyPr/>
          <a:lstStyle/>
          <a:p>
            <a:fld id="{B5CEABB6-07DC-46E8-9B57-56EC44A396E5}" type="slidenum">
              <a:rPr lang="tr-TR" noProof="0" smtClean="0"/>
              <a:pPr/>
              <a:t>42</a:t>
            </a:fld>
            <a:endParaRPr lang="tr-TR" noProof="0" dirty="0"/>
          </a:p>
        </p:txBody>
      </p:sp>
      <p:sp>
        <p:nvSpPr>
          <p:cNvPr id="8" name="Rectangle 3">
            <a:extLst>
              <a:ext uri="{FF2B5EF4-FFF2-40B4-BE49-F238E27FC236}">
                <a16:creationId xmlns:a16="http://schemas.microsoft.com/office/drawing/2014/main" id="{E310D31B-6631-877E-CFE2-350BFAFC33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altLang="tr-TR" sz="1800" b="0" i="0" u="none" strike="noStrike" cap="none" normalizeH="0" baseline="0" dirty="0">
                <a:ln>
                  <a:noFill/>
                </a:ln>
                <a:solidFill>
                  <a:schemeClr val="tx1"/>
                </a:solidFill>
                <a:effectLst/>
                <a:latin typeface="Arial" panose="020B0604020202020204" pitchFamily="34" charset="0"/>
              </a:rPr>
              <a:t>Dünya genelinde MBA ve işletme yüksek lisansı başvurularında (ETS değil, </a:t>
            </a:r>
            <a:r>
              <a:rPr kumimoji="0" lang="tr-TR" altLang="tr-TR" sz="1800" b="1" i="0" u="none" strike="noStrike" cap="none" normalizeH="0" baseline="0" dirty="0">
                <a:ln>
                  <a:noFill/>
                </a:ln>
                <a:solidFill>
                  <a:schemeClr val="tx1"/>
                </a:solidFill>
                <a:effectLst/>
                <a:latin typeface="Arial" panose="020B0604020202020204" pitchFamily="34" charset="0"/>
              </a:rPr>
              <a:t>GMAC</a:t>
            </a:r>
            <a:r>
              <a:rPr kumimoji="0" lang="tr-TR" altLang="tr-TR" sz="1800" b="0" i="0" u="none" strike="noStrike" cap="none" normalizeH="0" baseline="0" dirty="0">
                <a:ln>
                  <a:noFill/>
                </a:ln>
                <a:solidFill>
                  <a:schemeClr val="tx1"/>
                </a:solidFill>
                <a:effectLst/>
                <a:latin typeface="Arial" panose="020B0604020202020204" pitchFamily="34" charset="0"/>
              </a:rPr>
              <a:t> tarafından yönetiliyor).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B70E3995-972B-BBB9-8146-3945C5B6B042}"/>
              </a:ext>
            </a:extLst>
          </p:cNvPr>
          <p:cNvSpPr>
            <a:spLocks noGrp="1" noChangeArrowheads="1"/>
          </p:cNvSpPr>
          <p:nvPr>
            <p:ph idx="1"/>
          </p:nvPr>
        </p:nvSpPr>
        <p:spPr bwMode="auto">
          <a:xfrm>
            <a:off x="334643" y="1705050"/>
            <a:ext cx="87818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Öğrenciler “karakter” oluşturur, görevleri tamamladıkça XP kazanır, özel güçler açar.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Katılım, davranış, ödev teslimi gibi süreçler puanlanır.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Öğretmen panelinden tüm öğrencilerin ilerleme durumu oyunlaştırılmış arayüzle izlenir.</a:t>
            </a:r>
          </a:p>
          <a:p>
            <a:pPr marL="285750" lvl="0" indent="-285750" algn="l" eaLnBrk="0" fontAlgn="base" hangingPunct="0">
              <a:spcBef>
                <a:spcPct val="0"/>
              </a:spcBef>
              <a:spcAft>
                <a:spcPct val="0"/>
              </a:spcAft>
              <a:buFont typeface="Arial" panose="020B0604020202020204" pitchFamily="34" charset="0"/>
              <a:buChar char="•"/>
            </a:pPr>
            <a:r>
              <a:rPr kumimoji="0" lang="tr-TR" altLang="tr-TR" sz="1800" b="0" i="0" u="none" strike="noStrike" cap="none" normalizeH="0" baseline="0" dirty="0">
                <a:ln>
                  <a:noFill/>
                </a:ln>
                <a:solidFill>
                  <a:schemeClr val="tx1"/>
                </a:solidFill>
                <a:effectLst/>
                <a:ea typeface="Calibri" panose="020F0502020204030204" pitchFamily="34" charset="0"/>
              </a:rPr>
              <a:t>Takım bazlı görevlerle iş birliği teşvik edilir.</a:t>
            </a:r>
          </a:p>
        </p:txBody>
      </p:sp>
      <p:pic>
        <p:nvPicPr>
          <p:cNvPr id="17411" name="Picture 3" descr="Classcraft Reviews, Cost &amp; Features | GetApp Australia 2025">
            <a:extLst>
              <a:ext uri="{FF2B5EF4-FFF2-40B4-BE49-F238E27FC236}">
                <a16:creationId xmlns:a16="http://schemas.microsoft.com/office/drawing/2014/main" id="{68A7727E-041A-6B62-1BFB-614381275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680" y="2973339"/>
            <a:ext cx="6456641" cy="338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44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FB8E-3D69-C7CD-B655-81504FF9062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EE1CF8D-CADA-5327-2BF5-00749ABC48FF}"/>
              </a:ext>
            </a:extLst>
          </p:cNvPr>
          <p:cNvSpPr>
            <a:spLocks noGrp="1"/>
          </p:cNvSpPr>
          <p:nvPr>
            <p:ph type="title"/>
          </p:nvPr>
        </p:nvSpPr>
        <p:spPr>
          <a:xfrm>
            <a:off x="3253740" y="445041"/>
            <a:ext cx="5684520" cy="1305562"/>
          </a:xfrm>
        </p:spPr>
        <p:txBody>
          <a:bodyPr/>
          <a:lstStyle/>
          <a:p>
            <a:r>
              <a:rPr lang="tr-TR" dirty="0"/>
              <a:t>Sonuç olarak..</a:t>
            </a:r>
          </a:p>
        </p:txBody>
      </p:sp>
      <p:sp>
        <p:nvSpPr>
          <p:cNvPr id="3" name="İçerik Yer Tutucusu 2">
            <a:extLst>
              <a:ext uri="{FF2B5EF4-FFF2-40B4-BE49-F238E27FC236}">
                <a16:creationId xmlns:a16="http://schemas.microsoft.com/office/drawing/2014/main" id="{1E2424CD-6933-E223-C36B-7FDF47C6DFF2}"/>
              </a:ext>
            </a:extLst>
          </p:cNvPr>
          <p:cNvSpPr>
            <a:spLocks noGrp="1"/>
          </p:cNvSpPr>
          <p:nvPr>
            <p:ph idx="1"/>
          </p:nvPr>
        </p:nvSpPr>
        <p:spPr>
          <a:xfrm>
            <a:off x="838200" y="1856007"/>
            <a:ext cx="9946136" cy="4556952"/>
          </a:xfrm>
        </p:spPr>
        <p:txBody>
          <a:bodyPr>
            <a:noAutofit/>
          </a:bodyPr>
          <a:lstStyle/>
          <a:p>
            <a:pPr algn="just"/>
            <a:r>
              <a:rPr lang="tr-TR" dirty="0"/>
              <a:t>Dijital çağda ölçme ve değerlendirme, artık yalnızca </a:t>
            </a:r>
            <a:r>
              <a:rPr lang="tr-TR" b="1" dirty="0"/>
              <a:t>sonuç ürününü ölçmekten</a:t>
            </a:r>
            <a:r>
              <a:rPr lang="tr-TR" dirty="0"/>
              <a:t> ibaret değildir.</a:t>
            </a:r>
            <a:br>
              <a:rPr lang="tr-TR" dirty="0"/>
            </a:br>
            <a:r>
              <a:rPr lang="tr-TR" dirty="0"/>
              <a:t>Bugün kullandığımız araçlar ve yöntemler, öğrenme sürecinin her aşamasını görünür kılmayı, anlık geri bildirim sağlamayı ve öğrenciyi sürecin </a:t>
            </a:r>
            <a:r>
              <a:rPr lang="tr-TR" b="1" dirty="0"/>
              <a:t>aktif bir öznesi</a:t>
            </a:r>
            <a:r>
              <a:rPr lang="tr-TR" dirty="0"/>
              <a:t> hâline getirmeyi mümkün kılmaktadır.</a:t>
            </a:r>
          </a:p>
          <a:p>
            <a:pPr algn="just"/>
            <a:endParaRPr lang="tr-TR" dirty="0"/>
          </a:p>
          <a:p>
            <a:pPr algn="just"/>
            <a:r>
              <a:rPr lang="tr-TR" dirty="0"/>
              <a:t>Bütün bu yöntemler birbirinin alternatifi değil, tamamlayıcısıdır.</a:t>
            </a:r>
          </a:p>
          <a:p>
            <a:pPr algn="just"/>
            <a:endParaRPr lang="tr-TR" dirty="0"/>
          </a:p>
          <a:p>
            <a:pPr algn="just"/>
            <a:r>
              <a:rPr lang="tr-TR" dirty="0"/>
              <a:t>Sonuca dayalı yöntemler ölçmede nesnellik, hız ve karşılaştırılabilirlik sağlarken sürece dayalı yöntemler öğrenmeyi daha derinlemesine anlamayı, gelişimi izlemeyi ve kişiselleştirilmiş geri bildirim sunmayı mümkün kılar.</a:t>
            </a:r>
          </a:p>
          <a:p>
            <a:pPr algn="l"/>
            <a:r>
              <a:rPr lang="tr-TR" b="1" dirty="0"/>
              <a:t>Etkili dijital ölçme-değerlendirme</a:t>
            </a:r>
            <a:r>
              <a:rPr lang="tr-TR" dirty="0"/>
              <a:t>, bu iki yaklaşımın dengeli biçimde bütünleştirilmesiyle gerçekleşir.</a:t>
            </a:r>
            <a:br>
              <a:rPr lang="tr-TR" dirty="0"/>
            </a:br>
            <a:endParaRPr lang="tr-TR" dirty="0"/>
          </a:p>
        </p:txBody>
      </p:sp>
      <p:sp>
        <p:nvSpPr>
          <p:cNvPr id="5" name="Alt Bilgi Yer Tutucusu 4">
            <a:extLst>
              <a:ext uri="{FF2B5EF4-FFF2-40B4-BE49-F238E27FC236}">
                <a16:creationId xmlns:a16="http://schemas.microsoft.com/office/drawing/2014/main" id="{D75BF420-4B4D-3D9D-5A79-71FEA5D61413}"/>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71630F71-16DD-6350-C29E-C09E73FA7F10}"/>
              </a:ext>
            </a:extLst>
          </p:cNvPr>
          <p:cNvSpPr>
            <a:spLocks noGrp="1"/>
          </p:cNvSpPr>
          <p:nvPr>
            <p:ph type="sldNum" sz="quarter" idx="12"/>
          </p:nvPr>
        </p:nvSpPr>
        <p:spPr/>
        <p:txBody>
          <a:bodyPr/>
          <a:lstStyle/>
          <a:p>
            <a:fld id="{B5CEABB6-07DC-46E8-9B57-56EC44A396E5}" type="slidenum">
              <a:rPr lang="tr-TR" noProof="0" smtClean="0"/>
              <a:pPr/>
              <a:t>43</a:t>
            </a:fld>
            <a:endParaRPr lang="tr-TR" noProof="0" dirty="0"/>
          </a:p>
        </p:txBody>
      </p:sp>
    </p:spTree>
    <p:extLst>
      <p:ext uri="{BB962C8B-B14F-4D97-AF65-F5344CB8AC3E}">
        <p14:creationId xmlns:p14="http://schemas.microsoft.com/office/powerpoint/2010/main" val="3916848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CAEE93-8585-46D4-A7EC-F184E317CB2E}"/>
              </a:ext>
            </a:extLst>
          </p:cNvPr>
          <p:cNvSpPr>
            <a:spLocks noGrp="1"/>
          </p:cNvSpPr>
          <p:nvPr>
            <p:ph type="ctrTitle"/>
          </p:nvPr>
        </p:nvSpPr>
        <p:spPr>
          <a:xfrm>
            <a:off x="838200" y="2313571"/>
            <a:ext cx="4419600" cy="1659716"/>
          </a:xfrm>
        </p:spPr>
        <p:txBody>
          <a:bodyPr rtlCol="0"/>
          <a:lstStyle/>
          <a:p>
            <a:pPr rtl="0"/>
            <a:r>
              <a:rPr lang="tr-TR" dirty="0"/>
              <a:t>Teşekkürler</a:t>
            </a:r>
          </a:p>
        </p:txBody>
      </p:sp>
      <p:sp>
        <p:nvSpPr>
          <p:cNvPr id="3" name="İçerik Yer Tutucusu 2">
            <a:extLst>
              <a:ext uri="{FF2B5EF4-FFF2-40B4-BE49-F238E27FC236}">
                <a16:creationId xmlns:a16="http://schemas.microsoft.com/office/drawing/2014/main" id="{24AFFC60-19C3-4901-93F7-7AAF4C09F8C6}"/>
              </a:ext>
            </a:extLst>
          </p:cNvPr>
          <p:cNvSpPr>
            <a:spLocks noGrp="1"/>
          </p:cNvSpPr>
          <p:nvPr>
            <p:ph type="subTitle" idx="1"/>
          </p:nvPr>
        </p:nvSpPr>
        <p:spPr>
          <a:xfrm>
            <a:off x="7772402" y="2348318"/>
            <a:ext cx="2743200" cy="1659715"/>
          </a:xfrm>
        </p:spPr>
        <p:txBody>
          <a:bodyPr rtlCol="0">
            <a:normAutofit/>
          </a:bodyPr>
          <a:lstStyle/>
          <a:p>
            <a:pPr rtl="0"/>
            <a:r>
              <a:rPr lang="tr-TR" dirty="0"/>
              <a:t>Prof. Dr. Hakan Koğar</a:t>
            </a:r>
          </a:p>
          <a:p>
            <a:pPr rtl="0"/>
            <a:r>
              <a:rPr lang="tr-TR" dirty="0"/>
              <a:t>Akdeniz Üniversitesi</a:t>
            </a:r>
          </a:p>
          <a:p>
            <a:pPr rtl="0"/>
            <a:r>
              <a:rPr lang="tr-TR" dirty="0"/>
              <a:t>Eğitim Fakültesi</a:t>
            </a:r>
          </a:p>
        </p:txBody>
      </p:sp>
      <p:sp>
        <p:nvSpPr>
          <p:cNvPr id="11" name="Alt Bilgi Yer Tutucusu 10">
            <a:extLst>
              <a:ext uri="{FF2B5EF4-FFF2-40B4-BE49-F238E27FC236}">
                <a16:creationId xmlns:a16="http://schemas.microsoft.com/office/drawing/2014/main" id="{1BD5936D-597B-433D-BAF2-72206FECA924}"/>
              </a:ext>
            </a:extLst>
          </p:cNvPr>
          <p:cNvSpPr>
            <a:spLocks noGrp="1"/>
          </p:cNvSpPr>
          <p:nvPr>
            <p:ph type="ftr" sz="quarter" idx="11"/>
          </p:nvPr>
        </p:nvSpPr>
        <p:spPr>
          <a:xfrm>
            <a:off x="2743200" y="6356350"/>
            <a:ext cx="2514600" cy="365125"/>
          </a:xfrm>
        </p:spPr>
        <p:txBody>
          <a:bodyPr rtlCol="0"/>
          <a:lstStyle/>
          <a:p>
            <a:r>
              <a:rPr lang="tr-TR" dirty="0"/>
              <a:t>Dijital Çağda Ölçme Araç ve Yöntemleri</a:t>
            </a:r>
          </a:p>
        </p:txBody>
      </p:sp>
      <p:sp>
        <p:nvSpPr>
          <p:cNvPr id="12" name="Slayt Numarası Yer Tutucusu 11">
            <a:extLst>
              <a:ext uri="{FF2B5EF4-FFF2-40B4-BE49-F238E27FC236}">
                <a16:creationId xmlns:a16="http://schemas.microsoft.com/office/drawing/2014/main" id="{2257BCF9-933D-4329-B564-4E404B1CAFF6}"/>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tr-TR" smtClean="0"/>
              <a:pPr rtl="0"/>
              <a:t>44</a:t>
            </a:fld>
            <a:endParaRPr lang="tr-TR" dirty="0"/>
          </a:p>
        </p:txBody>
      </p:sp>
      <p:pic>
        <p:nvPicPr>
          <p:cNvPr id="4" name="Picture 2" descr="Kurumsal Kimlik - Basın ve Halkla İlişkiler Şube Müdürlüğü">
            <a:extLst>
              <a:ext uri="{FF2B5EF4-FFF2-40B4-BE49-F238E27FC236}">
                <a16:creationId xmlns:a16="http://schemas.microsoft.com/office/drawing/2014/main" id="{C4CA9C93-884D-E1A4-C542-4D8E3C725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1866"/>
            <a:ext cx="1738616" cy="173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9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AC12C64D-2CBA-ACB1-CD49-B2AA9AD8BBFE}"/>
              </a:ext>
            </a:extLst>
          </p:cNvPr>
          <p:cNvGraphicFramePr>
            <a:graphicFrameLocks noGrp="1"/>
          </p:cNvGraphicFramePr>
          <p:nvPr>
            <p:ph idx="1"/>
            <p:extLst>
              <p:ext uri="{D42A27DB-BD31-4B8C-83A1-F6EECF244321}">
                <p14:modId xmlns:p14="http://schemas.microsoft.com/office/powerpoint/2010/main" val="3270174104"/>
              </p:ext>
            </p:extLst>
          </p:nvPr>
        </p:nvGraphicFramePr>
        <p:xfrm>
          <a:off x="942320" y="258174"/>
          <a:ext cx="9932757" cy="5824357"/>
        </p:xfrm>
        <a:graphic>
          <a:graphicData uri="http://schemas.openxmlformats.org/drawingml/2006/table">
            <a:tbl>
              <a:tblPr/>
              <a:tblGrid>
                <a:gridCol w="3310919">
                  <a:extLst>
                    <a:ext uri="{9D8B030D-6E8A-4147-A177-3AD203B41FA5}">
                      <a16:colId xmlns:a16="http://schemas.microsoft.com/office/drawing/2014/main" val="524257736"/>
                    </a:ext>
                  </a:extLst>
                </a:gridCol>
                <a:gridCol w="3310919">
                  <a:extLst>
                    <a:ext uri="{9D8B030D-6E8A-4147-A177-3AD203B41FA5}">
                      <a16:colId xmlns:a16="http://schemas.microsoft.com/office/drawing/2014/main" val="2305393017"/>
                    </a:ext>
                  </a:extLst>
                </a:gridCol>
                <a:gridCol w="3310919">
                  <a:extLst>
                    <a:ext uri="{9D8B030D-6E8A-4147-A177-3AD203B41FA5}">
                      <a16:colId xmlns:a16="http://schemas.microsoft.com/office/drawing/2014/main" val="1390143407"/>
                    </a:ext>
                  </a:extLst>
                </a:gridCol>
              </a:tblGrid>
              <a:tr h="280856">
                <a:tc>
                  <a:txBody>
                    <a:bodyPr/>
                    <a:lstStyle/>
                    <a:p>
                      <a:pPr>
                        <a:buNone/>
                      </a:pPr>
                      <a:r>
                        <a:rPr lang="tr-TR" sz="1200" b="1" dirty="0"/>
                        <a:t>Boyut / Kriter</a:t>
                      </a:r>
                    </a:p>
                  </a:txBody>
                  <a:tcPr marL="19089" marR="19089" marT="9544" marB="9544" anchor="ctr">
                    <a:lnL>
                      <a:noFill/>
                    </a:lnL>
                    <a:lnR>
                      <a:noFill/>
                    </a:lnR>
                    <a:lnT>
                      <a:noFill/>
                    </a:lnT>
                    <a:lnB>
                      <a:noFill/>
                    </a:lnB>
                    <a:noFill/>
                  </a:tcPr>
                </a:tc>
                <a:tc>
                  <a:txBody>
                    <a:bodyPr/>
                    <a:lstStyle/>
                    <a:p>
                      <a:pPr>
                        <a:buNone/>
                      </a:pPr>
                      <a:r>
                        <a:rPr lang="tr-TR" sz="1200" b="1" dirty="0"/>
                        <a:t>Üstün Yönler (Avantajlar)</a:t>
                      </a:r>
                      <a:endParaRPr lang="tr-TR" sz="1200" dirty="0"/>
                    </a:p>
                  </a:txBody>
                  <a:tcPr marL="19089" marR="19089" marT="9544" marB="9544" anchor="ctr">
                    <a:lnL>
                      <a:noFill/>
                    </a:lnL>
                    <a:lnR>
                      <a:noFill/>
                    </a:lnR>
                    <a:lnT>
                      <a:noFill/>
                    </a:lnT>
                    <a:lnB>
                      <a:noFill/>
                    </a:lnB>
                    <a:noFill/>
                  </a:tcPr>
                </a:tc>
                <a:tc>
                  <a:txBody>
                    <a:bodyPr/>
                    <a:lstStyle/>
                    <a:p>
                      <a:pPr>
                        <a:buNone/>
                      </a:pPr>
                      <a:r>
                        <a:rPr lang="tr-TR" sz="1200" b="1" dirty="0"/>
                        <a:t>Zayıf Yönler (Dezavantajlar)</a:t>
                      </a:r>
                      <a:endParaRPr lang="tr-TR" sz="1200" dirty="0"/>
                    </a:p>
                  </a:txBody>
                  <a:tcPr marL="19089" marR="19089" marT="9544" marB="9544" anchor="ctr">
                    <a:lnL>
                      <a:noFill/>
                    </a:lnL>
                    <a:lnR>
                      <a:noFill/>
                    </a:lnR>
                    <a:lnT>
                      <a:noFill/>
                    </a:lnT>
                    <a:lnB>
                      <a:noFill/>
                    </a:lnB>
                    <a:noFill/>
                  </a:tcPr>
                </a:tc>
                <a:extLst>
                  <a:ext uri="{0D108BD9-81ED-4DB2-BD59-A6C34878D82A}">
                    <a16:rowId xmlns:a16="http://schemas.microsoft.com/office/drawing/2014/main" val="418877754"/>
                  </a:ext>
                </a:extLst>
              </a:tr>
              <a:tr h="645110">
                <a:tc>
                  <a:txBody>
                    <a:bodyPr/>
                    <a:lstStyle/>
                    <a:p>
                      <a:pPr>
                        <a:buNone/>
                      </a:pPr>
                      <a:r>
                        <a:rPr lang="tr-TR" sz="1200" b="1" dirty="0"/>
                        <a:t>Uygulama Kolaylığı</a:t>
                      </a:r>
                      <a:endParaRPr lang="tr-TR" sz="1200" dirty="0"/>
                    </a:p>
                  </a:txBody>
                  <a:tcPr marL="19089" marR="19089" marT="9544" marB="9544" anchor="ctr">
                    <a:lnL>
                      <a:noFill/>
                    </a:lnL>
                    <a:lnR>
                      <a:noFill/>
                    </a:lnR>
                    <a:lnT>
                      <a:noFill/>
                    </a:lnT>
                    <a:lnB>
                      <a:noFill/>
                    </a:lnB>
                    <a:noFill/>
                  </a:tcPr>
                </a:tc>
                <a:tc>
                  <a:txBody>
                    <a:bodyPr/>
                    <a:lstStyle/>
                    <a:p>
                      <a:pPr>
                        <a:buNone/>
                      </a:pPr>
                      <a:r>
                        <a:rPr lang="tr-TR" sz="1200" dirty="0"/>
                        <a:t>- Tek tuşla çok sayıda öğrenciye aynı anda uygulanabilir. - Zaman planlaması ve oturum açma gibi işlemler otomatik yapılabilir.</a:t>
                      </a:r>
                    </a:p>
                  </a:txBody>
                  <a:tcPr marL="19089" marR="19089" marT="9544" marB="9544" anchor="ctr">
                    <a:lnL>
                      <a:noFill/>
                    </a:lnL>
                    <a:lnR>
                      <a:noFill/>
                    </a:lnR>
                    <a:lnT>
                      <a:noFill/>
                    </a:lnT>
                    <a:lnB>
                      <a:noFill/>
                    </a:lnB>
                    <a:noFill/>
                  </a:tcPr>
                </a:tc>
                <a:tc>
                  <a:txBody>
                    <a:bodyPr/>
                    <a:lstStyle/>
                    <a:p>
                      <a:pPr>
                        <a:buNone/>
                      </a:pPr>
                      <a:r>
                        <a:rPr lang="tr-TR" sz="1200" dirty="0"/>
                        <a:t>- Teknik bilgi veya altyapı eksikliği varsa uygulama aksayabilir. - Bazı öğrenciler dijital arayüzlere alışkın olmayabilir.</a:t>
                      </a:r>
                    </a:p>
                  </a:txBody>
                  <a:tcPr marL="19089" marR="19089" marT="9544" marB="9544" anchor="ctr">
                    <a:lnL>
                      <a:noFill/>
                    </a:lnL>
                    <a:lnR>
                      <a:noFill/>
                    </a:lnR>
                    <a:lnT>
                      <a:noFill/>
                    </a:lnT>
                    <a:lnB>
                      <a:noFill/>
                    </a:lnB>
                    <a:noFill/>
                  </a:tcPr>
                </a:tc>
                <a:extLst>
                  <a:ext uri="{0D108BD9-81ED-4DB2-BD59-A6C34878D82A}">
                    <a16:rowId xmlns:a16="http://schemas.microsoft.com/office/drawing/2014/main" val="3589636631"/>
                  </a:ext>
                </a:extLst>
              </a:tr>
              <a:tr h="566514">
                <a:tc>
                  <a:txBody>
                    <a:bodyPr/>
                    <a:lstStyle/>
                    <a:p>
                      <a:pPr>
                        <a:buNone/>
                      </a:pPr>
                      <a:r>
                        <a:rPr lang="tr-TR" sz="1200" b="1" dirty="0"/>
                        <a:t>Puanlama Hızı ve Hatasızlık</a:t>
                      </a:r>
                      <a:endParaRPr lang="tr-TR" sz="1200" dirty="0"/>
                    </a:p>
                  </a:txBody>
                  <a:tcPr marL="19089" marR="19089" marT="9544" marB="9544" anchor="ctr">
                    <a:lnL>
                      <a:noFill/>
                    </a:lnL>
                    <a:lnR>
                      <a:noFill/>
                    </a:lnR>
                    <a:lnT>
                      <a:noFill/>
                    </a:lnT>
                    <a:lnB>
                      <a:noFill/>
                    </a:lnB>
                    <a:noFill/>
                  </a:tcPr>
                </a:tc>
                <a:tc>
                  <a:txBody>
                    <a:bodyPr/>
                    <a:lstStyle/>
                    <a:p>
                      <a:pPr>
                        <a:buNone/>
                      </a:pPr>
                      <a:r>
                        <a:rPr lang="tr-TR" sz="1200" dirty="0"/>
                        <a:t>- Otomatik puanlama sayesinde insan hatası ortadan kalkar. - Sonuçlar anında alınır.</a:t>
                      </a:r>
                    </a:p>
                  </a:txBody>
                  <a:tcPr marL="19089" marR="19089" marT="9544" marB="9544" anchor="ctr">
                    <a:lnL>
                      <a:noFill/>
                    </a:lnL>
                    <a:lnR>
                      <a:noFill/>
                    </a:lnR>
                    <a:lnT>
                      <a:noFill/>
                    </a:lnT>
                    <a:lnB>
                      <a:noFill/>
                    </a:lnB>
                    <a:noFill/>
                  </a:tcPr>
                </a:tc>
                <a:tc>
                  <a:txBody>
                    <a:bodyPr/>
                    <a:lstStyle/>
                    <a:p>
                      <a:pPr>
                        <a:buNone/>
                      </a:pPr>
                      <a:r>
                        <a:rPr lang="tr-TR" sz="1200" dirty="0"/>
                        <a:t>- Açık uçlu veya yaratıcı yanıtların değerlendirilmesinde algoritmalar yetersiz kalabilir.</a:t>
                      </a:r>
                    </a:p>
                  </a:txBody>
                  <a:tcPr marL="19089" marR="19089" marT="9544" marB="9544" anchor="ctr">
                    <a:lnL>
                      <a:noFill/>
                    </a:lnL>
                    <a:lnR>
                      <a:noFill/>
                    </a:lnR>
                    <a:lnT>
                      <a:noFill/>
                    </a:lnT>
                    <a:lnB>
                      <a:noFill/>
                    </a:lnB>
                    <a:noFill/>
                  </a:tcPr>
                </a:tc>
                <a:extLst>
                  <a:ext uri="{0D108BD9-81ED-4DB2-BD59-A6C34878D82A}">
                    <a16:rowId xmlns:a16="http://schemas.microsoft.com/office/drawing/2014/main" val="1125643523"/>
                  </a:ext>
                </a:extLst>
              </a:tr>
              <a:tr h="749004">
                <a:tc>
                  <a:txBody>
                    <a:bodyPr/>
                    <a:lstStyle/>
                    <a:p>
                      <a:pPr>
                        <a:buNone/>
                      </a:pPr>
                      <a:r>
                        <a:rPr lang="tr-TR" sz="1200" b="1" dirty="0"/>
                        <a:t>Geri Bildirim</a:t>
                      </a:r>
                      <a:endParaRPr lang="tr-TR" sz="1200" dirty="0"/>
                    </a:p>
                  </a:txBody>
                  <a:tcPr marL="19089" marR="19089" marT="9544" marB="9544" anchor="ctr">
                    <a:lnL>
                      <a:noFill/>
                    </a:lnL>
                    <a:lnR>
                      <a:noFill/>
                    </a:lnR>
                    <a:lnT>
                      <a:noFill/>
                    </a:lnT>
                    <a:lnB>
                      <a:noFill/>
                    </a:lnB>
                    <a:noFill/>
                  </a:tcPr>
                </a:tc>
                <a:tc>
                  <a:txBody>
                    <a:bodyPr/>
                    <a:lstStyle/>
                    <a:p>
                      <a:pPr>
                        <a:buNone/>
                      </a:pPr>
                      <a:r>
                        <a:rPr lang="tr-TR" sz="1200" dirty="0"/>
                        <a:t>- Anında geri bildirim verilebilir (doğru/yanlış, ipuçları, ayrıntılı açıklamalar). - Öğrenmeyi destekleyen “akıllı” yönlendirmeler yapılabilir.</a:t>
                      </a:r>
                    </a:p>
                  </a:txBody>
                  <a:tcPr marL="19089" marR="19089" marT="9544" marB="9544" anchor="ctr">
                    <a:lnL>
                      <a:noFill/>
                    </a:lnL>
                    <a:lnR>
                      <a:noFill/>
                    </a:lnR>
                    <a:lnT>
                      <a:noFill/>
                    </a:lnT>
                    <a:lnB>
                      <a:noFill/>
                    </a:lnB>
                    <a:noFill/>
                  </a:tcPr>
                </a:tc>
                <a:tc>
                  <a:txBody>
                    <a:bodyPr/>
                    <a:lstStyle/>
                    <a:p>
                      <a:pPr>
                        <a:buNone/>
                      </a:pPr>
                      <a:r>
                        <a:rPr lang="tr-TR" sz="1200" dirty="0"/>
                        <a:t>- Aşırı otomatik geri bildirim, öğretmen–öğrenci etkileşimini azaltabilir.</a:t>
                      </a:r>
                    </a:p>
                  </a:txBody>
                  <a:tcPr marL="19089" marR="19089" marT="9544" marB="9544" anchor="ctr">
                    <a:lnL>
                      <a:noFill/>
                    </a:lnL>
                    <a:lnR>
                      <a:noFill/>
                    </a:lnR>
                    <a:lnT>
                      <a:noFill/>
                    </a:lnT>
                    <a:lnB>
                      <a:noFill/>
                    </a:lnB>
                    <a:noFill/>
                  </a:tcPr>
                </a:tc>
                <a:extLst>
                  <a:ext uri="{0D108BD9-81ED-4DB2-BD59-A6C34878D82A}">
                    <a16:rowId xmlns:a16="http://schemas.microsoft.com/office/drawing/2014/main" val="34982374"/>
                  </a:ext>
                </a:extLst>
              </a:tr>
              <a:tr h="749004">
                <a:tc>
                  <a:txBody>
                    <a:bodyPr/>
                    <a:lstStyle/>
                    <a:p>
                      <a:pPr>
                        <a:buNone/>
                      </a:pPr>
                      <a:r>
                        <a:rPr lang="tr-TR" sz="1200" b="1" dirty="0"/>
                        <a:t>Veri Toplama ve Analiz</a:t>
                      </a:r>
                      <a:endParaRPr lang="tr-TR" sz="1200" dirty="0"/>
                    </a:p>
                  </a:txBody>
                  <a:tcPr marL="19089" marR="19089" marT="9544" marB="9544" anchor="ctr">
                    <a:lnL>
                      <a:noFill/>
                    </a:lnL>
                    <a:lnR>
                      <a:noFill/>
                    </a:lnR>
                    <a:lnT>
                      <a:noFill/>
                    </a:lnT>
                    <a:lnB>
                      <a:noFill/>
                    </a:lnB>
                    <a:noFill/>
                  </a:tcPr>
                </a:tc>
                <a:tc>
                  <a:txBody>
                    <a:bodyPr/>
                    <a:lstStyle/>
                    <a:p>
                      <a:pPr marL="171450" indent="-171450">
                        <a:buFontTx/>
                        <a:buChar char="-"/>
                      </a:pPr>
                      <a:r>
                        <a:rPr lang="tr-TR" sz="1200" dirty="0"/>
                        <a:t>Büyük miktarda veri kolayca toplanır. - Öğrenci, sınıf veya okul düzeyinde detaylı analiz yapılabilir. - Öğrenme analitiğiyle gelişim izlenebilir.</a:t>
                      </a:r>
                    </a:p>
                  </a:txBody>
                  <a:tcPr marL="19089" marR="19089" marT="9544" marB="9544" anchor="ctr">
                    <a:lnL>
                      <a:noFill/>
                    </a:lnL>
                    <a:lnR>
                      <a:noFill/>
                    </a:lnR>
                    <a:lnT>
                      <a:noFill/>
                    </a:lnT>
                    <a:lnB>
                      <a:noFill/>
                    </a:lnB>
                    <a:noFill/>
                  </a:tcPr>
                </a:tc>
                <a:tc>
                  <a:txBody>
                    <a:bodyPr/>
                    <a:lstStyle/>
                    <a:p>
                      <a:pPr>
                        <a:buNone/>
                      </a:pPr>
                      <a:r>
                        <a:rPr lang="tr-TR" sz="1200" dirty="0"/>
                        <a:t>- Verinin anlamlı yorumlanması için ek teknik bilgi gerekir. - Veri gizliliği ve güvenliği sorunları doğabilir.</a:t>
                      </a:r>
                    </a:p>
                  </a:txBody>
                  <a:tcPr marL="19089" marR="19089" marT="9544" marB="9544" anchor="ctr">
                    <a:lnL>
                      <a:noFill/>
                    </a:lnL>
                    <a:lnR>
                      <a:noFill/>
                    </a:lnR>
                    <a:lnT>
                      <a:noFill/>
                    </a:lnT>
                    <a:lnB>
                      <a:noFill/>
                    </a:lnB>
                    <a:noFill/>
                  </a:tcPr>
                </a:tc>
                <a:extLst>
                  <a:ext uri="{0D108BD9-81ED-4DB2-BD59-A6C34878D82A}">
                    <a16:rowId xmlns:a16="http://schemas.microsoft.com/office/drawing/2014/main" val="2912647454"/>
                  </a:ext>
                </a:extLst>
              </a:tr>
              <a:tr h="749004">
                <a:tc>
                  <a:txBody>
                    <a:bodyPr/>
                    <a:lstStyle/>
                    <a:p>
                      <a:pPr>
                        <a:buNone/>
                      </a:pPr>
                      <a:r>
                        <a:rPr lang="tr-TR" sz="1200" b="1" dirty="0"/>
                        <a:t>Esneklik</a:t>
                      </a:r>
                      <a:endParaRPr lang="tr-TR" sz="1200" dirty="0"/>
                    </a:p>
                  </a:txBody>
                  <a:tcPr marL="19089" marR="19089" marT="9544" marB="9544" anchor="ctr">
                    <a:lnL>
                      <a:noFill/>
                    </a:lnL>
                    <a:lnR>
                      <a:noFill/>
                    </a:lnR>
                    <a:lnT>
                      <a:noFill/>
                    </a:lnT>
                    <a:lnB>
                      <a:noFill/>
                    </a:lnB>
                    <a:noFill/>
                  </a:tcPr>
                </a:tc>
                <a:tc>
                  <a:txBody>
                    <a:bodyPr/>
                    <a:lstStyle/>
                    <a:p>
                      <a:pPr>
                        <a:buNone/>
                      </a:pPr>
                      <a:r>
                        <a:rPr lang="tr-TR" sz="1200" dirty="0"/>
                        <a:t>- Sorular multimedya destekli olabilir (video, ses, simülasyon). - Uyarlanabilir testler yapılabilir. - Farklı soru tipleri kolayca entegre edilebilir.</a:t>
                      </a:r>
                    </a:p>
                  </a:txBody>
                  <a:tcPr marL="19089" marR="19089" marT="9544" marB="9544" anchor="ctr">
                    <a:lnL>
                      <a:noFill/>
                    </a:lnL>
                    <a:lnR>
                      <a:noFill/>
                    </a:lnR>
                    <a:lnT>
                      <a:noFill/>
                    </a:lnT>
                    <a:lnB>
                      <a:noFill/>
                    </a:lnB>
                    <a:noFill/>
                  </a:tcPr>
                </a:tc>
                <a:tc>
                  <a:txBody>
                    <a:bodyPr/>
                    <a:lstStyle/>
                    <a:p>
                      <a:pPr>
                        <a:buNone/>
                      </a:pPr>
                      <a:r>
                        <a:rPr lang="tr-TR" sz="1200" dirty="0"/>
                        <a:t>- Elektronik cihaz gereksinimi vardır. - Bazı becerilerin (ör. el yazısı, çizim) ölçümü sınırlı olabilir.</a:t>
                      </a:r>
                    </a:p>
                  </a:txBody>
                  <a:tcPr marL="19089" marR="19089" marT="9544" marB="9544" anchor="ctr">
                    <a:lnL>
                      <a:noFill/>
                    </a:lnL>
                    <a:lnR>
                      <a:noFill/>
                    </a:lnR>
                    <a:lnT>
                      <a:noFill/>
                    </a:lnT>
                    <a:lnB>
                      <a:noFill/>
                    </a:lnB>
                    <a:noFill/>
                  </a:tcPr>
                </a:tc>
                <a:extLst>
                  <a:ext uri="{0D108BD9-81ED-4DB2-BD59-A6C34878D82A}">
                    <a16:rowId xmlns:a16="http://schemas.microsoft.com/office/drawing/2014/main" val="877975936"/>
                  </a:ext>
                </a:extLst>
              </a:tr>
              <a:tr h="566514">
                <a:tc>
                  <a:txBody>
                    <a:bodyPr/>
                    <a:lstStyle/>
                    <a:p>
                      <a:pPr>
                        <a:buNone/>
                      </a:pPr>
                      <a:r>
                        <a:rPr lang="tr-TR" sz="1200" b="1" dirty="0"/>
                        <a:t>Lojistik ve Maliyet</a:t>
                      </a:r>
                      <a:endParaRPr lang="tr-TR" sz="1200" dirty="0"/>
                    </a:p>
                  </a:txBody>
                  <a:tcPr marL="19089" marR="19089" marT="9544" marB="9544" anchor="ctr">
                    <a:lnL>
                      <a:noFill/>
                    </a:lnL>
                    <a:lnR>
                      <a:noFill/>
                    </a:lnR>
                    <a:lnT>
                      <a:noFill/>
                    </a:lnT>
                    <a:lnB>
                      <a:noFill/>
                    </a:lnB>
                    <a:noFill/>
                  </a:tcPr>
                </a:tc>
                <a:tc>
                  <a:txBody>
                    <a:bodyPr/>
                    <a:lstStyle/>
                    <a:p>
                      <a:pPr>
                        <a:buNone/>
                      </a:pPr>
                      <a:r>
                        <a:rPr lang="tr-TR" sz="1200" dirty="0"/>
                        <a:t>- Uzun vadede kâğıt, baskı ve dağıtım maliyetlerini azaltır. - Fiziksel saklama ihtiyacı ortadan kalkar.</a:t>
                      </a:r>
                    </a:p>
                  </a:txBody>
                  <a:tcPr marL="19089" marR="19089" marT="9544" marB="9544" anchor="ctr">
                    <a:lnL>
                      <a:noFill/>
                    </a:lnL>
                    <a:lnR>
                      <a:noFill/>
                    </a:lnR>
                    <a:lnT>
                      <a:noFill/>
                    </a:lnT>
                    <a:lnB>
                      <a:noFill/>
                    </a:lnB>
                    <a:noFill/>
                  </a:tcPr>
                </a:tc>
                <a:tc>
                  <a:txBody>
                    <a:bodyPr/>
                    <a:lstStyle/>
                    <a:p>
                      <a:pPr>
                        <a:buNone/>
                      </a:pPr>
                      <a:r>
                        <a:rPr lang="tr-TR" sz="1200" dirty="0"/>
                        <a:t>- Başlangıçta cihaz, yazılım, internet altyapısı için yatırım gerekebilir. - Teknik bakım maliyetleri oluşur.</a:t>
                      </a:r>
                    </a:p>
                  </a:txBody>
                  <a:tcPr marL="19089" marR="19089" marT="9544" marB="9544" anchor="ctr">
                    <a:lnL>
                      <a:noFill/>
                    </a:lnL>
                    <a:lnR>
                      <a:noFill/>
                    </a:lnR>
                    <a:lnT>
                      <a:noFill/>
                    </a:lnT>
                    <a:lnB>
                      <a:noFill/>
                    </a:lnB>
                    <a:noFill/>
                  </a:tcPr>
                </a:tc>
                <a:extLst>
                  <a:ext uri="{0D108BD9-81ED-4DB2-BD59-A6C34878D82A}">
                    <a16:rowId xmlns:a16="http://schemas.microsoft.com/office/drawing/2014/main" val="2895577510"/>
                  </a:ext>
                </a:extLst>
              </a:tr>
              <a:tr h="749004">
                <a:tc>
                  <a:txBody>
                    <a:bodyPr/>
                    <a:lstStyle/>
                    <a:p>
                      <a:pPr>
                        <a:buNone/>
                      </a:pPr>
                      <a:r>
                        <a:rPr lang="tr-TR" sz="1200" b="1" dirty="0"/>
                        <a:t>Erişilebilirlik ve Kapsayıcılık</a:t>
                      </a:r>
                      <a:endParaRPr lang="tr-TR" sz="1200" dirty="0"/>
                    </a:p>
                  </a:txBody>
                  <a:tcPr marL="19089" marR="19089" marT="9544" marB="9544" anchor="ctr">
                    <a:lnL>
                      <a:noFill/>
                    </a:lnL>
                    <a:lnR>
                      <a:noFill/>
                    </a:lnR>
                    <a:lnT>
                      <a:noFill/>
                    </a:lnT>
                    <a:lnB>
                      <a:noFill/>
                    </a:lnB>
                    <a:noFill/>
                  </a:tcPr>
                </a:tc>
                <a:tc>
                  <a:txBody>
                    <a:bodyPr/>
                    <a:lstStyle/>
                    <a:p>
                      <a:pPr>
                        <a:buNone/>
                      </a:pPr>
                      <a:r>
                        <a:rPr lang="tr-TR" sz="1200" dirty="0"/>
                        <a:t>- Uzak bölgelerde veya çevrim içi ortamlarda ölçme yapılabilir. - Engelli öğrenciler için ekran okuyucu vb. teknolojilerle erişilebilirlik artırılabilir.</a:t>
                      </a:r>
                    </a:p>
                  </a:txBody>
                  <a:tcPr marL="19089" marR="19089" marT="9544" marB="9544" anchor="ctr">
                    <a:lnL>
                      <a:noFill/>
                    </a:lnL>
                    <a:lnR>
                      <a:noFill/>
                    </a:lnR>
                    <a:lnT>
                      <a:noFill/>
                    </a:lnT>
                    <a:lnB>
                      <a:noFill/>
                    </a:lnB>
                    <a:noFill/>
                  </a:tcPr>
                </a:tc>
                <a:tc>
                  <a:txBody>
                    <a:bodyPr/>
                    <a:lstStyle/>
                    <a:p>
                      <a:pPr>
                        <a:buNone/>
                      </a:pPr>
                      <a:r>
                        <a:rPr lang="tr-TR" sz="1200" dirty="0"/>
                        <a:t>- Dijital uçurum (internet, cihaz eksikliği) dezavantaj yaratabilir. - Bazı özel gereksinimli öğrenciler için arayüzler uygun olmayabilir.</a:t>
                      </a:r>
                    </a:p>
                  </a:txBody>
                  <a:tcPr marL="19089" marR="19089" marT="9544" marB="9544" anchor="ctr">
                    <a:lnL>
                      <a:noFill/>
                    </a:lnL>
                    <a:lnR>
                      <a:noFill/>
                    </a:lnR>
                    <a:lnT>
                      <a:noFill/>
                    </a:lnT>
                    <a:lnB>
                      <a:noFill/>
                    </a:lnB>
                    <a:noFill/>
                  </a:tcPr>
                </a:tc>
                <a:extLst>
                  <a:ext uri="{0D108BD9-81ED-4DB2-BD59-A6C34878D82A}">
                    <a16:rowId xmlns:a16="http://schemas.microsoft.com/office/drawing/2014/main" val="2210342498"/>
                  </a:ext>
                </a:extLst>
              </a:tr>
              <a:tr h="766529">
                <a:tc>
                  <a:txBody>
                    <a:bodyPr/>
                    <a:lstStyle/>
                    <a:p>
                      <a:pPr>
                        <a:buNone/>
                      </a:pPr>
                      <a:r>
                        <a:rPr lang="tr-TR" sz="1200" b="1" dirty="0"/>
                        <a:t>Güvenlik ve Kopya Önleme</a:t>
                      </a:r>
                      <a:endParaRPr lang="tr-TR" sz="1200" dirty="0"/>
                    </a:p>
                  </a:txBody>
                  <a:tcPr marL="19089" marR="19089" marT="9544" marB="9544" anchor="ctr">
                    <a:lnL>
                      <a:noFill/>
                    </a:lnL>
                    <a:lnR>
                      <a:noFill/>
                    </a:lnR>
                    <a:lnT>
                      <a:noFill/>
                    </a:lnT>
                    <a:lnB>
                      <a:noFill/>
                    </a:lnB>
                    <a:noFill/>
                  </a:tcPr>
                </a:tc>
                <a:tc>
                  <a:txBody>
                    <a:bodyPr/>
                    <a:lstStyle/>
                    <a:p>
                      <a:pPr>
                        <a:buNone/>
                      </a:pPr>
                      <a:r>
                        <a:rPr lang="tr-TR" sz="1200" dirty="0"/>
                        <a:t>- Gözlem yazılımları, tarayıcı kısıtlamaları, kamera/mikrofon izleme gibi önlemler alınabilir. - Soru havuzlarıyla bireyselleştirilmiş testler oluşturulabilir.</a:t>
                      </a:r>
                    </a:p>
                  </a:txBody>
                  <a:tcPr marL="19089" marR="19089" marT="9544" marB="9544" anchor="ctr">
                    <a:lnL>
                      <a:noFill/>
                    </a:lnL>
                    <a:lnR>
                      <a:noFill/>
                    </a:lnR>
                    <a:lnT>
                      <a:noFill/>
                    </a:lnT>
                    <a:lnB>
                      <a:noFill/>
                    </a:lnB>
                    <a:noFill/>
                  </a:tcPr>
                </a:tc>
                <a:tc>
                  <a:txBody>
                    <a:bodyPr/>
                    <a:lstStyle/>
                    <a:p>
                      <a:pPr>
                        <a:buNone/>
                      </a:pPr>
                      <a:r>
                        <a:rPr lang="tr-TR" sz="1200" dirty="0"/>
                        <a:t>- Siber saldırı, sistem açığı veya bağlantı kesintileri güvenliği tehdit edebilir. - Teknolojik çözümler bazen kolayca aşılabilir.</a:t>
                      </a:r>
                    </a:p>
                  </a:txBody>
                  <a:tcPr marL="19089" marR="19089" marT="9544" marB="9544" anchor="ctr">
                    <a:lnL>
                      <a:noFill/>
                    </a:lnL>
                    <a:lnR>
                      <a:noFill/>
                    </a:lnR>
                    <a:lnT>
                      <a:noFill/>
                    </a:lnT>
                    <a:lnB>
                      <a:noFill/>
                    </a:lnB>
                    <a:noFill/>
                  </a:tcPr>
                </a:tc>
                <a:extLst>
                  <a:ext uri="{0D108BD9-81ED-4DB2-BD59-A6C34878D82A}">
                    <a16:rowId xmlns:a16="http://schemas.microsoft.com/office/drawing/2014/main" val="3224781206"/>
                  </a:ext>
                </a:extLst>
              </a:tr>
            </a:tbl>
          </a:graphicData>
        </a:graphic>
      </p:graphicFrame>
      <p:sp>
        <p:nvSpPr>
          <p:cNvPr id="5" name="Alt Bilgi Yer Tutucusu 4">
            <a:extLst>
              <a:ext uri="{FF2B5EF4-FFF2-40B4-BE49-F238E27FC236}">
                <a16:creationId xmlns:a16="http://schemas.microsoft.com/office/drawing/2014/main" id="{10C4CB94-5F03-3D37-5F96-6E2B2F55C3D1}"/>
              </a:ext>
            </a:extLst>
          </p:cNvPr>
          <p:cNvSpPr>
            <a:spLocks noGrp="1"/>
          </p:cNvSpPr>
          <p:nvPr>
            <p:ph type="ftr" sz="quarter" idx="11"/>
          </p:nvPr>
        </p:nvSpPr>
        <p:spPr/>
        <p:txBody>
          <a:bodyPr/>
          <a:lstStyle/>
          <a:p>
            <a:r>
              <a:rPr lang="tr-TR" noProof="0" dirty="0"/>
              <a:t>Dijital Çağda Ölçme Araç ve Yöntemleri</a:t>
            </a:r>
          </a:p>
        </p:txBody>
      </p:sp>
      <p:sp>
        <p:nvSpPr>
          <p:cNvPr id="6" name="Slayt Numarası Yer Tutucusu 5">
            <a:extLst>
              <a:ext uri="{FF2B5EF4-FFF2-40B4-BE49-F238E27FC236}">
                <a16:creationId xmlns:a16="http://schemas.microsoft.com/office/drawing/2014/main" id="{D4D6C059-B35B-EF98-E810-BB56D5066827}"/>
              </a:ext>
            </a:extLst>
          </p:cNvPr>
          <p:cNvSpPr>
            <a:spLocks noGrp="1"/>
          </p:cNvSpPr>
          <p:nvPr>
            <p:ph type="sldNum" sz="quarter" idx="12"/>
          </p:nvPr>
        </p:nvSpPr>
        <p:spPr/>
        <p:txBody>
          <a:bodyPr/>
          <a:lstStyle/>
          <a:p>
            <a:fld id="{B5CEABB6-07DC-46E8-9B57-56EC44A396E5}" type="slidenum">
              <a:rPr lang="tr-TR" noProof="0" smtClean="0"/>
              <a:pPr/>
              <a:t>5</a:t>
            </a:fld>
            <a:endParaRPr lang="tr-TR" noProof="0" dirty="0"/>
          </a:p>
        </p:txBody>
      </p:sp>
    </p:spTree>
    <p:extLst>
      <p:ext uri="{BB962C8B-B14F-4D97-AF65-F5344CB8AC3E}">
        <p14:creationId xmlns:p14="http://schemas.microsoft.com/office/powerpoint/2010/main" val="315527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2C35D6-D0FD-2431-4229-737EA7FBB327}"/>
              </a:ext>
            </a:extLst>
          </p:cNvPr>
          <p:cNvSpPr>
            <a:spLocks noGrp="1"/>
          </p:cNvSpPr>
          <p:nvPr>
            <p:ph type="title"/>
          </p:nvPr>
        </p:nvSpPr>
        <p:spPr>
          <a:xfrm>
            <a:off x="1400470" y="-285874"/>
            <a:ext cx="10104934" cy="1305562"/>
          </a:xfrm>
        </p:spPr>
        <p:txBody>
          <a:bodyPr/>
          <a:lstStyle/>
          <a:p>
            <a:r>
              <a:rPr lang="tr-TR" dirty="0"/>
              <a:t>Rey İşitsel Sözel Öğrenme Testi (Rey, 1964)</a:t>
            </a:r>
          </a:p>
        </p:txBody>
      </p:sp>
      <p:sp>
        <p:nvSpPr>
          <p:cNvPr id="3" name="İçerik Yer Tutucusu 2">
            <a:extLst>
              <a:ext uri="{FF2B5EF4-FFF2-40B4-BE49-F238E27FC236}">
                <a16:creationId xmlns:a16="http://schemas.microsoft.com/office/drawing/2014/main" id="{83C76CE5-80AD-8ED4-02EA-6C665EF5FD0A}"/>
              </a:ext>
            </a:extLst>
          </p:cNvPr>
          <p:cNvSpPr>
            <a:spLocks noGrp="1"/>
          </p:cNvSpPr>
          <p:nvPr>
            <p:ph idx="1"/>
          </p:nvPr>
        </p:nvSpPr>
        <p:spPr>
          <a:xfrm>
            <a:off x="1095884" y="2039950"/>
            <a:ext cx="10257916" cy="2347596"/>
          </a:xfrm>
        </p:spPr>
        <p:txBody>
          <a:bodyPr/>
          <a:lstStyle/>
          <a:p>
            <a:pPr algn="just"/>
            <a:r>
              <a:rPr lang="tr-TR" i="1" dirty="0"/>
              <a:t>Anlık hafıza ve sözel öğrenmenin değerlendirilmesi.</a:t>
            </a:r>
            <a:r>
              <a:rPr lang="tr-TR" dirty="0"/>
              <a:t> Katılımcılara, birbiriyle ilgisiz on beş kelimeden oluşan bir listeden mümkün olduğunca çok kelimeyi hatırlamaları için üç deneme hakkı verilir. 5-25 dakikalık bir aradan sonra katılımcılardan 15 kelimeden mümkün olduğunca çoğunu serbestçe hatırlamaları istenir.</a:t>
            </a:r>
          </a:p>
        </p:txBody>
      </p:sp>
      <p:sp>
        <p:nvSpPr>
          <p:cNvPr id="5" name="Alt Bilgi Yer Tutucusu 4">
            <a:extLst>
              <a:ext uri="{FF2B5EF4-FFF2-40B4-BE49-F238E27FC236}">
                <a16:creationId xmlns:a16="http://schemas.microsoft.com/office/drawing/2014/main" id="{16839D74-9DAD-58D6-4A63-4EA36F70BD39}"/>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752E16E5-E88A-F723-C8C5-7FE14CC2922D}"/>
              </a:ext>
            </a:extLst>
          </p:cNvPr>
          <p:cNvSpPr>
            <a:spLocks noGrp="1"/>
          </p:cNvSpPr>
          <p:nvPr>
            <p:ph type="sldNum" sz="quarter" idx="12"/>
          </p:nvPr>
        </p:nvSpPr>
        <p:spPr/>
        <p:txBody>
          <a:bodyPr/>
          <a:lstStyle/>
          <a:p>
            <a:fld id="{B5CEABB6-07DC-46E8-9B57-56EC44A396E5}" type="slidenum">
              <a:rPr lang="tr-TR" noProof="0" smtClean="0"/>
              <a:pPr/>
              <a:t>6</a:t>
            </a:fld>
            <a:endParaRPr lang="tr-TR" noProof="0" dirty="0"/>
          </a:p>
        </p:txBody>
      </p:sp>
      <p:sp>
        <p:nvSpPr>
          <p:cNvPr id="7" name="AutoShape 2">
            <a:extLst>
              <a:ext uri="{FF2B5EF4-FFF2-40B4-BE49-F238E27FC236}">
                <a16:creationId xmlns:a16="http://schemas.microsoft.com/office/drawing/2014/main" id="{65BC49D6-8D8D-51BD-A8D7-219D9EF569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1" name="Resim 10">
            <a:extLst>
              <a:ext uri="{FF2B5EF4-FFF2-40B4-BE49-F238E27FC236}">
                <a16:creationId xmlns:a16="http://schemas.microsoft.com/office/drawing/2014/main" id="{003122B5-DDB7-8D23-F4FD-03CBB271A765}"/>
              </a:ext>
            </a:extLst>
          </p:cNvPr>
          <p:cNvPicPr>
            <a:picLocks noChangeAspect="1"/>
          </p:cNvPicPr>
          <p:nvPr/>
        </p:nvPicPr>
        <p:blipFill>
          <a:blip r:embed="rId2"/>
          <a:stretch>
            <a:fillRect/>
          </a:stretch>
        </p:blipFill>
        <p:spPr>
          <a:xfrm>
            <a:off x="7818668" y="3106847"/>
            <a:ext cx="2731465" cy="2731465"/>
          </a:xfrm>
          <a:prstGeom prst="rect">
            <a:avLst/>
          </a:prstGeom>
        </p:spPr>
      </p:pic>
      <p:pic>
        <p:nvPicPr>
          <p:cNvPr id="13" name="Resim 12">
            <a:extLst>
              <a:ext uri="{FF2B5EF4-FFF2-40B4-BE49-F238E27FC236}">
                <a16:creationId xmlns:a16="http://schemas.microsoft.com/office/drawing/2014/main" id="{0A50D0A9-6A4A-6A97-FD2B-DC4A7C800634}"/>
              </a:ext>
            </a:extLst>
          </p:cNvPr>
          <p:cNvPicPr>
            <a:picLocks noChangeAspect="1"/>
          </p:cNvPicPr>
          <p:nvPr/>
        </p:nvPicPr>
        <p:blipFill>
          <a:blip r:embed="rId3"/>
          <a:stretch>
            <a:fillRect/>
          </a:stretch>
        </p:blipFill>
        <p:spPr>
          <a:xfrm>
            <a:off x="3007599" y="3429000"/>
            <a:ext cx="3445338" cy="2409312"/>
          </a:xfrm>
          <a:prstGeom prst="rect">
            <a:avLst/>
          </a:prstGeom>
        </p:spPr>
      </p:pic>
    </p:spTree>
    <p:extLst>
      <p:ext uri="{BB962C8B-B14F-4D97-AF65-F5344CB8AC3E}">
        <p14:creationId xmlns:p14="http://schemas.microsoft.com/office/powerpoint/2010/main" val="125119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D6F3-339C-80DE-CB92-BFFB915837AF}"/>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4462B85-4510-185C-A3C7-F21F03D84C4A}"/>
              </a:ext>
            </a:extLst>
          </p:cNvPr>
          <p:cNvSpPr>
            <a:spLocks noGrp="1"/>
          </p:cNvSpPr>
          <p:nvPr>
            <p:ph type="title"/>
          </p:nvPr>
        </p:nvSpPr>
        <p:spPr>
          <a:xfrm>
            <a:off x="1400470" y="-285874"/>
            <a:ext cx="10104934" cy="1305562"/>
          </a:xfrm>
        </p:spPr>
        <p:txBody>
          <a:bodyPr/>
          <a:lstStyle/>
          <a:p>
            <a:r>
              <a:rPr lang="tr-TR" dirty="0"/>
              <a:t>Diğer uygulamalar</a:t>
            </a:r>
          </a:p>
        </p:txBody>
      </p:sp>
      <p:sp>
        <p:nvSpPr>
          <p:cNvPr id="3" name="İçerik Yer Tutucusu 2">
            <a:extLst>
              <a:ext uri="{FF2B5EF4-FFF2-40B4-BE49-F238E27FC236}">
                <a16:creationId xmlns:a16="http://schemas.microsoft.com/office/drawing/2014/main" id="{193936CB-10F8-5975-C079-EE7C33DF4BF9}"/>
              </a:ext>
            </a:extLst>
          </p:cNvPr>
          <p:cNvSpPr>
            <a:spLocks noGrp="1"/>
          </p:cNvSpPr>
          <p:nvPr>
            <p:ph idx="1"/>
          </p:nvPr>
        </p:nvSpPr>
        <p:spPr>
          <a:xfrm>
            <a:off x="1095884" y="1548052"/>
            <a:ext cx="10257916" cy="2347596"/>
          </a:xfrm>
        </p:spPr>
        <p:txBody>
          <a:bodyPr>
            <a:normAutofit fontScale="92500" lnSpcReduction="10000"/>
          </a:bodyPr>
          <a:lstStyle/>
          <a:p>
            <a:pPr marL="285750" indent="-285750" algn="just">
              <a:buFont typeface="Arial" panose="020B0604020202020204" pitchFamily="34" charset="0"/>
              <a:buChar char="•"/>
            </a:pPr>
            <a:r>
              <a:rPr lang="tr-TR" i="1" dirty="0"/>
              <a:t>Anadolu Üniversitesi </a:t>
            </a:r>
            <a:r>
              <a:rPr lang="tr-TR" i="1" dirty="0" err="1"/>
              <a:t>Açıköğretim</a:t>
            </a:r>
            <a:r>
              <a:rPr lang="tr-TR" i="1" dirty="0"/>
              <a:t> Fakültesi e-sınav uygulamaları</a:t>
            </a:r>
          </a:p>
          <a:p>
            <a:pPr marL="285750" indent="-285750" algn="just">
              <a:buFont typeface="Arial" panose="020B0604020202020204" pitchFamily="34" charset="0"/>
              <a:buChar char="•"/>
            </a:pPr>
            <a:r>
              <a:rPr lang="pt-BR" b="1" dirty="0"/>
              <a:t>ÖSYM E-Sınav Uygulamaları:</a:t>
            </a:r>
            <a:r>
              <a:rPr lang="pt-BR" dirty="0"/>
              <a:t> e-YDS, e-ALES</a:t>
            </a:r>
            <a:endParaRPr lang="tr-TR" dirty="0"/>
          </a:p>
          <a:p>
            <a:pPr marL="285750" indent="-285750" algn="just">
              <a:buFont typeface="Arial" panose="020B0604020202020204" pitchFamily="34" charset="0"/>
              <a:buChar char="•"/>
            </a:pPr>
            <a:r>
              <a:rPr lang="tr-TR" b="1" dirty="0"/>
              <a:t>Milli Eğitim Bakanlığı e-Sınav merkezleri:</a:t>
            </a:r>
            <a:r>
              <a:rPr lang="tr-TR" dirty="0"/>
              <a:t> Motorlu taşıt sürücü kursu teorik sınavları</a:t>
            </a:r>
          </a:p>
          <a:p>
            <a:pPr marL="285750" indent="-285750" algn="just">
              <a:buFont typeface="Arial" panose="020B0604020202020204" pitchFamily="34" charset="0"/>
              <a:buChar char="•"/>
            </a:pPr>
            <a:r>
              <a:rPr lang="tr-TR" dirty="0"/>
              <a:t>Üniversitelerde </a:t>
            </a:r>
            <a:r>
              <a:rPr lang="tr-TR" dirty="0" err="1"/>
              <a:t>Moodle</a:t>
            </a:r>
            <a:r>
              <a:rPr lang="tr-TR" dirty="0"/>
              <a:t> / </a:t>
            </a:r>
            <a:r>
              <a:rPr lang="tr-TR" dirty="0" err="1"/>
              <a:t>Teams</a:t>
            </a:r>
            <a:r>
              <a:rPr lang="tr-TR" dirty="0"/>
              <a:t> / Google Forms üzerinden yapılan çevrim içi ara sınavlar.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Beck Depresyon Ölçeği</a:t>
            </a:r>
          </a:p>
          <a:p>
            <a:pPr marL="285750" indent="-285750" algn="just">
              <a:buFont typeface="Arial" panose="020B0604020202020204" pitchFamily="34" charset="0"/>
              <a:buChar char="•"/>
            </a:pPr>
            <a:r>
              <a:rPr lang="nb-NO" dirty="0"/>
              <a:t>Minnesota Çok Yönlü Kişilik Envanteri</a:t>
            </a:r>
            <a:endParaRPr lang="tr-TR" dirty="0"/>
          </a:p>
        </p:txBody>
      </p:sp>
      <p:sp>
        <p:nvSpPr>
          <p:cNvPr id="5" name="Alt Bilgi Yer Tutucusu 4">
            <a:extLst>
              <a:ext uri="{FF2B5EF4-FFF2-40B4-BE49-F238E27FC236}">
                <a16:creationId xmlns:a16="http://schemas.microsoft.com/office/drawing/2014/main" id="{E500885D-B767-92B0-DCAB-0632109491AB}"/>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E8F32C5E-347F-73C8-1169-04ADCAA159BA}"/>
              </a:ext>
            </a:extLst>
          </p:cNvPr>
          <p:cNvSpPr>
            <a:spLocks noGrp="1"/>
          </p:cNvSpPr>
          <p:nvPr>
            <p:ph type="sldNum" sz="quarter" idx="12"/>
          </p:nvPr>
        </p:nvSpPr>
        <p:spPr/>
        <p:txBody>
          <a:bodyPr/>
          <a:lstStyle/>
          <a:p>
            <a:fld id="{B5CEABB6-07DC-46E8-9B57-56EC44A396E5}" type="slidenum">
              <a:rPr lang="tr-TR" noProof="0" smtClean="0"/>
              <a:pPr/>
              <a:t>7</a:t>
            </a:fld>
            <a:endParaRPr lang="tr-TR" noProof="0" dirty="0"/>
          </a:p>
        </p:txBody>
      </p:sp>
      <p:sp>
        <p:nvSpPr>
          <p:cNvPr id="7" name="AutoShape 2">
            <a:extLst>
              <a:ext uri="{FF2B5EF4-FFF2-40B4-BE49-F238E27FC236}">
                <a16:creationId xmlns:a16="http://schemas.microsoft.com/office/drawing/2014/main" id="{1CA4C7DB-D7A3-665F-F553-3A733C5661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8" name="Resim 7">
            <a:extLst>
              <a:ext uri="{FF2B5EF4-FFF2-40B4-BE49-F238E27FC236}">
                <a16:creationId xmlns:a16="http://schemas.microsoft.com/office/drawing/2014/main" id="{A6EFA02D-C9CB-D6DB-43D5-D3EC112BD291}"/>
              </a:ext>
            </a:extLst>
          </p:cNvPr>
          <p:cNvPicPr>
            <a:picLocks noChangeAspect="1"/>
          </p:cNvPicPr>
          <p:nvPr/>
        </p:nvPicPr>
        <p:blipFill>
          <a:blip r:embed="rId2"/>
          <a:stretch>
            <a:fillRect/>
          </a:stretch>
        </p:blipFill>
        <p:spPr>
          <a:xfrm>
            <a:off x="6040294" y="3593496"/>
            <a:ext cx="5873904" cy="2762854"/>
          </a:xfrm>
          <a:prstGeom prst="rect">
            <a:avLst/>
          </a:prstGeom>
        </p:spPr>
      </p:pic>
    </p:spTree>
    <p:extLst>
      <p:ext uri="{BB962C8B-B14F-4D97-AF65-F5344CB8AC3E}">
        <p14:creationId xmlns:p14="http://schemas.microsoft.com/office/powerpoint/2010/main" val="31653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E15A7-5CFE-2FBC-E28F-ACA0308231CD}"/>
              </a:ext>
            </a:extLst>
          </p:cNvPr>
          <p:cNvSpPr>
            <a:spLocks noGrp="1"/>
          </p:cNvSpPr>
          <p:nvPr>
            <p:ph type="title"/>
          </p:nvPr>
        </p:nvSpPr>
        <p:spPr>
          <a:xfrm>
            <a:off x="469997" y="365801"/>
            <a:ext cx="11252006" cy="1305562"/>
          </a:xfrm>
        </p:spPr>
        <p:txBody>
          <a:bodyPr>
            <a:normAutofit/>
          </a:bodyPr>
          <a:lstStyle/>
          <a:p>
            <a:r>
              <a:rPr lang="tr-TR" dirty="0"/>
              <a:t>Bilgisayar Ortamında Bireye Uyarlanmış Testler (BOBUT)</a:t>
            </a:r>
          </a:p>
        </p:txBody>
      </p:sp>
      <p:sp>
        <p:nvSpPr>
          <p:cNvPr id="3" name="İçerik Yer Tutucusu 2">
            <a:extLst>
              <a:ext uri="{FF2B5EF4-FFF2-40B4-BE49-F238E27FC236}">
                <a16:creationId xmlns:a16="http://schemas.microsoft.com/office/drawing/2014/main" id="{380DF3C6-C3F3-51A2-D719-A3E4BB9E48EA}"/>
              </a:ext>
            </a:extLst>
          </p:cNvPr>
          <p:cNvSpPr>
            <a:spLocks noGrp="1"/>
          </p:cNvSpPr>
          <p:nvPr>
            <p:ph idx="1"/>
          </p:nvPr>
        </p:nvSpPr>
        <p:spPr>
          <a:xfrm>
            <a:off x="523512" y="1914307"/>
            <a:ext cx="10553990" cy="3320808"/>
          </a:xfrm>
        </p:spPr>
        <p:txBody>
          <a:bodyPr>
            <a:noAutofit/>
          </a:bodyPr>
          <a:lstStyle/>
          <a:p>
            <a:pPr algn="just"/>
            <a:r>
              <a:rPr lang="tr-TR" sz="1800" dirty="0"/>
              <a:t>Başarının ölçülmesinde daha çok bireye odaklanan ve daha üst düzey analizler ve programlamalar sayesinde kullanım alanı genişleyen BOBUT, bireylerin yeteneklerini, bilgi düzeylerini veya diğer ölçülebilir özelliklerini belirlemek için kullanılan testlerdir. </a:t>
            </a:r>
          </a:p>
          <a:p>
            <a:pPr algn="just"/>
            <a:r>
              <a:rPr lang="tr-TR" sz="1800" dirty="0"/>
              <a:t>Bu testler, bilgisayar teknolojisi ve yapay zekâ algoritmalarının kullanımıyla, bireyin test sırasında verdiği yanıtlara göre testin zorluk seviyesini ve soru seçimini kişiselleştirir. Bireye uyarlanmış testler, her bireyin test sürecini kendi özelliklerine göre deneyimlemesini sağlar. </a:t>
            </a:r>
          </a:p>
          <a:p>
            <a:pPr algn="just"/>
            <a:r>
              <a:rPr lang="tr-TR" sz="1800" dirty="0"/>
              <a:t>Test başladığında, bir başlangıç seviyesi belirlenir ve bireyin yanıtlarına göre testin zorluk seviyesi ayarlanır. Eğer birey bir soruyu doğru yanıtlarsa daha zor bir soruyla karşılaşır. Eğer yanlış yanıtlarsa daha kolay bir soruyla karşılaşabilir. Bu adaptif süreç, bireyin gerçek yeteneklerini ve sınırlarını daha doğru bir şekilde belirlemeyi amaçlar.</a:t>
            </a:r>
          </a:p>
        </p:txBody>
      </p:sp>
      <p:sp>
        <p:nvSpPr>
          <p:cNvPr id="5" name="Alt Bilgi Yer Tutucusu 4">
            <a:extLst>
              <a:ext uri="{FF2B5EF4-FFF2-40B4-BE49-F238E27FC236}">
                <a16:creationId xmlns:a16="http://schemas.microsoft.com/office/drawing/2014/main" id="{C494495B-7FEF-E9FA-C85F-7F50E6149030}"/>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83E27E5D-8F9B-B862-4551-9E6C727ADE93}"/>
              </a:ext>
            </a:extLst>
          </p:cNvPr>
          <p:cNvSpPr>
            <a:spLocks noGrp="1"/>
          </p:cNvSpPr>
          <p:nvPr>
            <p:ph type="sldNum" sz="quarter" idx="12"/>
          </p:nvPr>
        </p:nvSpPr>
        <p:spPr/>
        <p:txBody>
          <a:bodyPr/>
          <a:lstStyle/>
          <a:p>
            <a:fld id="{B5CEABB6-07DC-46E8-9B57-56EC44A396E5}" type="slidenum">
              <a:rPr lang="tr-TR" noProof="0" smtClean="0"/>
              <a:pPr/>
              <a:t>8</a:t>
            </a:fld>
            <a:endParaRPr lang="tr-TR" noProof="0" dirty="0"/>
          </a:p>
        </p:txBody>
      </p:sp>
    </p:spTree>
    <p:extLst>
      <p:ext uri="{BB962C8B-B14F-4D97-AF65-F5344CB8AC3E}">
        <p14:creationId xmlns:p14="http://schemas.microsoft.com/office/powerpoint/2010/main" val="279630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88D84-AED4-0868-A9F8-D15F73EAA5F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961A8A4-5943-49C0-62FB-319D1E2BC2C8}"/>
              </a:ext>
            </a:extLst>
          </p:cNvPr>
          <p:cNvSpPr>
            <a:spLocks noGrp="1"/>
          </p:cNvSpPr>
          <p:nvPr>
            <p:ph type="title"/>
          </p:nvPr>
        </p:nvSpPr>
        <p:spPr>
          <a:xfrm>
            <a:off x="383908" y="346067"/>
            <a:ext cx="11200818" cy="1305562"/>
          </a:xfrm>
        </p:spPr>
        <p:txBody>
          <a:bodyPr>
            <a:normAutofit/>
          </a:bodyPr>
          <a:lstStyle/>
          <a:p>
            <a:r>
              <a:rPr lang="tr-TR" dirty="0"/>
              <a:t>Bilgisayar Ortamında Bireye Uyarlanmış Testler (BOBUT)</a:t>
            </a:r>
          </a:p>
        </p:txBody>
      </p:sp>
      <p:sp>
        <p:nvSpPr>
          <p:cNvPr id="5" name="Alt Bilgi Yer Tutucusu 4">
            <a:extLst>
              <a:ext uri="{FF2B5EF4-FFF2-40B4-BE49-F238E27FC236}">
                <a16:creationId xmlns:a16="http://schemas.microsoft.com/office/drawing/2014/main" id="{4559EC17-725D-5A39-268D-366C50CB54C5}"/>
              </a:ext>
            </a:extLst>
          </p:cNvPr>
          <p:cNvSpPr>
            <a:spLocks noGrp="1"/>
          </p:cNvSpPr>
          <p:nvPr>
            <p:ph type="ftr" sz="quarter" idx="11"/>
          </p:nvPr>
        </p:nvSpPr>
        <p:spPr/>
        <p:txBody>
          <a:bodyPr/>
          <a:lstStyle/>
          <a:p>
            <a:r>
              <a:rPr lang="tr-TR" dirty="0"/>
              <a:t>Dijital Çağda Ölçme Araç ve Yöntemleri</a:t>
            </a:r>
          </a:p>
        </p:txBody>
      </p:sp>
      <p:sp>
        <p:nvSpPr>
          <p:cNvPr id="6" name="Slayt Numarası Yer Tutucusu 5">
            <a:extLst>
              <a:ext uri="{FF2B5EF4-FFF2-40B4-BE49-F238E27FC236}">
                <a16:creationId xmlns:a16="http://schemas.microsoft.com/office/drawing/2014/main" id="{CDF13770-7CAB-26A6-826D-0AEF1627B9F6}"/>
              </a:ext>
            </a:extLst>
          </p:cNvPr>
          <p:cNvSpPr>
            <a:spLocks noGrp="1"/>
          </p:cNvSpPr>
          <p:nvPr>
            <p:ph type="sldNum" sz="quarter" idx="12"/>
          </p:nvPr>
        </p:nvSpPr>
        <p:spPr/>
        <p:txBody>
          <a:bodyPr/>
          <a:lstStyle/>
          <a:p>
            <a:fld id="{B5CEABB6-07DC-46E8-9B57-56EC44A396E5}" type="slidenum">
              <a:rPr lang="tr-TR" noProof="0" smtClean="0"/>
              <a:pPr/>
              <a:t>9</a:t>
            </a:fld>
            <a:endParaRPr lang="tr-TR" noProof="0" dirty="0"/>
          </a:p>
        </p:txBody>
      </p:sp>
      <p:sp>
        <p:nvSpPr>
          <p:cNvPr id="7" name="İçerik Yer Tutucusu 6">
            <a:extLst>
              <a:ext uri="{FF2B5EF4-FFF2-40B4-BE49-F238E27FC236}">
                <a16:creationId xmlns:a16="http://schemas.microsoft.com/office/drawing/2014/main" id="{564EEA2A-34C6-9B04-FBEE-9C347911817A}"/>
              </a:ext>
            </a:extLst>
          </p:cNvPr>
          <p:cNvSpPr>
            <a:spLocks noGrp="1"/>
          </p:cNvSpPr>
          <p:nvPr>
            <p:ph idx="1"/>
          </p:nvPr>
        </p:nvSpPr>
        <p:spPr/>
        <p:txBody>
          <a:bodyPr/>
          <a:lstStyle/>
          <a:p>
            <a:endParaRPr lang="tr-TR" dirty="0"/>
          </a:p>
        </p:txBody>
      </p:sp>
      <p:pic>
        <p:nvPicPr>
          <p:cNvPr id="9" name="Resim 8">
            <a:extLst>
              <a:ext uri="{FF2B5EF4-FFF2-40B4-BE49-F238E27FC236}">
                <a16:creationId xmlns:a16="http://schemas.microsoft.com/office/drawing/2014/main" id="{EB689505-53AD-627E-5739-75412ED63C5A}"/>
              </a:ext>
            </a:extLst>
          </p:cNvPr>
          <p:cNvPicPr>
            <a:picLocks noChangeAspect="1"/>
          </p:cNvPicPr>
          <p:nvPr/>
        </p:nvPicPr>
        <p:blipFill>
          <a:blip r:embed="rId2"/>
          <a:stretch>
            <a:fillRect/>
          </a:stretch>
        </p:blipFill>
        <p:spPr>
          <a:xfrm>
            <a:off x="2232526" y="1810888"/>
            <a:ext cx="7921546" cy="4226944"/>
          </a:xfrm>
          <a:prstGeom prst="rect">
            <a:avLst/>
          </a:prstGeom>
        </p:spPr>
      </p:pic>
    </p:spTree>
    <p:extLst>
      <p:ext uri="{BB962C8B-B14F-4D97-AF65-F5344CB8AC3E}">
        <p14:creationId xmlns:p14="http://schemas.microsoft.com/office/powerpoint/2010/main" val="2937652762"/>
      </p:ext>
    </p:extLst>
  </p:cSld>
  <p:clrMapOvr>
    <a:masterClrMapping/>
  </p:clrMapOvr>
</p:sld>
</file>

<file path=ppt/theme/theme1.xml><?xml version="1.0" encoding="utf-8"?>
<a:theme xmlns:a="http://schemas.openxmlformats.org/drawingml/2006/main" name="Ofis Teması">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396280_TF03460514_Win32" id="{F3F9AF73-0CFB-4E74-9526-2953EC1DA2BA}" vid="{7DF1F45B-0218-47B1-A86A-C44FF6EFE8C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618C13B-9D83-4AF4-B64D-33362D5133F8}">
  <ds:schemaRefs>
    <ds:schemaRef ds:uri="http://schemas.microsoft.com/sharepoint/v3/contenttype/forms"/>
  </ds:schemaRefs>
</ds:datastoreItem>
</file>

<file path=customXml/itemProps2.xml><?xml version="1.0" encoding="utf-8"?>
<ds:datastoreItem xmlns:ds="http://schemas.openxmlformats.org/officeDocument/2006/customXml" ds:itemID="{67ACD96E-49A0-4DA4-A7BB-AC2D8874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4F7154-AFAC-4BE7-8A74-7F4B6FC274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{7FA7C81B-05D7-4AB7-A1A4-60ED5408D3CB}TFb86055d1-6a43-42b6-93a8-3e59ea4e3a70e75fb139_win32-1ad9ee401b83</Template>
  <TotalTime>347</TotalTime>
  <Words>3839</Words>
  <Application>Microsoft Office PowerPoint</Application>
  <PresentationFormat>Geniş ekran</PresentationFormat>
  <Paragraphs>403</Paragraphs>
  <Slides>44</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44</vt:i4>
      </vt:variant>
    </vt:vector>
  </HeadingPairs>
  <TitlesOfParts>
    <vt:vector size="51" baseType="lpstr">
      <vt:lpstr>Aptos</vt:lpstr>
      <vt:lpstr>Arial</vt:lpstr>
      <vt:lpstr>Calibri</vt:lpstr>
      <vt:lpstr>Courier New</vt:lpstr>
      <vt:lpstr>Symbol</vt:lpstr>
      <vt:lpstr>Times New Roman</vt:lpstr>
      <vt:lpstr>Ofis Teması</vt:lpstr>
      <vt:lpstr>Dijital Çağda Ölçme Araç ve Yöntemleri</vt:lpstr>
      <vt:lpstr>Sonuca Dayalı</vt:lpstr>
      <vt:lpstr>Sonuca Dayalı Yaklaşımlar</vt:lpstr>
      <vt:lpstr>Klasik Ölçme Araçlarının Dijitalleştirilmesi</vt:lpstr>
      <vt:lpstr>PowerPoint Sunusu</vt:lpstr>
      <vt:lpstr>Rey İşitsel Sözel Öğrenme Testi (Rey, 1964)</vt:lpstr>
      <vt:lpstr>Diğer uygulamalar</vt:lpstr>
      <vt:lpstr>Bilgisayar Ortamında Bireye Uyarlanmış Testler (BOBUT)</vt:lpstr>
      <vt:lpstr>Bilgisayar Ortamında Bireye Uyarlanmış Testler (BOBUT)</vt:lpstr>
      <vt:lpstr>Graduate Record Examination (GRE)</vt:lpstr>
      <vt:lpstr>ABD Hemşirelik Lisans Sınavı (NCLEX)</vt:lpstr>
      <vt:lpstr>Otomatik Madde Üretimi</vt:lpstr>
      <vt:lpstr>Otomatik Madde Üretimi</vt:lpstr>
      <vt:lpstr>PowerPoint Sunusu</vt:lpstr>
      <vt:lpstr>Örnek Maddeler</vt:lpstr>
      <vt:lpstr>Bilişsel Model ile Otomatik Madde Üretimi</vt:lpstr>
      <vt:lpstr>Bilişsel Model ile Otomatik Madde Üretimi</vt:lpstr>
      <vt:lpstr>Graduate Management Admission Test (GMAT)</vt:lpstr>
      <vt:lpstr>Otomatik Madde Puanlama</vt:lpstr>
      <vt:lpstr>Otomatik Madde Puanlama</vt:lpstr>
      <vt:lpstr>Otomatik Madde Puanlama</vt:lpstr>
      <vt:lpstr>ETS – e-rater®  (TOEFL &amp; GRE Yazma Bölümü)</vt:lpstr>
      <vt:lpstr>Otomatik Raporlama</vt:lpstr>
      <vt:lpstr>MEB – e-Sınav Sonuç Raporları</vt:lpstr>
      <vt:lpstr>MAP Growth</vt:lpstr>
      <vt:lpstr>Sürece Dayalı Yaklaşımlar</vt:lpstr>
      <vt:lpstr>Öğrenme Yönetim Sistemleri</vt:lpstr>
      <vt:lpstr>Moodle (Açık Kaynak LMS)</vt:lpstr>
      <vt:lpstr>Moodle (Açık Kaynak LMS)</vt:lpstr>
      <vt:lpstr>Eğitim Bilişim Ağı (EBA)</vt:lpstr>
      <vt:lpstr>Öğrenme Analitiği ve İzleme</vt:lpstr>
      <vt:lpstr>Moodle (Öğrenme Analitiği Paneli)</vt:lpstr>
      <vt:lpstr>Canvas (Erken Uyarı Sistemi)</vt:lpstr>
      <vt:lpstr>Dijital Portfolyolar</vt:lpstr>
      <vt:lpstr>Google Sites ile Portfolyo</vt:lpstr>
      <vt:lpstr>Mahara (Açık kaynak e-portfolyo sistemi)</vt:lpstr>
      <vt:lpstr>Dijital Günlükler ve Bloglar</vt:lpstr>
      <vt:lpstr>Google Docs/OneNote ile Yansıtıcı Dijital Günlük</vt:lpstr>
      <vt:lpstr>STEM Proje Günlüğü (Blog + Görsel Belgeleme)</vt:lpstr>
      <vt:lpstr>Oyunlaştırılmış Süreç İzleme</vt:lpstr>
      <vt:lpstr>Moodle + Level Up! Eklentisi</vt:lpstr>
      <vt:lpstr>Classcraft</vt:lpstr>
      <vt:lpstr>Sonuç olarak..</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Hakan KOGAR</dc:creator>
  <cp:lastModifiedBy>Hakan KOGAR</cp:lastModifiedBy>
  <cp:revision>32</cp:revision>
  <dcterms:created xsi:type="dcterms:W3CDTF">2025-10-06T09:21:49Z</dcterms:created>
  <dcterms:modified xsi:type="dcterms:W3CDTF">2025-10-09T18:52:30Z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