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57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pak" id="{18D3624B-B4DC-4307-BD49-A39ABFEDE0EE}">
          <p14:sldIdLst>
            <p14:sldId id="256"/>
          </p14:sldIdLst>
        </p14:section>
        <p14:section name="İç Kısım" id="{27115331-DB8E-4447-9790-0DC3CF470CBA}">
          <p14:sldIdLst>
            <p14:sldId id="260"/>
            <p14:sldId id="264"/>
            <p14:sldId id="257"/>
            <p14:sldId id="261"/>
            <p14:sldId id="262"/>
            <p14:sldId id="263"/>
          </p14:sldIdLst>
        </p14:section>
        <p14:section name="son" id="{E0CC4030-384E-44B8-B4FC-62D479A93276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146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77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5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99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19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06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4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48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9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60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90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5102-7BE6-4851-A8F4-4CD8F32C3EDE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E103-CE32-4468-8F79-2419373883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5800" y="2856964"/>
            <a:ext cx="7772400" cy="144053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YÖKAK </a:t>
            </a:r>
            <a:br>
              <a:rPr lang="tr-TR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Eğitim-Öğretim Süreçleri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5009882"/>
            <a:ext cx="6858000" cy="1407016"/>
          </a:xfrm>
        </p:spPr>
        <p:txBody>
          <a:bodyPr>
            <a:normAutofit/>
          </a:bodyPr>
          <a:lstStyle/>
          <a:p>
            <a:r>
              <a:rPr lang="tr-TR" sz="2800" b="1" dirty="0"/>
              <a:t>Müfredat </a:t>
            </a:r>
            <a:r>
              <a:rPr lang="tr-TR" sz="2800" b="1"/>
              <a:t>Güncelleme Süreçleri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63256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6E57892C-6126-77F6-A120-1B324A65823B}"/>
              </a:ext>
            </a:extLst>
          </p:cNvPr>
          <p:cNvSpPr txBox="1"/>
          <p:nvPr/>
        </p:nvSpPr>
        <p:spPr>
          <a:xfrm>
            <a:off x="114299" y="3530746"/>
            <a:ext cx="3743325" cy="7831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İlgili yazının alt birimlere sevk edilmesi</a:t>
            </a:r>
            <a:endParaRPr lang="en-US" sz="2000" dirty="0"/>
          </a:p>
        </p:txBody>
      </p:sp>
      <p:sp>
        <p:nvSpPr>
          <p:cNvPr id="22" name="Alt Başlık 2">
            <a:extLst>
              <a:ext uri="{FF2B5EF4-FFF2-40B4-BE49-F238E27FC236}">
                <a16:creationId xmlns:a16="http://schemas.microsoft.com/office/drawing/2014/main" id="{68F564AC-845D-F8FB-FEDC-37264F21BD35}"/>
              </a:ext>
            </a:extLst>
          </p:cNvPr>
          <p:cNvSpPr txBox="1">
            <a:spLocks/>
          </p:cNvSpPr>
          <p:nvPr/>
        </p:nvSpPr>
        <p:spPr>
          <a:xfrm>
            <a:off x="0" y="68581"/>
            <a:ext cx="9144000" cy="5793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b="1" dirty="0">
                <a:latin typeface="+mj-lt"/>
                <a:cs typeface="Times New Roman" panose="02020603050405020304" pitchFamily="18" charset="0"/>
              </a:rPr>
              <a:t>Müfredat güncellemeleri süreç akışı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E5A2D1F-CFA3-2226-FF90-AE84DF54A0DA}"/>
              </a:ext>
            </a:extLst>
          </p:cNvPr>
          <p:cNvSpPr/>
          <p:nvPr/>
        </p:nvSpPr>
        <p:spPr>
          <a:xfrm>
            <a:off x="4057650" y="1924603"/>
            <a:ext cx="3909060" cy="579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Öğrenci İşleri Daire Başkanlığı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AF4A81D6-DC9F-C504-52A0-F41440D36925}"/>
              </a:ext>
            </a:extLst>
          </p:cNvPr>
          <p:cNvSpPr/>
          <p:nvPr/>
        </p:nvSpPr>
        <p:spPr>
          <a:xfrm>
            <a:off x="4057650" y="3008683"/>
            <a:ext cx="3909060" cy="4914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anose="020B0604020202020204" pitchFamily="34" charset="0"/>
              <a:buNone/>
            </a:pPr>
            <a:r>
              <a:rPr lang="tr-TR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Enstitü/Fakülte/Yüksekokul/MYO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528E885-31D0-2E95-1622-9D8146859923}"/>
              </a:ext>
            </a:extLst>
          </p:cNvPr>
          <p:cNvSpPr/>
          <p:nvPr/>
        </p:nvSpPr>
        <p:spPr>
          <a:xfrm>
            <a:off x="4057650" y="3982005"/>
            <a:ext cx="3909060" cy="7429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anose="020B0604020202020204" pitchFamily="34" charset="0"/>
              <a:buNone/>
            </a:pPr>
            <a:r>
              <a:rPr lang="tr-TR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Bölüm/Anabilim Dalı Başkanlıkları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875964A-9415-94DF-584D-6274D043B46C}"/>
              </a:ext>
            </a:extLst>
          </p:cNvPr>
          <p:cNvSpPr/>
          <p:nvPr/>
        </p:nvSpPr>
        <p:spPr>
          <a:xfrm>
            <a:off x="4057650" y="903591"/>
            <a:ext cx="3909060" cy="5793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Senato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BBE395D-B41A-3F92-501E-68103A2C035B}"/>
              </a:ext>
            </a:extLst>
          </p:cNvPr>
          <p:cNvSpPr txBox="1"/>
          <p:nvPr/>
        </p:nvSpPr>
        <p:spPr>
          <a:xfrm>
            <a:off x="148590" y="2175198"/>
            <a:ext cx="3709035" cy="1123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Ders kataloglarının revizyonu başlıklı yazının birimlere gönderilmesi</a:t>
            </a:r>
            <a:endParaRPr lang="en-US" sz="2000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0F36224-6F3B-06E2-FB5D-32A9569B401B}"/>
              </a:ext>
            </a:extLst>
          </p:cNvPr>
          <p:cNvSpPr/>
          <p:nvPr/>
        </p:nvSpPr>
        <p:spPr>
          <a:xfrm>
            <a:off x="994410" y="5234520"/>
            <a:ext cx="8023860" cy="7198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anose="020B0604020202020204" pitchFamily="34" charset="0"/>
              <a:buNone/>
            </a:pPr>
            <a:r>
              <a:rPr lang="tr-TR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Veri toplama süreçlerinin tamamlanması ve Müfredat değerlendirme raporunun Eğitim Öğretim Komisyonunca hazırlanması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Ok: Sağa Bükülü 4">
            <a:extLst>
              <a:ext uri="{FF2B5EF4-FFF2-40B4-BE49-F238E27FC236}">
                <a16:creationId xmlns:a16="http://schemas.microsoft.com/office/drawing/2014/main" id="{BD901F31-BC0B-77DF-C880-B7AE955F97A9}"/>
              </a:ext>
            </a:extLst>
          </p:cNvPr>
          <p:cNvSpPr/>
          <p:nvPr/>
        </p:nvSpPr>
        <p:spPr>
          <a:xfrm>
            <a:off x="3657600" y="3308520"/>
            <a:ext cx="400050" cy="117906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k: Sağa Bükülü 3">
            <a:extLst>
              <a:ext uri="{FF2B5EF4-FFF2-40B4-BE49-F238E27FC236}">
                <a16:creationId xmlns:a16="http://schemas.microsoft.com/office/drawing/2014/main" id="{9492FDF3-C8E2-39C3-F092-E13D0CF50AE9}"/>
              </a:ext>
            </a:extLst>
          </p:cNvPr>
          <p:cNvSpPr/>
          <p:nvPr/>
        </p:nvSpPr>
        <p:spPr>
          <a:xfrm>
            <a:off x="3657600" y="2214297"/>
            <a:ext cx="400050" cy="117906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F7D59418-92DF-E07F-5CC4-EA3A95A9B3AD}"/>
              </a:ext>
            </a:extLst>
          </p:cNvPr>
          <p:cNvSpPr/>
          <p:nvPr/>
        </p:nvSpPr>
        <p:spPr>
          <a:xfrm>
            <a:off x="5863590" y="4724954"/>
            <a:ext cx="297180" cy="5095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16" grpId="0" animBg="1"/>
      <p:bldP spid="19" grpId="0" animBg="1"/>
      <p:bldP spid="21" grpId="0" animBg="1"/>
      <p:bldP spid="2" grpId="0" animBg="1"/>
      <p:bldP spid="9" grpId="0" animBg="1"/>
      <p:bldP spid="7" grpId="0" animBg="1"/>
      <p:bldP spid="5" grpId="0" animBg="1"/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6E57892C-6126-77F6-A120-1B324A65823B}"/>
              </a:ext>
            </a:extLst>
          </p:cNvPr>
          <p:cNvSpPr txBox="1"/>
          <p:nvPr/>
        </p:nvSpPr>
        <p:spPr>
          <a:xfrm>
            <a:off x="68579" y="3562821"/>
            <a:ext cx="3331846" cy="10215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Bölüm/Anabilim Dalı kararlarının üst birime gönderilmesi</a:t>
            </a:r>
            <a:endParaRPr lang="en-US" dirty="0"/>
          </a:p>
        </p:txBody>
      </p:sp>
      <p:sp>
        <p:nvSpPr>
          <p:cNvPr id="22" name="Alt Başlık 2">
            <a:extLst>
              <a:ext uri="{FF2B5EF4-FFF2-40B4-BE49-F238E27FC236}">
                <a16:creationId xmlns:a16="http://schemas.microsoft.com/office/drawing/2014/main" id="{68F564AC-845D-F8FB-FEDC-37264F21BD35}"/>
              </a:ext>
            </a:extLst>
          </p:cNvPr>
          <p:cNvSpPr txBox="1">
            <a:spLocks/>
          </p:cNvSpPr>
          <p:nvPr/>
        </p:nvSpPr>
        <p:spPr>
          <a:xfrm>
            <a:off x="0" y="68581"/>
            <a:ext cx="9144000" cy="5793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b="1" dirty="0">
                <a:latin typeface="+mj-lt"/>
                <a:cs typeface="Times New Roman" panose="02020603050405020304" pitchFamily="18" charset="0"/>
              </a:rPr>
              <a:t>Müfredat güncellemeleri süreç akışı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E5A2D1F-CFA3-2226-FF90-AE84DF54A0DA}"/>
              </a:ext>
            </a:extLst>
          </p:cNvPr>
          <p:cNvSpPr/>
          <p:nvPr/>
        </p:nvSpPr>
        <p:spPr>
          <a:xfrm>
            <a:off x="3600450" y="1924603"/>
            <a:ext cx="3909060" cy="579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Öğrenci İşleri Daire Başkanlığı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AF4A81D6-DC9F-C504-52A0-F41440D36925}"/>
              </a:ext>
            </a:extLst>
          </p:cNvPr>
          <p:cNvSpPr/>
          <p:nvPr/>
        </p:nvSpPr>
        <p:spPr>
          <a:xfrm>
            <a:off x="3600450" y="3008683"/>
            <a:ext cx="3909060" cy="4914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anose="020B0604020202020204" pitchFamily="34" charset="0"/>
              <a:buNone/>
            </a:pPr>
            <a:r>
              <a:rPr lang="tr-TR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Enstitü/Fakülte/Yüksekokul/MYO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528E885-31D0-2E95-1622-9D8146859923}"/>
              </a:ext>
            </a:extLst>
          </p:cNvPr>
          <p:cNvSpPr/>
          <p:nvPr/>
        </p:nvSpPr>
        <p:spPr>
          <a:xfrm>
            <a:off x="3600450" y="3982005"/>
            <a:ext cx="3909060" cy="7429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anose="020B0604020202020204" pitchFamily="34" charset="0"/>
              <a:buNone/>
            </a:pPr>
            <a:r>
              <a:rPr lang="tr-TR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Bölüm/Anabilim Dalı Başkanlıkları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875964A-9415-94DF-584D-6274D043B46C}"/>
              </a:ext>
            </a:extLst>
          </p:cNvPr>
          <p:cNvSpPr/>
          <p:nvPr/>
        </p:nvSpPr>
        <p:spPr>
          <a:xfrm>
            <a:off x="3574733" y="824430"/>
            <a:ext cx="3909060" cy="5793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Senato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BBE395D-B41A-3F92-501E-68103A2C035B}"/>
              </a:ext>
            </a:extLst>
          </p:cNvPr>
          <p:cNvSpPr txBox="1"/>
          <p:nvPr/>
        </p:nvSpPr>
        <p:spPr>
          <a:xfrm>
            <a:off x="68579" y="2363198"/>
            <a:ext cx="3306129" cy="10215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Birim kararlarının Öğrenci İşleri Daire Başkanlığı’na gönderilmesi</a:t>
            </a:r>
            <a:endParaRPr lang="en-US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0F36224-6F3B-06E2-FB5D-32A9569B401B}"/>
              </a:ext>
            </a:extLst>
          </p:cNvPr>
          <p:cNvSpPr/>
          <p:nvPr/>
        </p:nvSpPr>
        <p:spPr>
          <a:xfrm>
            <a:off x="537210" y="5234520"/>
            <a:ext cx="8023860" cy="7198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anose="020B0604020202020204" pitchFamily="34" charset="0"/>
              <a:buNone/>
            </a:pPr>
            <a:r>
              <a:rPr lang="tr-TR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Müfredat değerlendirme raporunun Bölüm/Anabilim Dalı Kurullarında değerlendirilmesi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D0714FB-8306-A49E-FE02-CF90195116D5}"/>
              </a:ext>
            </a:extLst>
          </p:cNvPr>
          <p:cNvSpPr txBox="1"/>
          <p:nvPr/>
        </p:nvSpPr>
        <p:spPr>
          <a:xfrm>
            <a:off x="68579" y="1017624"/>
            <a:ext cx="3331846" cy="10215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Katalog güncelleme çalışmalarının Senato onayına sunulması</a:t>
            </a:r>
            <a:endParaRPr lang="en-US" dirty="0"/>
          </a:p>
        </p:txBody>
      </p:sp>
      <p:sp>
        <p:nvSpPr>
          <p:cNvPr id="5" name="Ok: Sağa Bükülü 4">
            <a:extLst>
              <a:ext uri="{FF2B5EF4-FFF2-40B4-BE49-F238E27FC236}">
                <a16:creationId xmlns:a16="http://schemas.microsoft.com/office/drawing/2014/main" id="{BD901F31-BC0B-77DF-C880-B7AE955F97A9}"/>
              </a:ext>
            </a:extLst>
          </p:cNvPr>
          <p:cNvSpPr/>
          <p:nvPr/>
        </p:nvSpPr>
        <p:spPr>
          <a:xfrm flipV="1">
            <a:off x="3200400" y="3308520"/>
            <a:ext cx="400050" cy="117906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k: Sağa Bükülü 3">
            <a:extLst>
              <a:ext uri="{FF2B5EF4-FFF2-40B4-BE49-F238E27FC236}">
                <a16:creationId xmlns:a16="http://schemas.microsoft.com/office/drawing/2014/main" id="{9492FDF3-C8E2-39C3-F092-E13D0CF50AE9}"/>
              </a:ext>
            </a:extLst>
          </p:cNvPr>
          <p:cNvSpPr/>
          <p:nvPr/>
        </p:nvSpPr>
        <p:spPr>
          <a:xfrm flipV="1">
            <a:off x="3200400" y="2214297"/>
            <a:ext cx="400050" cy="117906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F7D59418-92DF-E07F-5CC4-EA3A95A9B3AD}"/>
              </a:ext>
            </a:extLst>
          </p:cNvPr>
          <p:cNvSpPr/>
          <p:nvPr/>
        </p:nvSpPr>
        <p:spPr>
          <a:xfrm flipV="1">
            <a:off x="5406390" y="4724954"/>
            <a:ext cx="297180" cy="5095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: Sağa Bükülü 2">
            <a:extLst>
              <a:ext uri="{FF2B5EF4-FFF2-40B4-BE49-F238E27FC236}">
                <a16:creationId xmlns:a16="http://schemas.microsoft.com/office/drawing/2014/main" id="{E5F8DDC7-3A6D-AF34-9CEE-CDE777B413C7}"/>
              </a:ext>
            </a:extLst>
          </p:cNvPr>
          <p:cNvSpPr/>
          <p:nvPr/>
        </p:nvSpPr>
        <p:spPr>
          <a:xfrm flipV="1">
            <a:off x="3174683" y="1137663"/>
            <a:ext cx="400050" cy="117906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3C73F15D-6084-751A-489F-DFCF458D3F63}"/>
              </a:ext>
            </a:extLst>
          </p:cNvPr>
          <p:cNvSpPr/>
          <p:nvPr/>
        </p:nvSpPr>
        <p:spPr>
          <a:xfrm>
            <a:off x="5406390" y="1415457"/>
            <a:ext cx="297180" cy="5095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BEE9F51-EB1F-3302-3945-14AF7A327A4E}"/>
              </a:ext>
            </a:extLst>
          </p:cNvPr>
          <p:cNvSpPr txBox="1"/>
          <p:nvPr/>
        </p:nvSpPr>
        <p:spPr>
          <a:xfrm>
            <a:off x="5703570" y="1437473"/>
            <a:ext cx="977267" cy="4211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Onay</a:t>
            </a:r>
            <a:endParaRPr lang="en-US" dirty="0"/>
          </a:p>
        </p:txBody>
      </p:sp>
      <p:sp>
        <p:nvSpPr>
          <p:cNvPr id="11" name="Ok: Aşağı 10">
            <a:extLst>
              <a:ext uri="{FF2B5EF4-FFF2-40B4-BE49-F238E27FC236}">
                <a16:creationId xmlns:a16="http://schemas.microsoft.com/office/drawing/2014/main" id="{FC58D04A-F386-7CB8-607D-BF84F375E26A}"/>
              </a:ext>
            </a:extLst>
          </p:cNvPr>
          <p:cNvSpPr/>
          <p:nvPr/>
        </p:nvSpPr>
        <p:spPr>
          <a:xfrm>
            <a:off x="5406390" y="2512984"/>
            <a:ext cx="297180" cy="5095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9FF7518-65F1-400E-BB7B-37578F7C68EF}"/>
              </a:ext>
            </a:extLst>
          </p:cNvPr>
          <p:cNvSpPr txBox="1"/>
          <p:nvPr/>
        </p:nvSpPr>
        <p:spPr>
          <a:xfrm>
            <a:off x="5703570" y="2534126"/>
            <a:ext cx="2983230" cy="4086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Onay kararının iletilmesi</a:t>
            </a:r>
            <a:endParaRPr lang="en-US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7EEA576-CA93-1A25-D8EF-193B727CC94D}"/>
              </a:ext>
            </a:extLst>
          </p:cNvPr>
          <p:cNvSpPr txBox="1"/>
          <p:nvPr/>
        </p:nvSpPr>
        <p:spPr>
          <a:xfrm>
            <a:off x="5703570" y="3536777"/>
            <a:ext cx="2983230" cy="4086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Onay kararının iletilmesi</a:t>
            </a:r>
            <a:endParaRPr lang="en-US" dirty="0"/>
          </a:p>
        </p:txBody>
      </p:sp>
      <p:sp>
        <p:nvSpPr>
          <p:cNvPr id="17" name="Ok: Aşağı 16">
            <a:extLst>
              <a:ext uri="{FF2B5EF4-FFF2-40B4-BE49-F238E27FC236}">
                <a16:creationId xmlns:a16="http://schemas.microsoft.com/office/drawing/2014/main" id="{3322ADD5-DC6D-B23D-0B59-B134C33DEA22}"/>
              </a:ext>
            </a:extLst>
          </p:cNvPr>
          <p:cNvSpPr/>
          <p:nvPr/>
        </p:nvSpPr>
        <p:spPr>
          <a:xfrm>
            <a:off x="5417820" y="3486305"/>
            <a:ext cx="297180" cy="5095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4551B241-E0F5-2CE5-6800-6FC1171C4B7F}"/>
              </a:ext>
            </a:extLst>
          </p:cNvPr>
          <p:cNvSpPr/>
          <p:nvPr/>
        </p:nvSpPr>
        <p:spPr>
          <a:xfrm>
            <a:off x="51435" y="2512984"/>
            <a:ext cx="3400425" cy="20391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Tüm güncelleme verilerinin paylaşımı: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1. Kurumsal Gelişim ve Kalite Koor.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2. Eğitim ve Öğretimde Mükemmellik Ar. ve </a:t>
            </a:r>
            <a:r>
              <a:rPr lang="tr-TR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Uyg</a:t>
            </a:r>
            <a:r>
              <a:rPr lang="tr-TR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Mer</a:t>
            </a:r>
            <a:r>
              <a:rPr lang="tr-TR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D5576073-5CFE-541E-0F9A-91F3286FF84C}"/>
              </a:ext>
            </a:extLst>
          </p:cNvPr>
          <p:cNvCxnSpPr>
            <a:stCxn id="16" idx="2"/>
            <a:endCxn id="18" idx="3"/>
          </p:cNvCxnSpPr>
          <p:nvPr/>
        </p:nvCxnSpPr>
        <p:spPr>
          <a:xfrm flipH="1">
            <a:off x="3451860" y="2503991"/>
            <a:ext cx="2103120" cy="102857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6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16" grpId="0" animBg="1"/>
      <p:bldP spid="19" grpId="0" animBg="1"/>
      <p:bldP spid="21" grpId="0" animBg="1"/>
      <p:bldP spid="2" grpId="0" animBg="1"/>
      <p:bldP spid="9" grpId="0" animBg="1"/>
      <p:bldP spid="7" grpId="0" animBg="1"/>
      <p:bldP spid="6" grpId="0" animBg="1"/>
      <p:bldP spid="5" grpId="0" animBg="1"/>
      <p:bldP spid="4" grpId="0" animBg="1"/>
      <p:bldP spid="13" grpId="0" animBg="1"/>
      <p:bldP spid="3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lt Başlık 2">
            <a:extLst>
              <a:ext uri="{FF2B5EF4-FFF2-40B4-BE49-F238E27FC236}">
                <a16:creationId xmlns:a16="http://schemas.microsoft.com/office/drawing/2014/main" id="{68F564AC-845D-F8FB-FEDC-37264F21BD35}"/>
              </a:ext>
            </a:extLst>
          </p:cNvPr>
          <p:cNvSpPr txBox="1">
            <a:spLocks/>
          </p:cNvSpPr>
          <p:nvPr/>
        </p:nvSpPr>
        <p:spPr>
          <a:xfrm>
            <a:off x="0" y="209282"/>
            <a:ext cx="9144000" cy="9108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/>
              <a:t>Veri toplama süreçleri için ilgili alt birimlerin oluşturulması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29D90DF-3D0A-A968-2E8C-E6AADCEA5B1E}"/>
              </a:ext>
            </a:extLst>
          </p:cNvPr>
          <p:cNvSpPr txBox="1"/>
          <p:nvPr/>
        </p:nvSpPr>
        <p:spPr>
          <a:xfrm>
            <a:off x="125730" y="1383030"/>
            <a:ext cx="88468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Müfredat güncelleme çalışmalarının YÖKAK kriterlerine uygun olarak gerçekleştirilebilmesi için birimlerde iç ve dış paydaşların belirlenmiş olması gerekmektedir.</a:t>
            </a:r>
          </a:p>
          <a:p>
            <a:pPr algn="just"/>
            <a:endParaRPr lang="tr-TR" sz="2400" dirty="0"/>
          </a:p>
          <a:p>
            <a:pPr marL="342900" indent="-342900" algn="just">
              <a:buAutoNum type="arabicPeriod"/>
            </a:pPr>
            <a:r>
              <a:rPr lang="tr-TR" sz="2400" b="1" dirty="0"/>
              <a:t>İç paydaşlar</a:t>
            </a:r>
          </a:p>
          <a:p>
            <a:pPr algn="just"/>
            <a:r>
              <a:rPr lang="tr-TR" sz="2400" dirty="0"/>
              <a:t>Birimlerde iç paydaşlar öğrenciler, sınıf temsilcileri ve ders veren öğretim üyeleri/elemanlarından oluşmaktadır.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b="1" dirty="0"/>
              <a:t>2. Dış paydaşlar</a:t>
            </a:r>
          </a:p>
          <a:p>
            <a:pPr algn="just"/>
            <a:r>
              <a:rPr lang="tr-TR" sz="2400" dirty="0"/>
              <a:t>Birimlerde dış paydaşlar mezun komisyonu, birim danışma kurulu, ilgili STK’lar ve diğer kuruluşlardan oluşmaktadır.</a:t>
            </a:r>
          </a:p>
        </p:txBody>
      </p:sp>
    </p:spTree>
    <p:extLst>
      <p:ext uri="{BB962C8B-B14F-4D97-AF65-F5344CB8AC3E}">
        <p14:creationId xmlns:p14="http://schemas.microsoft.com/office/powerpoint/2010/main" val="141562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lt Başlık 2">
            <a:extLst>
              <a:ext uri="{FF2B5EF4-FFF2-40B4-BE49-F238E27FC236}">
                <a16:creationId xmlns:a16="http://schemas.microsoft.com/office/drawing/2014/main" id="{68F564AC-845D-F8FB-FEDC-37264F21BD35}"/>
              </a:ext>
            </a:extLst>
          </p:cNvPr>
          <p:cNvSpPr txBox="1">
            <a:spLocks/>
          </p:cNvSpPr>
          <p:nvPr/>
        </p:nvSpPr>
        <p:spPr>
          <a:xfrm>
            <a:off x="0" y="209282"/>
            <a:ext cx="9144000" cy="545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/>
              <a:t>Veri toplama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29D90DF-3D0A-A968-2E8C-E6AADCEA5B1E}"/>
              </a:ext>
            </a:extLst>
          </p:cNvPr>
          <p:cNvSpPr txBox="1"/>
          <p:nvPr/>
        </p:nvSpPr>
        <p:spPr>
          <a:xfrm>
            <a:off x="148590" y="797510"/>
            <a:ext cx="88468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Müfredat değerlendirme raporunun hazırlanabilmesi için öncelikle ihtiyaç duyulan verilerin toplanması gerekmektedir. Bu kapsamda kullanılabilecek veriler:</a:t>
            </a:r>
          </a:p>
          <a:p>
            <a:pPr marL="457200" indent="-457200" algn="just">
              <a:buAutoNum type="arabicPeriod"/>
            </a:pPr>
            <a:r>
              <a:rPr lang="tr-TR" sz="2400" dirty="0"/>
              <a:t>İç paydaş verileri</a:t>
            </a:r>
          </a:p>
          <a:p>
            <a:pPr algn="just"/>
            <a:r>
              <a:rPr lang="tr-TR" sz="2400" dirty="0"/>
              <a:t>	1.1. Öğrenci anket verileri (Bölüm başkanları obs.akdeniz.edu.tr adresinde anketler sekmesinden anket ve ders değerlendirme sonuçlarına ulaşabilmektedir.)</a:t>
            </a:r>
          </a:p>
          <a:p>
            <a:pPr algn="just"/>
            <a:r>
              <a:rPr lang="tr-TR" sz="2400" dirty="0"/>
              <a:t>	1.2. Mezuniyet aşamasına gelen öğrenciler ile odak grup görüşmeleri</a:t>
            </a:r>
          </a:p>
          <a:p>
            <a:pPr algn="just"/>
            <a:r>
              <a:rPr lang="tr-TR" sz="2400" dirty="0"/>
              <a:t>	1.3. Ders veren öğretim üyesi/elemanların görüşleri</a:t>
            </a:r>
          </a:p>
          <a:p>
            <a:pPr algn="just"/>
            <a:r>
              <a:rPr lang="tr-TR" sz="2400" dirty="0"/>
              <a:t>2. Dış paydaş verileri</a:t>
            </a:r>
          </a:p>
          <a:p>
            <a:pPr algn="just"/>
            <a:r>
              <a:rPr lang="tr-TR" sz="2400" dirty="0"/>
              <a:t>	2.1. Mezun anketi verileri</a:t>
            </a:r>
          </a:p>
          <a:p>
            <a:pPr algn="just"/>
            <a:r>
              <a:rPr lang="tr-TR" sz="2400" dirty="0"/>
              <a:t>	2.2. Birim danışma kurulu görüşleri</a:t>
            </a:r>
          </a:p>
          <a:p>
            <a:pPr algn="just"/>
            <a:r>
              <a:rPr lang="tr-TR" sz="2400" dirty="0"/>
              <a:t>	2.3. STK’lar ve mezun çalıştıran birimlerin görüşleri</a:t>
            </a:r>
          </a:p>
        </p:txBody>
      </p:sp>
    </p:spTree>
    <p:extLst>
      <p:ext uri="{BB962C8B-B14F-4D97-AF65-F5344CB8AC3E}">
        <p14:creationId xmlns:p14="http://schemas.microsoft.com/office/powerpoint/2010/main" val="3277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lt Başlık 2">
            <a:extLst>
              <a:ext uri="{FF2B5EF4-FFF2-40B4-BE49-F238E27FC236}">
                <a16:creationId xmlns:a16="http://schemas.microsoft.com/office/drawing/2014/main" id="{68F564AC-845D-F8FB-FEDC-37264F21BD35}"/>
              </a:ext>
            </a:extLst>
          </p:cNvPr>
          <p:cNvSpPr txBox="1">
            <a:spLocks/>
          </p:cNvSpPr>
          <p:nvPr/>
        </p:nvSpPr>
        <p:spPr>
          <a:xfrm>
            <a:off x="0" y="209282"/>
            <a:ext cx="9144000" cy="4993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/>
              <a:t>Müfredat Değerlendirme Raporunun Hazırlanması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29D90DF-3D0A-A968-2E8C-E6AADCEA5B1E}"/>
              </a:ext>
            </a:extLst>
          </p:cNvPr>
          <p:cNvSpPr txBox="1"/>
          <p:nvPr/>
        </p:nvSpPr>
        <p:spPr>
          <a:xfrm>
            <a:off x="148590" y="708660"/>
            <a:ext cx="88468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Toplanan veriler birim Eğitim Öğretim komisyonuna ulaştırılarak müfredat değerlendirme raporunun hazırlanma aşamasına geçilir. Bu rapor ile;</a:t>
            </a:r>
          </a:p>
          <a:p>
            <a:pPr algn="just"/>
            <a:r>
              <a:rPr lang="tr-TR" sz="2400" dirty="0"/>
              <a:t>	1. Müfredat değerlendirme raporunun hazırlanmasında ders değerlendirme anket verileri ile her bir ders için mevcut durumun yeterliliği ortaya konulur.</a:t>
            </a:r>
          </a:p>
          <a:p>
            <a:pPr algn="just"/>
            <a:r>
              <a:rPr lang="tr-TR" sz="2400" dirty="0"/>
              <a:t>	2. Öğrenci ve öğretim elemanı görüşleri baz alınarak derslerde gerçekleştirilmesi talep edilen değişiklikler ortaya konulur.</a:t>
            </a:r>
          </a:p>
          <a:p>
            <a:pPr algn="just"/>
            <a:r>
              <a:rPr lang="tr-TR" sz="2400" dirty="0"/>
              <a:t>	3. Dış paydaş görüşleri değerlendirilerek mezunların yeterlilikleri değerlendirilerek müfredatın yeterliliği ortaya konulur.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Müfredat değerlendirme raporu neticesinde elde edilen öneriler Bölüm Kurulu’nda görüşülmek üzere Bölüm Başkanına iletilir.</a:t>
            </a:r>
          </a:p>
        </p:txBody>
      </p:sp>
    </p:spTree>
    <p:extLst>
      <p:ext uri="{BB962C8B-B14F-4D97-AF65-F5344CB8AC3E}">
        <p14:creationId xmlns:p14="http://schemas.microsoft.com/office/powerpoint/2010/main" val="223586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lt Başlık 2">
            <a:extLst>
              <a:ext uri="{FF2B5EF4-FFF2-40B4-BE49-F238E27FC236}">
                <a16:creationId xmlns:a16="http://schemas.microsoft.com/office/drawing/2014/main" id="{68F564AC-845D-F8FB-FEDC-37264F21BD35}"/>
              </a:ext>
            </a:extLst>
          </p:cNvPr>
          <p:cNvSpPr txBox="1">
            <a:spLocks/>
          </p:cNvSpPr>
          <p:nvPr/>
        </p:nvSpPr>
        <p:spPr>
          <a:xfrm>
            <a:off x="0" y="209282"/>
            <a:ext cx="9144000" cy="4993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/>
              <a:t>Verilerin Değerlendirilerek Karara Bağlanması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29D90DF-3D0A-A968-2E8C-E6AADCEA5B1E}"/>
              </a:ext>
            </a:extLst>
          </p:cNvPr>
          <p:cNvSpPr txBox="1"/>
          <p:nvPr/>
        </p:nvSpPr>
        <p:spPr>
          <a:xfrm>
            <a:off x="148590" y="708660"/>
            <a:ext cx="88468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Bölüm Kurulu’nda müfredat değerlendirme raporu değerlendirilir.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Bu değerlendirme sonucunda müfredatta gerçekleştirilecek ders içerik revizyonu, ders ekleme-çıkarma işlemleri ve diğer revizyonlar karara bağlanır.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Karar metninde süreçlerin YÖKAK kriterlerine uygun olarak yürütüldüğü belirtilir ve onay işlemleri için Enstitü/Fakülte/MYO üst birimine iletilir.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Tüm veriler ilgili denetimlerde sunulmak üzere arşivlenir.</a:t>
            </a:r>
          </a:p>
        </p:txBody>
      </p:sp>
    </p:spTree>
    <p:extLst>
      <p:ext uri="{BB962C8B-B14F-4D97-AF65-F5344CB8AC3E}">
        <p14:creationId xmlns:p14="http://schemas.microsoft.com/office/powerpoint/2010/main" val="280973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4407" y="25030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0070C0"/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387485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450</Words>
  <Application>Microsoft Office PowerPoint</Application>
  <PresentationFormat>Ekran Gösterisi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0" baseType="lpstr">
      <vt:lpstr>Arial</vt:lpstr>
      <vt:lpstr>Office Teması</vt:lpstr>
      <vt:lpstr>YÖKAK  Eğitim-Öğretim Süreçleri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Company>WolfmanTR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AKDENİZ ÜNİVERSİTESİ REKTÖRLÜĞÜ</dc:title>
  <dc:creator>Ercan YATMAZ</dc:creator>
  <cp:lastModifiedBy>Ercan Yatmaz</cp:lastModifiedBy>
  <cp:revision>14</cp:revision>
  <dcterms:created xsi:type="dcterms:W3CDTF">2017-09-15T11:16:26Z</dcterms:created>
  <dcterms:modified xsi:type="dcterms:W3CDTF">2024-12-12T15:33:55Z</dcterms:modified>
</cp:coreProperties>
</file>