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1"/>
  </p:notesMasterIdLst>
  <p:sldIdLst>
    <p:sldId id="625" r:id="rId5"/>
    <p:sldId id="274" r:id="rId6"/>
    <p:sldId id="298" r:id="rId7"/>
    <p:sldId id="840" r:id="rId8"/>
    <p:sldId id="300" r:id="rId9"/>
    <p:sldId id="308" r:id="rId10"/>
    <p:sldId id="301" r:id="rId11"/>
    <p:sldId id="310" r:id="rId12"/>
    <p:sldId id="843" r:id="rId13"/>
    <p:sldId id="844" r:id="rId14"/>
    <p:sldId id="845" r:id="rId15"/>
    <p:sldId id="302" r:id="rId16"/>
    <p:sldId id="464" r:id="rId17"/>
    <p:sldId id="462" r:id="rId18"/>
    <p:sldId id="361" r:id="rId19"/>
    <p:sldId id="362" r:id="rId20"/>
    <p:sldId id="549" r:id="rId21"/>
    <p:sldId id="550" r:id="rId22"/>
    <p:sldId id="551" r:id="rId23"/>
    <p:sldId id="552" r:id="rId24"/>
    <p:sldId id="553" r:id="rId25"/>
    <p:sldId id="554" r:id="rId26"/>
    <p:sldId id="364" r:id="rId27"/>
    <p:sldId id="555" r:id="rId28"/>
    <p:sldId id="557" r:id="rId29"/>
    <p:sldId id="558" r:id="rId30"/>
    <p:sldId id="577" r:id="rId31"/>
    <p:sldId id="592" r:id="rId32"/>
    <p:sldId id="595" r:id="rId33"/>
    <p:sldId id="597" r:id="rId34"/>
    <p:sldId id="596" r:id="rId35"/>
    <p:sldId id="600" r:id="rId36"/>
    <p:sldId id="593" r:id="rId37"/>
    <p:sldId id="599" r:id="rId38"/>
    <p:sldId id="601" r:id="rId39"/>
    <p:sldId id="603" r:id="rId40"/>
    <p:sldId id="605" r:id="rId41"/>
    <p:sldId id="604" r:id="rId42"/>
    <p:sldId id="607" r:id="rId43"/>
    <p:sldId id="608" r:id="rId44"/>
    <p:sldId id="594" r:id="rId45"/>
    <p:sldId id="609" r:id="rId46"/>
    <p:sldId id="613" r:id="rId47"/>
    <p:sldId id="614" r:id="rId48"/>
    <p:sldId id="615" r:id="rId49"/>
    <p:sldId id="598" r:id="rId50"/>
    <p:sldId id="610" r:id="rId51"/>
    <p:sldId id="616" r:id="rId52"/>
    <p:sldId id="611" r:id="rId53"/>
    <p:sldId id="612" r:id="rId54"/>
    <p:sldId id="619" r:id="rId55"/>
    <p:sldId id="617" r:id="rId56"/>
    <p:sldId id="621" r:id="rId57"/>
    <p:sldId id="620" r:id="rId58"/>
    <p:sldId id="618" r:id="rId59"/>
    <p:sldId id="624" r:id="rId6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4242"/>
    <a:srgbClr val="808000"/>
    <a:srgbClr val="008000"/>
    <a:srgbClr val="660066"/>
    <a:srgbClr val="521B93"/>
    <a:srgbClr val="FF9300"/>
    <a:srgbClr val="FF9900"/>
    <a:srgbClr val="99CC00"/>
    <a:srgbClr val="9900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Açık Stil 3 - Vurgu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46" autoAdjust="0"/>
    <p:restoredTop sz="94660"/>
  </p:normalViewPr>
  <p:slideViewPr>
    <p:cSldViewPr snapToGrid="0">
      <p:cViewPr varScale="1">
        <p:scale>
          <a:sx n="76" d="100"/>
          <a:sy n="76" d="100"/>
        </p:scale>
        <p:origin x="564"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13B7DA-4A11-EA41-BCCC-353D2B9E0C41}"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tr-TR"/>
        </a:p>
      </dgm:t>
    </dgm:pt>
    <dgm:pt modelId="{75D40AE0-D6C3-D849-B256-FC99DA2A3661}">
      <dgm:prSet phldrT="[Metin]"/>
      <dgm:spPr>
        <a:solidFill>
          <a:srgbClr val="FF0000"/>
        </a:solidFill>
      </dgm:spPr>
      <dgm:t>
        <a:bodyPr/>
        <a:lstStyle/>
        <a:p>
          <a:r>
            <a:rPr lang="tr-TR" dirty="0">
              <a:latin typeface="Times New Roman" panose="02020603050405020304" pitchFamily="18" charset="0"/>
              <a:cs typeface="Times New Roman" panose="02020603050405020304" pitchFamily="18" charset="0"/>
            </a:rPr>
            <a:t>Portfolyo</a:t>
          </a:r>
        </a:p>
      </dgm:t>
    </dgm:pt>
    <dgm:pt modelId="{3AB5B260-0EA1-3D45-804F-0B7373C7CA46}" type="parTrans" cxnId="{92BA4853-ECFE-BF4E-83DF-05697D878518}">
      <dgm:prSet/>
      <dgm:spPr/>
      <dgm:t>
        <a:bodyPr/>
        <a:lstStyle/>
        <a:p>
          <a:endParaRPr lang="tr-TR"/>
        </a:p>
      </dgm:t>
    </dgm:pt>
    <dgm:pt modelId="{9D1149CE-89FE-5E49-B1AF-7391DAB93AA9}" type="sibTrans" cxnId="{92BA4853-ECFE-BF4E-83DF-05697D878518}">
      <dgm:prSet/>
      <dgm:spPr/>
      <dgm:t>
        <a:bodyPr/>
        <a:lstStyle/>
        <a:p>
          <a:endParaRPr lang="tr-TR"/>
        </a:p>
      </dgm:t>
    </dgm:pt>
    <dgm:pt modelId="{CD3129FB-A8D6-9941-96CE-64D04A803F90}">
      <dgm:prSet phldrT="[Metin]" custT="1"/>
      <dgm:spPr>
        <a:solidFill>
          <a:srgbClr val="002060"/>
        </a:solidFill>
      </dgm:spPr>
      <dgm:t>
        <a:bodyPr/>
        <a:lstStyle/>
        <a:p>
          <a:r>
            <a:rPr lang="tr-TR" sz="2400" dirty="0">
              <a:latin typeface="Times New Roman" panose="02020603050405020304" pitchFamily="18" charset="0"/>
              <a:cs typeface="Times New Roman" panose="02020603050405020304" pitchFamily="18" charset="0"/>
            </a:rPr>
            <a:t>Hangi ürünler toplanacak?</a:t>
          </a:r>
        </a:p>
      </dgm:t>
    </dgm:pt>
    <dgm:pt modelId="{25794AE2-571E-AB4D-8EE4-6D98ACBFF07E}" type="parTrans" cxnId="{BA1D53FE-73DE-564E-93EB-06744A809EF9}">
      <dgm:prSet/>
      <dgm:spPr/>
      <dgm:t>
        <a:bodyPr/>
        <a:lstStyle/>
        <a:p>
          <a:endParaRPr lang="tr-TR"/>
        </a:p>
      </dgm:t>
    </dgm:pt>
    <dgm:pt modelId="{96577875-DBBA-0F4A-B020-583A65B70FB0}" type="sibTrans" cxnId="{BA1D53FE-73DE-564E-93EB-06744A809EF9}">
      <dgm:prSet/>
      <dgm:spPr>
        <a:solidFill>
          <a:schemeClr val="bg1">
            <a:lumMod val="50000"/>
          </a:schemeClr>
        </a:solidFill>
      </dgm:spPr>
      <dgm:t>
        <a:bodyPr/>
        <a:lstStyle/>
        <a:p>
          <a:endParaRPr lang="tr-TR"/>
        </a:p>
      </dgm:t>
    </dgm:pt>
    <dgm:pt modelId="{AD7C59B4-8D8F-0349-B703-C6C74B7C5D1C}">
      <dgm:prSet phldrT="[Metin]" custT="1"/>
      <dgm:spPr>
        <a:solidFill>
          <a:srgbClr val="002060"/>
        </a:solidFill>
      </dgm:spPr>
      <dgm:t>
        <a:bodyPr/>
        <a:lstStyle/>
        <a:p>
          <a:r>
            <a:rPr lang="tr-TR" sz="2400" dirty="0">
              <a:latin typeface="Times New Roman" panose="02020603050405020304" pitchFamily="18" charset="0"/>
              <a:cs typeface="Times New Roman" panose="02020603050405020304" pitchFamily="18" charset="0"/>
            </a:rPr>
            <a:t>Ürünler nasıl yer alacak?</a:t>
          </a:r>
        </a:p>
      </dgm:t>
    </dgm:pt>
    <dgm:pt modelId="{A37571FD-AF43-9146-8E9B-116452903793}" type="parTrans" cxnId="{148226AB-CDD4-BB45-9116-88E22C33B041}">
      <dgm:prSet/>
      <dgm:spPr/>
      <dgm:t>
        <a:bodyPr/>
        <a:lstStyle/>
        <a:p>
          <a:endParaRPr lang="tr-TR"/>
        </a:p>
      </dgm:t>
    </dgm:pt>
    <dgm:pt modelId="{D37C8944-01B1-7B46-9F90-5771139A6720}" type="sibTrans" cxnId="{148226AB-CDD4-BB45-9116-88E22C33B041}">
      <dgm:prSet/>
      <dgm:spPr>
        <a:solidFill>
          <a:schemeClr val="bg1">
            <a:lumMod val="50000"/>
          </a:schemeClr>
        </a:solidFill>
      </dgm:spPr>
      <dgm:t>
        <a:bodyPr/>
        <a:lstStyle/>
        <a:p>
          <a:endParaRPr lang="tr-TR"/>
        </a:p>
      </dgm:t>
    </dgm:pt>
    <dgm:pt modelId="{6F787112-E33B-CF4B-BD06-62EC2C6EBDC1}">
      <dgm:prSet phldrT="[Metin]" custT="1"/>
      <dgm:spPr>
        <a:solidFill>
          <a:srgbClr val="002060"/>
        </a:solidFill>
      </dgm:spPr>
      <dgm:t>
        <a:bodyPr/>
        <a:lstStyle/>
        <a:p>
          <a:r>
            <a:rPr lang="tr-TR" sz="2400" dirty="0">
              <a:latin typeface="Times New Roman" panose="02020603050405020304" pitchFamily="18" charset="0"/>
              <a:cs typeface="Times New Roman" panose="02020603050405020304" pitchFamily="18" charset="0"/>
            </a:rPr>
            <a:t>Nasıl düzenlenecek?</a:t>
          </a:r>
        </a:p>
      </dgm:t>
    </dgm:pt>
    <dgm:pt modelId="{92F5B160-A52B-DF4A-8E57-BE3F821BAC10}" type="parTrans" cxnId="{CCBCFC6A-E176-4949-BF8A-39FD51942B97}">
      <dgm:prSet/>
      <dgm:spPr/>
      <dgm:t>
        <a:bodyPr/>
        <a:lstStyle/>
        <a:p>
          <a:endParaRPr lang="tr-TR"/>
        </a:p>
      </dgm:t>
    </dgm:pt>
    <dgm:pt modelId="{DC95DB49-2291-C54E-BEAC-388ED8A17064}" type="sibTrans" cxnId="{CCBCFC6A-E176-4949-BF8A-39FD51942B97}">
      <dgm:prSet/>
      <dgm:spPr>
        <a:solidFill>
          <a:schemeClr val="bg1">
            <a:lumMod val="50000"/>
          </a:schemeClr>
        </a:solidFill>
      </dgm:spPr>
      <dgm:t>
        <a:bodyPr/>
        <a:lstStyle/>
        <a:p>
          <a:endParaRPr lang="tr-TR"/>
        </a:p>
      </dgm:t>
    </dgm:pt>
    <dgm:pt modelId="{11433D57-8270-404A-A471-8389F1489FA7}">
      <dgm:prSet phldrT="[Metin]" custT="1"/>
      <dgm:spPr>
        <a:solidFill>
          <a:srgbClr val="002060"/>
        </a:solidFill>
      </dgm:spPr>
      <dgm:t>
        <a:bodyPr/>
        <a:lstStyle/>
        <a:p>
          <a:r>
            <a:rPr lang="tr-TR" sz="2400" dirty="0">
              <a:latin typeface="Times New Roman" panose="02020603050405020304" pitchFamily="18" charset="0"/>
              <a:cs typeface="Times New Roman" panose="02020603050405020304" pitchFamily="18" charset="0"/>
            </a:rPr>
            <a:t>Değerlendirme nasıl yapılacak?</a:t>
          </a:r>
        </a:p>
      </dgm:t>
    </dgm:pt>
    <dgm:pt modelId="{836200FE-F021-0D43-B2E0-F0FF149C505D}" type="parTrans" cxnId="{AE084AE1-771C-C44E-8F33-4ACEF987700B}">
      <dgm:prSet/>
      <dgm:spPr/>
      <dgm:t>
        <a:bodyPr/>
        <a:lstStyle/>
        <a:p>
          <a:endParaRPr lang="tr-TR"/>
        </a:p>
      </dgm:t>
    </dgm:pt>
    <dgm:pt modelId="{67ED14C1-43B9-1840-A976-C1E05287E048}" type="sibTrans" cxnId="{AE084AE1-771C-C44E-8F33-4ACEF987700B}">
      <dgm:prSet/>
      <dgm:spPr>
        <a:solidFill>
          <a:schemeClr val="bg1">
            <a:lumMod val="50000"/>
          </a:schemeClr>
        </a:solidFill>
      </dgm:spPr>
      <dgm:t>
        <a:bodyPr/>
        <a:lstStyle/>
        <a:p>
          <a:endParaRPr lang="tr-TR"/>
        </a:p>
      </dgm:t>
    </dgm:pt>
    <dgm:pt modelId="{12E9F57F-1F28-6F47-A3B5-3F2F6C3BAB0F}" type="pres">
      <dgm:prSet presAssocID="{0D13B7DA-4A11-EA41-BCCC-353D2B9E0C41}" presName="Name0" presStyleCnt="0">
        <dgm:presLayoutVars>
          <dgm:chMax val="1"/>
          <dgm:dir/>
          <dgm:animLvl val="ctr"/>
          <dgm:resizeHandles val="exact"/>
        </dgm:presLayoutVars>
      </dgm:prSet>
      <dgm:spPr/>
    </dgm:pt>
    <dgm:pt modelId="{9C4A5BA4-7C57-BC44-AB5E-C0B71726D325}" type="pres">
      <dgm:prSet presAssocID="{75D40AE0-D6C3-D849-B256-FC99DA2A3661}" presName="centerShape" presStyleLbl="node0" presStyleIdx="0" presStyleCnt="1"/>
      <dgm:spPr/>
    </dgm:pt>
    <dgm:pt modelId="{C737CD56-F323-1545-9C51-8D42E94C2568}" type="pres">
      <dgm:prSet presAssocID="{CD3129FB-A8D6-9941-96CE-64D04A803F90}" presName="node" presStyleLbl="node1" presStyleIdx="0" presStyleCnt="4" custScaleX="165299">
        <dgm:presLayoutVars>
          <dgm:bulletEnabled val="1"/>
        </dgm:presLayoutVars>
      </dgm:prSet>
      <dgm:spPr/>
    </dgm:pt>
    <dgm:pt modelId="{F5655197-B6C0-954D-96BE-51BBA19A5D68}" type="pres">
      <dgm:prSet presAssocID="{CD3129FB-A8D6-9941-96CE-64D04A803F90}" presName="dummy" presStyleCnt="0"/>
      <dgm:spPr/>
    </dgm:pt>
    <dgm:pt modelId="{9D9C1704-F220-8A48-B4F2-D4B5F45D6EA9}" type="pres">
      <dgm:prSet presAssocID="{96577875-DBBA-0F4A-B020-583A65B70FB0}" presName="sibTrans" presStyleLbl="sibTrans2D1" presStyleIdx="0" presStyleCnt="4"/>
      <dgm:spPr/>
    </dgm:pt>
    <dgm:pt modelId="{E8445460-C3E7-9B4D-8E95-8C32CF5420A7}" type="pres">
      <dgm:prSet presAssocID="{AD7C59B4-8D8F-0349-B703-C6C74B7C5D1C}" presName="node" presStyleLbl="node1" presStyleIdx="1" presStyleCnt="4" custScaleX="176382" custRadScaleRad="152326" custRadScaleInc="545">
        <dgm:presLayoutVars>
          <dgm:bulletEnabled val="1"/>
        </dgm:presLayoutVars>
      </dgm:prSet>
      <dgm:spPr/>
    </dgm:pt>
    <dgm:pt modelId="{1EE6A89A-D31C-AC47-A0E8-0906DDCB17EA}" type="pres">
      <dgm:prSet presAssocID="{AD7C59B4-8D8F-0349-B703-C6C74B7C5D1C}" presName="dummy" presStyleCnt="0"/>
      <dgm:spPr/>
    </dgm:pt>
    <dgm:pt modelId="{9F32923E-E5C3-994F-A8D0-F7437FD739CB}" type="pres">
      <dgm:prSet presAssocID="{D37C8944-01B1-7B46-9F90-5771139A6720}" presName="sibTrans" presStyleLbl="sibTrans2D1" presStyleIdx="1" presStyleCnt="4"/>
      <dgm:spPr/>
    </dgm:pt>
    <dgm:pt modelId="{4FE7DA8E-04BD-514C-8242-A8BA2A6065FC}" type="pres">
      <dgm:prSet presAssocID="{6F787112-E33B-CF4B-BD06-62EC2C6EBDC1}" presName="node" presStyleLbl="node1" presStyleIdx="2" presStyleCnt="4" custScaleX="219113" custRadScaleRad="100109" custRadScaleInc="345">
        <dgm:presLayoutVars>
          <dgm:bulletEnabled val="1"/>
        </dgm:presLayoutVars>
      </dgm:prSet>
      <dgm:spPr/>
    </dgm:pt>
    <dgm:pt modelId="{4D569548-ED03-9640-A705-DBAE909C0732}" type="pres">
      <dgm:prSet presAssocID="{6F787112-E33B-CF4B-BD06-62EC2C6EBDC1}" presName="dummy" presStyleCnt="0"/>
      <dgm:spPr/>
    </dgm:pt>
    <dgm:pt modelId="{E9EB3183-1C52-FE4D-8B42-CB526C6CF997}" type="pres">
      <dgm:prSet presAssocID="{DC95DB49-2291-C54E-BEAC-388ED8A17064}" presName="sibTrans" presStyleLbl="sibTrans2D1" presStyleIdx="2" presStyleCnt="4" custLinFactNeighborX="-1202" custLinFactNeighborY="3006"/>
      <dgm:spPr/>
    </dgm:pt>
    <dgm:pt modelId="{96C48756-804D-EB42-B09B-4251064A1B3D}" type="pres">
      <dgm:prSet presAssocID="{11433D57-8270-404A-A471-8389F1489FA7}" presName="node" presStyleLbl="node1" presStyleIdx="3" presStyleCnt="4" custScaleX="214778" custRadScaleRad="139395" custRadScaleInc="-1803">
        <dgm:presLayoutVars>
          <dgm:bulletEnabled val="1"/>
        </dgm:presLayoutVars>
      </dgm:prSet>
      <dgm:spPr/>
    </dgm:pt>
    <dgm:pt modelId="{5D533431-A876-6349-A283-1EA2B13E6AF4}" type="pres">
      <dgm:prSet presAssocID="{11433D57-8270-404A-A471-8389F1489FA7}" presName="dummy" presStyleCnt="0"/>
      <dgm:spPr/>
    </dgm:pt>
    <dgm:pt modelId="{FF2C4620-7329-184B-90C6-0BEFB1F079B9}" type="pres">
      <dgm:prSet presAssocID="{67ED14C1-43B9-1840-A976-C1E05287E048}" presName="sibTrans" presStyleLbl="sibTrans2D1" presStyleIdx="3" presStyleCnt="4" custLinFactNeighborX="-1804" custLinFactNeighborY="-649"/>
      <dgm:spPr/>
    </dgm:pt>
  </dgm:ptLst>
  <dgm:cxnLst>
    <dgm:cxn modelId="{F8D6CA08-A8C8-4548-BC1A-4BF8165246B6}" type="presOf" srcId="{75D40AE0-D6C3-D849-B256-FC99DA2A3661}" destId="{9C4A5BA4-7C57-BC44-AB5E-C0B71726D325}" srcOrd="0" destOrd="0" presId="urn:microsoft.com/office/officeart/2005/8/layout/radial6"/>
    <dgm:cxn modelId="{1EF71116-BBD0-8F41-9FB8-A28DE699CA0F}" type="presOf" srcId="{AD7C59B4-8D8F-0349-B703-C6C74B7C5D1C}" destId="{E8445460-C3E7-9B4D-8E95-8C32CF5420A7}" srcOrd="0" destOrd="0" presId="urn:microsoft.com/office/officeart/2005/8/layout/radial6"/>
    <dgm:cxn modelId="{7283311B-EE93-7244-BFA8-742EE8D5C69B}" type="presOf" srcId="{96577875-DBBA-0F4A-B020-583A65B70FB0}" destId="{9D9C1704-F220-8A48-B4F2-D4B5F45D6EA9}" srcOrd="0" destOrd="0" presId="urn:microsoft.com/office/officeart/2005/8/layout/radial6"/>
    <dgm:cxn modelId="{5B9FE01E-9A4C-E642-896D-72E8C745A671}" type="presOf" srcId="{CD3129FB-A8D6-9941-96CE-64D04A803F90}" destId="{C737CD56-F323-1545-9C51-8D42E94C2568}" srcOrd="0" destOrd="0" presId="urn:microsoft.com/office/officeart/2005/8/layout/radial6"/>
    <dgm:cxn modelId="{0691EE62-0A61-934E-B06E-C2FD43459056}" type="presOf" srcId="{11433D57-8270-404A-A471-8389F1489FA7}" destId="{96C48756-804D-EB42-B09B-4251064A1B3D}" srcOrd="0" destOrd="0" presId="urn:microsoft.com/office/officeart/2005/8/layout/radial6"/>
    <dgm:cxn modelId="{CCBCFC6A-E176-4949-BF8A-39FD51942B97}" srcId="{75D40AE0-D6C3-D849-B256-FC99DA2A3661}" destId="{6F787112-E33B-CF4B-BD06-62EC2C6EBDC1}" srcOrd="2" destOrd="0" parTransId="{92F5B160-A52B-DF4A-8E57-BE3F821BAC10}" sibTransId="{DC95DB49-2291-C54E-BEAC-388ED8A17064}"/>
    <dgm:cxn modelId="{92BA4853-ECFE-BF4E-83DF-05697D878518}" srcId="{0D13B7DA-4A11-EA41-BCCC-353D2B9E0C41}" destId="{75D40AE0-D6C3-D849-B256-FC99DA2A3661}" srcOrd="0" destOrd="0" parTransId="{3AB5B260-0EA1-3D45-804F-0B7373C7CA46}" sibTransId="{9D1149CE-89FE-5E49-B1AF-7391DAB93AA9}"/>
    <dgm:cxn modelId="{700E9280-3891-F14B-B4AB-8400A5007D2B}" type="presOf" srcId="{0D13B7DA-4A11-EA41-BCCC-353D2B9E0C41}" destId="{12E9F57F-1F28-6F47-A3B5-3F2F6C3BAB0F}" srcOrd="0" destOrd="0" presId="urn:microsoft.com/office/officeart/2005/8/layout/radial6"/>
    <dgm:cxn modelId="{08F31BA6-B48E-784C-8B14-49252A56174B}" type="presOf" srcId="{DC95DB49-2291-C54E-BEAC-388ED8A17064}" destId="{E9EB3183-1C52-FE4D-8B42-CB526C6CF997}" srcOrd="0" destOrd="0" presId="urn:microsoft.com/office/officeart/2005/8/layout/radial6"/>
    <dgm:cxn modelId="{8AB45DA8-6468-3147-8F71-D3408267A712}" type="presOf" srcId="{D37C8944-01B1-7B46-9F90-5771139A6720}" destId="{9F32923E-E5C3-994F-A8D0-F7437FD739CB}" srcOrd="0" destOrd="0" presId="urn:microsoft.com/office/officeart/2005/8/layout/radial6"/>
    <dgm:cxn modelId="{148226AB-CDD4-BB45-9116-88E22C33B041}" srcId="{75D40AE0-D6C3-D849-B256-FC99DA2A3661}" destId="{AD7C59B4-8D8F-0349-B703-C6C74B7C5D1C}" srcOrd="1" destOrd="0" parTransId="{A37571FD-AF43-9146-8E9B-116452903793}" sibTransId="{D37C8944-01B1-7B46-9F90-5771139A6720}"/>
    <dgm:cxn modelId="{284D0DB2-CEC9-3E4E-BEC0-E40B5B1AF7CF}" type="presOf" srcId="{67ED14C1-43B9-1840-A976-C1E05287E048}" destId="{FF2C4620-7329-184B-90C6-0BEFB1F079B9}" srcOrd="0" destOrd="0" presId="urn:microsoft.com/office/officeart/2005/8/layout/radial6"/>
    <dgm:cxn modelId="{1F72CACB-30DB-9243-BAD0-A4792E6309EA}" type="presOf" srcId="{6F787112-E33B-CF4B-BD06-62EC2C6EBDC1}" destId="{4FE7DA8E-04BD-514C-8242-A8BA2A6065FC}" srcOrd="0" destOrd="0" presId="urn:microsoft.com/office/officeart/2005/8/layout/radial6"/>
    <dgm:cxn modelId="{AE084AE1-771C-C44E-8F33-4ACEF987700B}" srcId="{75D40AE0-D6C3-D849-B256-FC99DA2A3661}" destId="{11433D57-8270-404A-A471-8389F1489FA7}" srcOrd="3" destOrd="0" parTransId="{836200FE-F021-0D43-B2E0-F0FF149C505D}" sibTransId="{67ED14C1-43B9-1840-A976-C1E05287E048}"/>
    <dgm:cxn modelId="{BA1D53FE-73DE-564E-93EB-06744A809EF9}" srcId="{75D40AE0-D6C3-D849-B256-FC99DA2A3661}" destId="{CD3129FB-A8D6-9941-96CE-64D04A803F90}" srcOrd="0" destOrd="0" parTransId="{25794AE2-571E-AB4D-8EE4-6D98ACBFF07E}" sibTransId="{96577875-DBBA-0F4A-B020-583A65B70FB0}"/>
    <dgm:cxn modelId="{DCF9248F-2B38-204B-AD88-90CF039F35E5}" type="presParOf" srcId="{12E9F57F-1F28-6F47-A3B5-3F2F6C3BAB0F}" destId="{9C4A5BA4-7C57-BC44-AB5E-C0B71726D325}" srcOrd="0" destOrd="0" presId="urn:microsoft.com/office/officeart/2005/8/layout/radial6"/>
    <dgm:cxn modelId="{91BF6AE4-ADA7-2941-8D2A-83CE964FC313}" type="presParOf" srcId="{12E9F57F-1F28-6F47-A3B5-3F2F6C3BAB0F}" destId="{C737CD56-F323-1545-9C51-8D42E94C2568}" srcOrd="1" destOrd="0" presId="urn:microsoft.com/office/officeart/2005/8/layout/radial6"/>
    <dgm:cxn modelId="{BBBD2313-880F-6B44-B337-DD435177F7F8}" type="presParOf" srcId="{12E9F57F-1F28-6F47-A3B5-3F2F6C3BAB0F}" destId="{F5655197-B6C0-954D-96BE-51BBA19A5D68}" srcOrd="2" destOrd="0" presId="urn:microsoft.com/office/officeart/2005/8/layout/radial6"/>
    <dgm:cxn modelId="{CF366023-59E6-974E-BAE5-F481FC7EDE81}" type="presParOf" srcId="{12E9F57F-1F28-6F47-A3B5-3F2F6C3BAB0F}" destId="{9D9C1704-F220-8A48-B4F2-D4B5F45D6EA9}" srcOrd="3" destOrd="0" presId="urn:microsoft.com/office/officeart/2005/8/layout/radial6"/>
    <dgm:cxn modelId="{77CE5B5C-E2E0-024D-AAE5-998C112C7849}" type="presParOf" srcId="{12E9F57F-1F28-6F47-A3B5-3F2F6C3BAB0F}" destId="{E8445460-C3E7-9B4D-8E95-8C32CF5420A7}" srcOrd="4" destOrd="0" presId="urn:microsoft.com/office/officeart/2005/8/layout/radial6"/>
    <dgm:cxn modelId="{C4F52569-F3F7-0149-8009-801C9981825F}" type="presParOf" srcId="{12E9F57F-1F28-6F47-A3B5-3F2F6C3BAB0F}" destId="{1EE6A89A-D31C-AC47-A0E8-0906DDCB17EA}" srcOrd="5" destOrd="0" presId="urn:microsoft.com/office/officeart/2005/8/layout/radial6"/>
    <dgm:cxn modelId="{B50DB861-E20F-6B49-AC94-E98E6DFAF37E}" type="presParOf" srcId="{12E9F57F-1F28-6F47-A3B5-3F2F6C3BAB0F}" destId="{9F32923E-E5C3-994F-A8D0-F7437FD739CB}" srcOrd="6" destOrd="0" presId="urn:microsoft.com/office/officeart/2005/8/layout/radial6"/>
    <dgm:cxn modelId="{7F06A7DD-F4B9-8940-A463-4F4160FC38FF}" type="presParOf" srcId="{12E9F57F-1F28-6F47-A3B5-3F2F6C3BAB0F}" destId="{4FE7DA8E-04BD-514C-8242-A8BA2A6065FC}" srcOrd="7" destOrd="0" presId="urn:microsoft.com/office/officeart/2005/8/layout/radial6"/>
    <dgm:cxn modelId="{B9E9C200-3A16-CE44-A783-8E1E740F612F}" type="presParOf" srcId="{12E9F57F-1F28-6F47-A3B5-3F2F6C3BAB0F}" destId="{4D569548-ED03-9640-A705-DBAE909C0732}" srcOrd="8" destOrd="0" presId="urn:microsoft.com/office/officeart/2005/8/layout/radial6"/>
    <dgm:cxn modelId="{2E781881-FFF2-C442-B245-94E86011C9B8}" type="presParOf" srcId="{12E9F57F-1F28-6F47-A3B5-3F2F6C3BAB0F}" destId="{E9EB3183-1C52-FE4D-8B42-CB526C6CF997}" srcOrd="9" destOrd="0" presId="urn:microsoft.com/office/officeart/2005/8/layout/radial6"/>
    <dgm:cxn modelId="{712D61A3-DBD5-BC43-BC09-07A882FD277F}" type="presParOf" srcId="{12E9F57F-1F28-6F47-A3B5-3F2F6C3BAB0F}" destId="{96C48756-804D-EB42-B09B-4251064A1B3D}" srcOrd="10" destOrd="0" presId="urn:microsoft.com/office/officeart/2005/8/layout/radial6"/>
    <dgm:cxn modelId="{F5E1FD83-7603-814D-A2E3-2D5EA2B9155F}" type="presParOf" srcId="{12E9F57F-1F28-6F47-A3B5-3F2F6C3BAB0F}" destId="{5D533431-A876-6349-A283-1EA2B13E6AF4}" srcOrd="11" destOrd="0" presId="urn:microsoft.com/office/officeart/2005/8/layout/radial6"/>
    <dgm:cxn modelId="{C7CB1F38-273A-CA4C-96AB-7CBC5576CB37}" type="presParOf" srcId="{12E9F57F-1F28-6F47-A3B5-3F2F6C3BAB0F}" destId="{FF2C4620-7329-184B-90C6-0BEFB1F079B9}"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3E892F-6E94-FB46-BAA8-B0BFCD30BDB1}" type="doc">
      <dgm:prSet loTypeId="urn:microsoft.com/office/officeart/2005/8/layout/chevron1" loCatId="" qsTypeId="urn:microsoft.com/office/officeart/2005/8/quickstyle/simple1" qsCatId="simple" csTypeId="urn:microsoft.com/office/officeart/2005/8/colors/accent1_2" csCatId="accent1" phldr="1"/>
      <dgm:spPr/>
      <dgm:t>
        <a:bodyPr/>
        <a:lstStyle/>
        <a:p>
          <a:endParaRPr lang="tr-TR"/>
        </a:p>
      </dgm:t>
    </dgm:pt>
    <dgm:pt modelId="{F4EADF92-F249-A64A-9E2E-C66B29107E16}">
      <dgm:prSet phldrT="[Metin]"/>
      <dgm:spPr>
        <a:solidFill>
          <a:srgbClr val="002060"/>
        </a:solidFill>
      </dgm:spPr>
      <dgm:t>
        <a:bodyPr/>
        <a:lstStyle/>
        <a:p>
          <a:r>
            <a:rPr lang="tr-TR" dirty="0">
              <a:latin typeface="Times New Roman" panose="02020603050405020304" pitchFamily="18" charset="0"/>
              <a:cs typeface="Times New Roman" panose="02020603050405020304" pitchFamily="18" charset="0"/>
            </a:rPr>
            <a:t>Toplama</a:t>
          </a:r>
        </a:p>
      </dgm:t>
    </dgm:pt>
    <dgm:pt modelId="{2208F170-42F6-0540-8B1D-63F065890277}" type="parTrans" cxnId="{657E2419-491F-C648-BF00-D8AB5761562E}">
      <dgm:prSet/>
      <dgm:spPr/>
      <dgm:t>
        <a:bodyPr/>
        <a:lstStyle/>
        <a:p>
          <a:endParaRPr lang="tr-TR"/>
        </a:p>
      </dgm:t>
    </dgm:pt>
    <dgm:pt modelId="{FEE3D030-9C3C-274C-8969-799230E8F20A}" type="sibTrans" cxnId="{657E2419-491F-C648-BF00-D8AB5761562E}">
      <dgm:prSet/>
      <dgm:spPr/>
      <dgm:t>
        <a:bodyPr/>
        <a:lstStyle/>
        <a:p>
          <a:endParaRPr lang="tr-TR"/>
        </a:p>
      </dgm:t>
    </dgm:pt>
    <dgm:pt modelId="{1FEAA2F3-C827-3147-8B3F-F688C382EC40}">
      <dgm:prSet phldrT="[Metin]"/>
      <dgm:spPr>
        <a:solidFill>
          <a:srgbClr val="FF9300"/>
        </a:solidFill>
      </dgm:spPr>
      <dgm:t>
        <a:bodyPr/>
        <a:lstStyle/>
        <a:p>
          <a:r>
            <a:rPr lang="tr-TR" dirty="0">
              <a:latin typeface="Times New Roman" panose="02020603050405020304" pitchFamily="18" charset="0"/>
              <a:cs typeface="Times New Roman" panose="02020603050405020304" pitchFamily="18" charset="0"/>
            </a:rPr>
            <a:t>Seçme</a:t>
          </a:r>
        </a:p>
      </dgm:t>
    </dgm:pt>
    <dgm:pt modelId="{954F6A4D-B188-0C4D-8245-2AA9A5745474}" type="parTrans" cxnId="{DEDCF366-ED01-7244-A720-2B7ABA4DCFDB}">
      <dgm:prSet/>
      <dgm:spPr/>
      <dgm:t>
        <a:bodyPr/>
        <a:lstStyle/>
        <a:p>
          <a:endParaRPr lang="tr-TR"/>
        </a:p>
      </dgm:t>
    </dgm:pt>
    <dgm:pt modelId="{F9A5BBB9-D4DF-8B45-AE91-D1ADF99CEE2F}" type="sibTrans" cxnId="{DEDCF366-ED01-7244-A720-2B7ABA4DCFDB}">
      <dgm:prSet/>
      <dgm:spPr/>
      <dgm:t>
        <a:bodyPr/>
        <a:lstStyle/>
        <a:p>
          <a:endParaRPr lang="tr-TR"/>
        </a:p>
      </dgm:t>
    </dgm:pt>
    <dgm:pt modelId="{2F57FCD5-DDCB-B147-B426-F69EC298B971}">
      <dgm:prSet phldrT="[Metin]"/>
      <dgm:spPr>
        <a:solidFill>
          <a:schemeClr val="accent4">
            <a:lumMod val="75000"/>
          </a:schemeClr>
        </a:solidFill>
      </dgm:spPr>
      <dgm:t>
        <a:bodyPr/>
        <a:lstStyle/>
        <a:p>
          <a:r>
            <a:rPr lang="tr-TR" dirty="0">
              <a:latin typeface="Times New Roman" panose="02020603050405020304" pitchFamily="18" charset="0"/>
              <a:cs typeface="Times New Roman" panose="02020603050405020304" pitchFamily="18" charset="0"/>
            </a:rPr>
            <a:t>Yansıtma</a:t>
          </a:r>
        </a:p>
      </dgm:t>
    </dgm:pt>
    <dgm:pt modelId="{B4C6B9B4-6E6D-234B-AFC7-5B76EAA47005}" type="parTrans" cxnId="{6EC04E49-2CA9-1849-BADA-FFB7ED062B08}">
      <dgm:prSet/>
      <dgm:spPr/>
      <dgm:t>
        <a:bodyPr/>
        <a:lstStyle/>
        <a:p>
          <a:endParaRPr lang="tr-TR"/>
        </a:p>
      </dgm:t>
    </dgm:pt>
    <dgm:pt modelId="{67AB89B1-4E58-704B-9CAB-0E29158005AA}" type="sibTrans" cxnId="{6EC04E49-2CA9-1849-BADA-FFB7ED062B08}">
      <dgm:prSet/>
      <dgm:spPr/>
      <dgm:t>
        <a:bodyPr/>
        <a:lstStyle/>
        <a:p>
          <a:endParaRPr lang="tr-TR"/>
        </a:p>
      </dgm:t>
    </dgm:pt>
    <dgm:pt modelId="{F9CA9D37-B38B-C64B-9376-329540798A0D}">
      <dgm:prSet phldrT="[Metin]"/>
      <dgm:spPr>
        <a:solidFill>
          <a:schemeClr val="accent3">
            <a:lumMod val="75000"/>
          </a:schemeClr>
        </a:solidFill>
      </dgm:spPr>
      <dgm:t>
        <a:bodyPr/>
        <a:lstStyle/>
        <a:p>
          <a:r>
            <a:rPr lang="tr-TR" dirty="0">
              <a:latin typeface="Times New Roman" panose="02020603050405020304" pitchFamily="18" charset="0"/>
              <a:cs typeface="Times New Roman" panose="02020603050405020304" pitchFamily="18" charset="0"/>
            </a:rPr>
            <a:t>Sonuç</a:t>
          </a:r>
        </a:p>
      </dgm:t>
    </dgm:pt>
    <dgm:pt modelId="{5432539B-8724-304D-AA51-4ABA39648FBF}" type="parTrans" cxnId="{8BC3D471-B746-D240-AFE5-ABB4A1B8FCA8}">
      <dgm:prSet/>
      <dgm:spPr/>
      <dgm:t>
        <a:bodyPr/>
        <a:lstStyle/>
        <a:p>
          <a:endParaRPr lang="tr-TR"/>
        </a:p>
      </dgm:t>
    </dgm:pt>
    <dgm:pt modelId="{BFE944F1-B17C-4846-9DDC-C8EF41974514}" type="sibTrans" cxnId="{8BC3D471-B746-D240-AFE5-ABB4A1B8FCA8}">
      <dgm:prSet/>
      <dgm:spPr/>
      <dgm:t>
        <a:bodyPr/>
        <a:lstStyle/>
        <a:p>
          <a:endParaRPr lang="tr-TR"/>
        </a:p>
      </dgm:t>
    </dgm:pt>
    <dgm:pt modelId="{ACBCD7A1-7D9C-D244-9968-7055A51B03AB}" type="pres">
      <dgm:prSet presAssocID="{933E892F-6E94-FB46-BAA8-B0BFCD30BDB1}" presName="Name0" presStyleCnt="0">
        <dgm:presLayoutVars>
          <dgm:dir/>
          <dgm:animLvl val="lvl"/>
          <dgm:resizeHandles val="exact"/>
        </dgm:presLayoutVars>
      </dgm:prSet>
      <dgm:spPr/>
    </dgm:pt>
    <dgm:pt modelId="{D924D350-CC9D-AA4D-BC5A-CF19214597F1}" type="pres">
      <dgm:prSet presAssocID="{F4EADF92-F249-A64A-9E2E-C66B29107E16}" presName="parTxOnly" presStyleLbl="node1" presStyleIdx="0" presStyleCnt="4">
        <dgm:presLayoutVars>
          <dgm:chMax val="0"/>
          <dgm:chPref val="0"/>
          <dgm:bulletEnabled val="1"/>
        </dgm:presLayoutVars>
      </dgm:prSet>
      <dgm:spPr/>
    </dgm:pt>
    <dgm:pt modelId="{BA98991D-8892-0841-B977-8BAC34D1150F}" type="pres">
      <dgm:prSet presAssocID="{FEE3D030-9C3C-274C-8969-799230E8F20A}" presName="parTxOnlySpace" presStyleCnt="0"/>
      <dgm:spPr/>
    </dgm:pt>
    <dgm:pt modelId="{5135DD40-B715-BD4A-85D7-562C26F75BB3}" type="pres">
      <dgm:prSet presAssocID="{1FEAA2F3-C827-3147-8B3F-F688C382EC40}" presName="parTxOnly" presStyleLbl="node1" presStyleIdx="1" presStyleCnt="4">
        <dgm:presLayoutVars>
          <dgm:chMax val="0"/>
          <dgm:chPref val="0"/>
          <dgm:bulletEnabled val="1"/>
        </dgm:presLayoutVars>
      </dgm:prSet>
      <dgm:spPr/>
    </dgm:pt>
    <dgm:pt modelId="{5A03CBE2-EAB7-324E-B74C-67FE0D033A97}" type="pres">
      <dgm:prSet presAssocID="{F9A5BBB9-D4DF-8B45-AE91-D1ADF99CEE2F}" presName="parTxOnlySpace" presStyleCnt="0"/>
      <dgm:spPr/>
    </dgm:pt>
    <dgm:pt modelId="{40917BC9-717B-2948-889D-0344FE190DAE}" type="pres">
      <dgm:prSet presAssocID="{2F57FCD5-DDCB-B147-B426-F69EC298B971}" presName="parTxOnly" presStyleLbl="node1" presStyleIdx="2" presStyleCnt="4">
        <dgm:presLayoutVars>
          <dgm:chMax val="0"/>
          <dgm:chPref val="0"/>
          <dgm:bulletEnabled val="1"/>
        </dgm:presLayoutVars>
      </dgm:prSet>
      <dgm:spPr/>
    </dgm:pt>
    <dgm:pt modelId="{70A9B207-D922-8147-BA33-550A81DEA49C}" type="pres">
      <dgm:prSet presAssocID="{67AB89B1-4E58-704B-9CAB-0E29158005AA}" presName="parTxOnlySpace" presStyleCnt="0"/>
      <dgm:spPr/>
    </dgm:pt>
    <dgm:pt modelId="{3121DEB1-099F-BF4B-B1AB-6D0E6C556FF0}" type="pres">
      <dgm:prSet presAssocID="{F9CA9D37-B38B-C64B-9376-329540798A0D}" presName="parTxOnly" presStyleLbl="node1" presStyleIdx="3" presStyleCnt="4">
        <dgm:presLayoutVars>
          <dgm:chMax val="0"/>
          <dgm:chPref val="0"/>
          <dgm:bulletEnabled val="1"/>
        </dgm:presLayoutVars>
      </dgm:prSet>
      <dgm:spPr/>
    </dgm:pt>
  </dgm:ptLst>
  <dgm:cxnLst>
    <dgm:cxn modelId="{657E2419-491F-C648-BF00-D8AB5761562E}" srcId="{933E892F-6E94-FB46-BAA8-B0BFCD30BDB1}" destId="{F4EADF92-F249-A64A-9E2E-C66B29107E16}" srcOrd="0" destOrd="0" parTransId="{2208F170-42F6-0540-8B1D-63F065890277}" sibTransId="{FEE3D030-9C3C-274C-8969-799230E8F20A}"/>
    <dgm:cxn modelId="{90637327-B5A0-5B4B-8EB1-CEA79D66C26D}" type="presOf" srcId="{1FEAA2F3-C827-3147-8B3F-F688C382EC40}" destId="{5135DD40-B715-BD4A-85D7-562C26F75BB3}" srcOrd="0" destOrd="0" presId="urn:microsoft.com/office/officeart/2005/8/layout/chevron1"/>
    <dgm:cxn modelId="{DEDCF366-ED01-7244-A720-2B7ABA4DCFDB}" srcId="{933E892F-6E94-FB46-BAA8-B0BFCD30BDB1}" destId="{1FEAA2F3-C827-3147-8B3F-F688C382EC40}" srcOrd="1" destOrd="0" parTransId="{954F6A4D-B188-0C4D-8245-2AA9A5745474}" sibTransId="{F9A5BBB9-D4DF-8B45-AE91-D1ADF99CEE2F}"/>
    <dgm:cxn modelId="{6EC04E49-2CA9-1849-BADA-FFB7ED062B08}" srcId="{933E892F-6E94-FB46-BAA8-B0BFCD30BDB1}" destId="{2F57FCD5-DDCB-B147-B426-F69EC298B971}" srcOrd="2" destOrd="0" parTransId="{B4C6B9B4-6E6D-234B-AFC7-5B76EAA47005}" sibTransId="{67AB89B1-4E58-704B-9CAB-0E29158005AA}"/>
    <dgm:cxn modelId="{667F4F69-CCF9-1441-B378-3824385A6E20}" type="presOf" srcId="{F9CA9D37-B38B-C64B-9376-329540798A0D}" destId="{3121DEB1-099F-BF4B-B1AB-6D0E6C556FF0}" srcOrd="0" destOrd="0" presId="urn:microsoft.com/office/officeart/2005/8/layout/chevron1"/>
    <dgm:cxn modelId="{8BC3D471-B746-D240-AFE5-ABB4A1B8FCA8}" srcId="{933E892F-6E94-FB46-BAA8-B0BFCD30BDB1}" destId="{F9CA9D37-B38B-C64B-9376-329540798A0D}" srcOrd="3" destOrd="0" parTransId="{5432539B-8724-304D-AA51-4ABA39648FBF}" sibTransId="{BFE944F1-B17C-4846-9DDC-C8EF41974514}"/>
    <dgm:cxn modelId="{D6699475-C6BD-3E43-823F-220AB3F4EAE9}" type="presOf" srcId="{2F57FCD5-DDCB-B147-B426-F69EC298B971}" destId="{40917BC9-717B-2948-889D-0344FE190DAE}" srcOrd="0" destOrd="0" presId="urn:microsoft.com/office/officeart/2005/8/layout/chevron1"/>
    <dgm:cxn modelId="{90E4A19C-617F-D749-BB85-4BF77E132E48}" type="presOf" srcId="{F4EADF92-F249-A64A-9E2E-C66B29107E16}" destId="{D924D350-CC9D-AA4D-BC5A-CF19214597F1}" srcOrd="0" destOrd="0" presId="urn:microsoft.com/office/officeart/2005/8/layout/chevron1"/>
    <dgm:cxn modelId="{7A02C8FA-34A7-804F-9ABF-CF6C9189CFDD}" type="presOf" srcId="{933E892F-6E94-FB46-BAA8-B0BFCD30BDB1}" destId="{ACBCD7A1-7D9C-D244-9968-7055A51B03AB}" srcOrd="0" destOrd="0" presId="urn:microsoft.com/office/officeart/2005/8/layout/chevron1"/>
    <dgm:cxn modelId="{0B882B2C-DAB8-A347-98CC-AEE7FEF4334B}" type="presParOf" srcId="{ACBCD7A1-7D9C-D244-9968-7055A51B03AB}" destId="{D924D350-CC9D-AA4D-BC5A-CF19214597F1}" srcOrd="0" destOrd="0" presId="urn:microsoft.com/office/officeart/2005/8/layout/chevron1"/>
    <dgm:cxn modelId="{BAD118DD-C93E-0045-8C15-EE8CC93A1756}" type="presParOf" srcId="{ACBCD7A1-7D9C-D244-9968-7055A51B03AB}" destId="{BA98991D-8892-0841-B977-8BAC34D1150F}" srcOrd="1" destOrd="0" presId="urn:microsoft.com/office/officeart/2005/8/layout/chevron1"/>
    <dgm:cxn modelId="{72DA1184-A5EE-3A4B-A581-076C8522C690}" type="presParOf" srcId="{ACBCD7A1-7D9C-D244-9968-7055A51B03AB}" destId="{5135DD40-B715-BD4A-85D7-562C26F75BB3}" srcOrd="2" destOrd="0" presId="urn:microsoft.com/office/officeart/2005/8/layout/chevron1"/>
    <dgm:cxn modelId="{A9D407E4-286C-E941-98B8-BA38A2350E2F}" type="presParOf" srcId="{ACBCD7A1-7D9C-D244-9968-7055A51B03AB}" destId="{5A03CBE2-EAB7-324E-B74C-67FE0D033A97}" srcOrd="3" destOrd="0" presId="urn:microsoft.com/office/officeart/2005/8/layout/chevron1"/>
    <dgm:cxn modelId="{ADD62BBA-6FFB-7C4F-8C90-FBD5D750DAE8}" type="presParOf" srcId="{ACBCD7A1-7D9C-D244-9968-7055A51B03AB}" destId="{40917BC9-717B-2948-889D-0344FE190DAE}" srcOrd="4" destOrd="0" presId="urn:microsoft.com/office/officeart/2005/8/layout/chevron1"/>
    <dgm:cxn modelId="{02CBEE65-117D-C949-9974-60812A7DA22F}" type="presParOf" srcId="{ACBCD7A1-7D9C-D244-9968-7055A51B03AB}" destId="{70A9B207-D922-8147-BA33-550A81DEA49C}" srcOrd="5" destOrd="0" presId="urn:microsoft.com/office/officeart/2005/8/layout/chevron1"/>
    <dgm:cxn modelId="{414E8DA7-2C8E-E949-89BA-AD4880EB82DD}" type="presParOf" srcId="{ACBCD7A1-7D9C-D244-9968-7055A51B03AB}" destId="{3121DEB1-099F-BF4B-B1AB-6D0E6C556FF0}"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02D2EB-4BC8-C141-83F3-CE9E27D3C888}" type="doc">
      <dgm:prSet loTypeId="urn:microsoft.com/office/officeart/2008/layout/RadialCluster" loCatId="" qsTypeId="urn:microsoft.com/office/officeart/2005/8/quickstyle/simple1" qsCatId="simple" csTypeId="urn:microsoft.com/office/officeart/2005/8/colors/accent1_2" csCatId="accent1" phldr="1"/>
      <dgm:spPr/>
      <dgm:t>
        <a:bodyPr/>
        <a:lstStyle/>
        <a:p>
          <a:endParaRPr lang="tr-TR"/>
        </a:p>
      </dgm:t>
    </dgm:pt>
    <dgm:pt modelId="{E848E3BB-54C3-B342-BDEB-8E4CF760527B}">
      <dgm:prSet phldrT="[Metin]"/>
      <dgm:spPr>
        <a:solidFill>
          <a:srgbClr val="002060"/>
        </a:solidFill>
      </dgm:spPr>
      <dgm:t>
        <a:bodyPr/>
        <a:lstStyle/>
        <a:p>
          <a:r>
            <a:rPr lang="tr-TR" dirty="0">
              <a:latin typeface="Times New Roman" panose="02020603050405020304" pitchFamily="18" charset="0"/>
              <a:cs typeface="Times New Roman" panose="02020603050405020304" pitchFamily="18" charset="0"/>
            </a:rPr>
            <a:t>TOPLAMA </a:t>
          </a:r>
        </a:p>
      </dgm:t>
    </dgm:pt>
    <dgm:pt modelId="{5099E9E3-29B0-E443-ABE9-E76A40E37194}" type="parTrans" cxnId="{B7DA0BA4-8D8E-AF4C-AB09-6294DF9E30E2}">
      <dgm:prSet/>
      <dgm:spPr/>
      <dgm:t>
        <a:bodyPr/>
        <a:lstStyle/>
        <a:p>
          <a:endParaRPr lang="tr-TR"/>
        </a:p>
      </dgm:t>
    </dgm:pt>
    <dgm:pt modelId="{9695B72A-A6F5-A54E-8243-E9C77A15B756}" type="sibTrans" cxnId="{B7DA0BA4-8D8E-AF4C-AB09-6294DF9E30E2}">
      <dgm:prSet/>
      <dgm:spPr/>
      <dgm:t>
        <a:bodyPr/>
        <a:lstStyle/>
        <a:p>
          <a:endParaRPr lang="tr-TR"/>
        </a:p>
      </dgm:t>
    </dgm:pt>
    <dgm:pt modelId="{04652F71-9648-0045-B826-A6F9D648A9B4}">
      <dgm:prSet phldrT="[Metin]" custT="1"/>
      <dgm:spPr>
        <a:noFill/>
      </dgm:spPr>
      <dgm:t>
        <a:bodyPr/>
        <a:lstStyle/>
        <a:p>
          <a:r>
            <a:rPr lang="tr-TR" altLang="tr-TR" sz="2400" dirty="0">
              <a:solidFill>
                <a:srgbClr val="002060"/>
              </a:solidFill>
              <a:latin typeface="Times New Roman" panose="02020603050405020304" pitchFamily="18" charset="0"/>
              <a:cs typeface="Times New Roman" panose="02020603050405020304" pitchFamily="18" charset="0"/>
            </a:rPr>
            <a:t>1. Hangi çalışmaların toplanacağına ve hangi özelliklerin gözleneceğine karar verilmesi</a:t>
          </a:r>
          <a:endParaRPr lang="tr-TR" sz="2400" dirty="0">
            <a:solidFill>
              <a:srgbClr val="002060"/>
            </a:solidFill>
            <a:latin typeface="Times New Roman" panose="02020603050405020304" pitchFamily="18" charset="0"/>
            <a:cs typeface="Times New Roman" panose="02020603050405020304" pitchFamily="18" charset="0"/>
          </a:endParaRPr>
        </a:p>
      </dgm:t>
    </dgm:pt>
    <dgm:pt modelId="{5B61D4CF-D5BA-974D-AA22-CCD2D90CB4BD}" type="parTrans" cxnId="{43767A18-B956-4144-AFEC-8E0666A9E6C9}">
      <dgm:prSet/>
      <dgm:spPr/>
      <dgm:t>
        <a:bodyPr/>
        <a:lstStyle/>
        <a:p>
          <a:endParaRPr lang="tr-TR"/>
        </a:p>
      </dgm:t>
    </dgm:pt>
    <dgm:pt modelId="{4C2A949D-6758-9048-A119-2D9FA6949297}" type="sibTrans" cxnId="{43767A18-B956-4144-AFEC-8E0666A9E6C9}">
      <dgm:prSet/>
      <dgm:spPr/>
      <dgm:t>
        <a:bodyPr/>
        <a:lstStyle/>
        <a:p>
          <a:endParaRPr lang="tr-TR"/>
        </a:p>
      </dgm:t>
    </dgm:pt>
    <dgm:pt modelId="{36A36E00-0E46-B64B-98E1-73A5F3B8C0AF}">
      <dgm:prSet phldrT="[Metin]" custT="1"/>
      <dgm:spPr>
        <a:noFill/>
      </dgm:spPr>
      <dgm:t>
        <a:bodyPr/>
        <a:lstStyle/>
        <a:p>
          <a:r>
            <a:rPr lang="tr-TR" sz="2400" dirty="0">
              <a:solidFill>
                <a:srgbClr val="002060"/>
              </a:solidFill>
              <a:latin typeface="Times New Roman" panose="02020603050405020304" pitchFamily="18" charset="0"/>
              <a:cs typeface="Times New Roman" panose="02020603050405020304" pitchFamily="18" charset="0"/>
            </a:rPr>
            <a:t>3. </a:t>
          </a:r>
          <a:r>
            <a:rPr lang="tr-TR" altLang="tr-TR" sz="2400" dirty="0">
              <a:solidFill>
                <a:srgbClr val="002060"/>
              </a:solidFill>
              <a:latin typeface="Times New Roman" panose="02020603050405020304" pitchFamily="18" charset="0"/>
              <a:cs typeface="Times New Roman" panose="02020603050405020304" pitchFamily="18" charset="0"/>
            </a:rPr>
            <a:t>Her öğrenci için çalışmalarının toplanacağı ayrı bir kutu, dosya vb. oluşturulması</a:t>
          </a:r>
          <a:endParaRPr lang="tr-TR" sz="2400" dirty="0">
            <a:solidFill>
              <a:srgbClr val="002060"/>
            </a:solidFill>
            <a:latin typeface="Times New Roman" panose="02020603050405020304" pitchFamily="18" charset="0"/>
            <a:cs typeface="Times New Roman" panose="02020603050405020304" pitchFamily="18" charset="0"/>
          </a:endParaRPr>
        </a:p>
      </dgm:t>
    </dgm:pt>
    <dgm:pt modelId="{9CB94F78-A111-BB4C-BCF3-7D759EE64CEA}" type="parTrans" cxnId="{5D991653-3A26-E14C-9CF3-B9A8E969DD94}">
      <dgm:prSet/>
      <dgm:spPr/>
      <dgm:t>
        <a:bodyPr/>
        <a:lstStyle/>
        <a:p>
          <a:endParaRPr lang="tr-TR"/>
        </a:p>
      </dgm:t>
    </dgm:pt>
    <dgm:pt modelId="{0AE76FB3-1B06-1B45-8500-5D37C80E924C}" type="sibTrans" cxnId="{5D991653-3A26-E14C-9CF3-B9A8E969DD94}">
      <dgm:prSet/>
      <dgm:spPr/>
      <dgm:t>
        <a:bodyPr/>
        <a:lstStyle/>
        <a:p>
          <a:endParaRPr lang="tr-TR"/>
        </a:p>
      </dgm:t>
    </dgm:pt>
    <dgm:pt modelId="{2C361FF0-D973-1C48-B61E-F2BD3FD62A90}">
      <dgm:prSet phldrT="[Metin]" custT="1"/>
      <dgm:spPr>
        <a:noFill/>
      </dgm:spPr>
      <dgm:t>
        <a:bodyPr/>
        <a:lstStyle/>
        <a:p>
          <a:r>
            <a:rPr lang="tr-TR" altLang="tr-TR" sz="2400" dirty="0">
              <a:solidFill>
                <a:srgbClr val="002060"/>
              </a:solidFill>
              <a:latin typeface="Times New Roman" panose="02020603050405020304" pitchFamily="18" charset="0"/>
              <a:cs typeface="Times New Roman" panose="02020603050405020304" pitchFamily="18" charset="0"/>
            </a:rPr>
            <a:t>4. Her bir çalışmanın ve öğretmen kaydının üzerine tarih yazılması</a:t>
          </a:r>
          <a:endParaRPr lang="tr-TR" sz="2400" dirty="0">
            <a:solidFill>
              <a:srgbClr val="002060"/>
            </a:solidFill>
            <a:latin typeface="Times New Roman" panose="02020603050405020304" pitchFamily="18" charset="0"/>
            <a:cs typeface="Times New Roman" panose="02020603050405020304" pitchFamily="18" charset="0"/>
          </a:endParaRPr>
        </a:p>
      </dgm:t>
    </dgm:pt>
    <dgm:pt modelId="{2269C911-CD32-5840-B82A-786ACC6DC0F8}" type="parTrans" cxnId="{3FADCCB0-5F68-3F47-8C52-DE8A4E107DC3}">
      <dgm:prSet/>
      <dgm:spPr/>
      <dgm:t>
        <a:bodyPr/>
        <a:lstStyle/>
        <a:p>
          <a:endParaRPr lang="tr-TR"/>
        </a:p>
      </dgm:t>
    </dgm:pt>
    <dgm:pt modelId="{02F8D167-4E49-5648-897F-44071660930B}" type="sibTrans" cxnId="{3FADCCB0-5F68-3F47-8C52-DE8A4E107DC3}">
      <dgm:prSet/>
      <dgm:spPr/>
      <dgm:t>
        <a:bodyPr/>
        <a:lstStyle/>
        <a:p>
          <a:endParaRPr lang="tr-TR"/>
        </a:p>
      </dgm:t>
    </dgm:pt>
    <dgm:pt modelId="{DD18A3D3-C9EF-C643-A6B8-CF084ABE7C63}">
      <dgm:prSet phldrT="[Metin]" custT="1"/>
      <dgm:spPr>
        <a:noFill/>
      </dgm:spPr>
      <dgm:t>
        <a:bodyPr/>
        <a:lstStyle/>
        <a:p>
          <a:r>
            <a:rPr lang="tr-TR" sz="2400" dirty="0">
              <a:solidFill>
                <a:srgbClr val="002060"/>
              </a:solidFill>
              <a:latin typeface="Times New Roman" panose="02020603050405020304" pitchFamily="18" charset="0"/>
              <a:cs typeface="Times New Roman" panose="02020603050405020304" pitchFamily="18" charset="0"/>
            </a:rPr>
            <a:t>2. </a:t>
          </a:r>
          <a:r>
            <a:rPr lang="tr-TR" altLang="tr-TR" sz="2400" dirty="0">
              <a:solidFill>
                <a:srgbClr val="002060"/>
              </a:solidFill>
              <a:latin typeface="Times New Roman" panose="02020603050405020304" pitchFamily="18" charset="0"/>
              <a:cs typeface="Times New Roman" panose="02020603050405020304" pitchFamily="18" charset="0"/>
            </a:rPr>
            <a:t>Öğrencilere çalışmalarının bir dosyada toplanacağının açıklanması ve çalışmalarını saklama konusunda teşvik edilmesi</a:t>
          </a:r>
          <a:endParaRPr lang="tr-TR" sz="2400" dirty="0">
            <a:solidFill>
              <a:srgbClr val="002060"/>
            </a:solidFill>
            <a:latin typeface="Times New Roman" panose="02020603050405020304" pitchFamily="18" charset="0"/>
            <a:cs typeface="Times New Roman" panose="02020603050405020304" pitchFamily="18" charset="0"/>
          </a:endParaRPr>
        </a:p>
      </dgm:t>
    </dgm:pt>
    <dgm:pt modelId="{E8DA78CD-6DCD-7B4C-8CCB-694328F1E7C2}" type="parTrans" cxnId="{80E41DA6-09CB-854F-B684-B9CD9A000ABF}">
      <dgm:prSet/>
      <dgm:spPr/>
      <dgm:t>
        <a:bodyPr/>
        <a:lstStyle/>
        <a:p>
          <a:endParaRPr lang="tr-TR"/>
        </a:p>
      </dgm:t>
    </dgm:pt>
    <dgm:pt modelId="{066C8C07-1CD5-0843-BF44-6D4719621B8D}" type="sibTrans" cxnId="{80E41DA6-09CB-854F-B684-B9CD9A000ABF}">
      <dgm:prSet/>
      <dgm:spPr/>
      <dgm:t>
        <a:bodyPr/>
        <a:lstStyle/>
        <a:p>
          <a:endParaRPr lang="tr-TR"/>
        </a:p>
      </dgm:t>
    </dgm:pt>
    <dgm:pt modelId="{67AD8C42-0F89-C249-8244-4D3282463C35}" type="pres">
      <dgm:prSet presAssocID="{5C02D2EB-4BC8-C141-83F3-CE9E27D3C888}" presName="Name0" presStyleCnt="0">
        <dgm:presLayoutVars>
          <dgm:chMax val="1"/>
          <dgm:chPref val="1"/>
          <dgm:dir/>
          <dgm:animOne val="branch"/>
          <dgm:animLvl val="lvl"/>
        </dgm:presLayoutVars>
      </dgm:prSet>
      <dgm:spPr/>
    </dgm:pt>
    <dgm:pt modelId="{EDCC4BF8-AA5C-D344-BA32-744768F459A4}" type="pres">
      <dgm:prSet presAssocID="{E848E3BB-54C3-B342-BDEB-8E4CF760527B}" presName="singleCycle" presStyleCnt="0"/>
      <dgm:spPr/>
    </dgm:pt>
    <dgm:pt modelId="{AB5AA101-091C-7746-B49A-B4E2D9F7615D}" type="pres">
      <dgm:prSet presAssocID="{E848E3BB-54C3-B342-BDEB-8E4CF760527B}" presName="singleCenter" presStyleLbl="node1" presStyleIdx="0" presStyleCnt="5" custScaleX="186758">
        <dgm:presLayoutVars>
          <dgm:chMax val="7"/>
          <dgm:chPref val="7"/>
        </dgm:presLayoutVars>
      </dgm:prSet>
      <dgm:spPr/>
    </dgm:pt>
    <dgm:pt modelId="{818C72B4-DF2C-E846-839E-AFBD387DABB6}" type="pres">
      <dgm:prSet presAssocID="{5B61D4CF-D5BA-974D-AA22-CCD2D90CB4BD}" presName="Name56" presStyleLbl="parChTrans1D2" presStyleIdx="0" presStyleCnt="4"/>
      <dgm:spPr/>
    </dgm:pt>
    <dgm:pt modelId="{A718F5F3-0598-1A4B-AE88-EE563CE9AB08}" type="pres">
      <dgm:prSet presAssocID="{04652F71-9648-0045-B826-A6F9D648A9B4}" presName="text0" presStyleLbl="node1" presStyleIdx="1" presStyleCnt="5" custScaleX="458856" custRadScaleRad="175679" custRadScaleInc="125044">
        <dgm:presLayoutVars>
          <dgm:bulletEnabled val="1"/>
        </dgm:presLayoutVars>
      </dgm:prSet>
      <dgm:spPr/>
    </dgm:pt>
    <dgm:pt modelId="{CE2EF06E-0064-3842-83FA-6F52AF98960B}" type="pres">
      <dgm:prSet presAssocID="{E8DA78CD-6DCD-7B4C-8CCB-694328F1E7C2}" presName="Name56" presStyleLbl="parChTrans1D2" presStyleIdx="1" presStyleCnt="4"/>
      <dgm:spPr/>
    </dgm:pt>
    <dgm:pt modelId="{ADCAB6D5-8CA3-B04D-858B-4FA7F37B42DC}" type="pres">
      <dgm:prSet presAssocID="{DD18A3D3-C9EF-C643-A6B8-CF084ABE7C63}" presName="text0" presStyleLbl="node1" presStyleIdx="2" presStyleCnt="5" custScaleX="517012" custRadScaleRad="170562" custRadScaleInc="79786">
        <dgm:presLayoutVars>
          <dgm:bulletEnabled val="1"/>
        </dgm:presLayoutVars>
      </dgm:prSet>
      <dgm:spPr/>
    </dgm:pt>
    <dgm:pt modelId="{51C4783A-DDDF-4D4C-9309-D2192692E6AC}" type="pres">
      <dgm:prSet presAssocID="{9CB94F78-A111-BB4C-BCF3-7D759EE64CEA}" presName="Name56" presStyleLbl="parChTrans1D2" presStyleIdx="2" presStyleCnt="4"/>
      <dgm:spPr/>
    </dgm:pt>
    <dgm:pt modelId="{A02B4352-9E9C-7649-A55F-06DD5A263F07}" type="pres">
      <dgm:prSet presAssocID="{36A36E00-0E46-B64B-98E1-73A5F3B8C0AF}" presName="text0" presStyleLbl="node1" presStyleIdx="3" presStyleCnt="5" custScaleX="415121" custRadScaleRad="162872" custRadScaleInc="115806">
        <dgm:presLayoutVars>
          <dgm:bulletEnabled val="1"/>
        </dgm:presLayoutVars>
      </dgm:prSet>
      <dgm:spPr/>
    </dgm:pt>
    <dgm:pt modelId="{23A22D43-63ED-9648-A749-8F024B18B1A6}" type="pres">
      <dgm:prSet presAssocID="{2269C911-CD32-5840-B82A-786ACC6DC0F8}" presName="Name56" presStyleLbl="parChTrans1D2" presStyleIdx="3" presStyleCnt="4"/>
      <dgm:spPr/>
    </dgm:pt>
    <dgm:pt modelId="{DC46AE4E-CB8A-8A48-A2B5-228400741522}" type="pres">
      <dgm:prSet presAssocID="{2C361FF0-D973-1C48-B61E-F2BD3FD62A90}" presName="text0" presStyleLbl="node1" presStyleIdx="4" presStyleCnt="5" custScaleX="376909" custRadScaleRad="185324" custRadScaleInc="72411">
        <dgm:presLayoutVars>
          <dgm:bulletEnabled val="1"/>
        </dgm:presLayoutVars>
      </dgm:prSet>
      <dgm:spPr/>
    </dgm:pt>
  </dgm:ptLst>
  <dgm:cxnLst>
    <dgm:cxn modelId="{43767A18-B956-4144-AFEC-8E0666A9E6C9}" srcId="{E848E3BB-54C3-B342-BDEB-8E4CF760527B}" destId="{04652F71-9648-0045-B826-A6F9D648A9B4}" srcOrd="0" destOrd="0" parTransId="{5B61D4CF-D5BA-974D-AA22-CCD2D90CB4BD}" sibTransId="{4C2A949D-6758-9048-A119-2D9FA6949297}"/>
    <dgm:cxn modelId="{A3DBE242-D9BF-C14E-BBF6-B4C1DD80368E}" type="presOf" srcId="{36A36E00-0E46-B64B-98E1-73A5F3B8C0AF}" destId="{A02B4352-9E9C-7649-A55F-06DD5A263F07}" srcOrd="0" destOrd="0" presId="urn:microsoft.com/office/officeart/2008/layout/RadialCluster"/>
    <dgm:cxn modelId="{412A6648-8404-4C4B-B2D1-BF0AEE01EC7D}" type="presOf" srcId="{2269C911-CD32-5840-B82A-786ACC6DC0F8}" destId="{23A22D43-63ED-9648-A749-8F024B18B1A6}" srcOrd="0" destOrd="0" presId="urn:microsoft.com/office/officeart/2008/layout/RadialCluster"/>
    <dgm:cxn modelId="{5D991653-3A26-E14C-9CF3-B9A8E969DD94}" srcId="{E848E3BB-54C3-B342-BDEB-8E4CF760527B}" destId="{36A36E00-0E46-B64B-98E1-73A5F3B8C0AF}" srcOrd="2" destOrd="0" parTransId="{9CB94F78-A111-BB4C-BCF3-7D759EE64CEA}" sibTransId="{0AE76FB3-1B06-1B45-8500-5D37C80E924C}"/>
    <dgm:cxn modelId="{E9817987-89FF-8E47-A705-B722A5C2CCDB}" type="presOf" srcId="{DD18A3D3-C9EF-C643-A6B8-CF084ABE7C63}" destId="{ADCAB6D5-8CA3-B04D-858B-4FA7F37B42DC}" srcOrd="0" destOrd="0" presId="urn:microsoft.com/office/officeart/2008/layout/RadialCluster"/>
    <dgm:cxn modelId="{AFDCB690-2D11-C847-8EB8-15089ECFAF71}" type="presOf" srcId="{04652F71-9648-0045-B826-A6F9D648A9B4}" destId="{A718F5F3-0598-1A4B-AE88-EE563CE9AB08}" srcOrd="0" destOrd="0" presId="urn:microsoft.com/office/officeart/2008/layout/RadialCluster"/>
    <dgm:cxn modelId="{EE5012A0-DE56-A640-B959-CF7A129E1009}" type="presOf" srcId="{2C361FF0-D973-1C48-B61E-F2BD3FD62A90}" destId="{DC46AE4E-CB8A-8A48-A2B5-228400741522}" srcOrd="0" destOrd="0" presId="urn:microsoft.com/office/officeart/2008/layout/RadialCluster"/>
    <dgm:cxn modelId="{B7DA0BA4-8D8E-AF4C-AB09-6294DF9E30E2}" srcId="{5C02D2EB-4BC8-C141-83F3-CE9E27D3C888}" destId="{E848E3BB-54C3-B342-BDEB-8E4CF760527B}" srcOrd="0" destOrd="0" parTransId="{5099E9E3-29B0-E443-ABE9-E76A40E37194}" sibTransId="{9695B72A-A6F5-A54E-8243-E9C77A15B756}"/>
    <dgm:cxn modelId="{80E41DA6-09CB-854F-B684-B9CD9A000ABF}" srcId="{E848E3BB-54C3-B342-BDEB-8E4CF760527B}" destId="{DD18A3D3-C9EF-C643-A6B8-CF084ABE7C63}" srcOrd="1" destOrd="0" parTransId="{E8DA78CD-6DCD-7B4C-8CCB-694328F1E7C2}" sibTransId="{066C8C07-1CD5-0843-BF44-6D4719621B8D}"/>
    <dgm:cxn modelId="{3FADCCB0-5F68-3F47-8C52-DE8A4E107DC3}" srcId="{E848E3BB-54C3-B342-BDEB-8E4CF760527B}" destId="{2C361FF0-D973-1C48-B61E-F2BD3FD62A90}" srcOrd="3" destOrd="0" parTransId="{2269C911-CD32-5840-B82A-786ACC6DC0F8}" sibTransId="{02F8D167-4E49-5648-897F-44071660930B}"/>
    <dgm:cxn modelId="{588D9DBC-9D72-7848-A9A5-6C9FEF518F6C}" type="presOf" srcId="{E848E3BB-54C3-B342-BDEB-8E4CF760527B}" destId="{AB5AA101-091C-7746-B49A-B4E2D9F7615D}" srcOrd="0" destOrd="0" presId="urn:microsoft.com/office/officeart/2008/layout/RadialCluster"/>
    <dgm:cxn modelId="{5FE35BC3-0BCB-1F4E-9E6E-2AFB492D4BE7}" type="presOf" srcId="{9CB94F78-A111-BB4C-BCF3-7D759EE64CEA}" destId="{51C4783A-DDDF-4D4C-9309-D2192692E6AC}" srcOrd="0" destOrd="0" presId="urn:microsoft.com/office/officeart/2008/layout/RadialCluster"/>
    <dgm:cxn modelId="{3CEEBACA-D936-5241-BECA-75AE47590CE4}" type="presOf" srcId="{5B61D4CF-D5BA-974D-AA22-CCD2D90CB4BD}" destId="{818C72B4-DF2C-E846-839E-AFBD387DABB6}" srcOrd="0" destOrd="0" presId="urn:microsoft.com/office/officeart/2008/layout/RadialCluster"/>
    <dgm:cxn modelId="{E93A6EE5-F851-0B40-B268-266EE4CEC615}" type="presOf" srcId="{E8DA78CD-6DCD-7B4C-8CCB-694328F1E7C2}" destId="{CE2EF06E-0064-3842-83FA-6F52AF98960B}" srcOrd="0" destOrd="0" presId="urn:microsoft.com/office/officeart/2008/layout/RadialCluster"/>
    <dgm:cxn modelId="{604D99E9-A00F-034F-907F-39DA1E445C95}" type="presOf" srcId="{5C02D2EB-4BC8-C141-83F3-CE9E27D3C888}" destId="{67AD8C42-0F89-C249-8244-4D3282463C35}" srcOrd="0" destOrd="0" presId="urn:microsoft.com/office/officeart/2008/layout/RadialCluster"/>
    <dgm:cxn modelId="{F2FAF9EE-BB5C-4B46-B9BD-B24AF232FFF5}" type="presParOf" srcId="{67AD8C42-0F89-C249-8244-4D3282463C35}" destId="{EDCC4BF8-AA5C-D344-BA32-744768F459A4}" srcOrd="0" destOrd="0" presId="urn:microsoft.com/office/officeart/2008/layout/RadialCluster"/>
    <dgm:cxn modelId="{005CA412-735D-B24F-AABA-6095CE5A53B4}" type="presParOf" srcId="{EDCC4BF8-AA5C-D344-BA32-744768F459A4}" destId="{AB5AA101-091C-7746-B49A-B4E2D9F7615D}" srcOrd="0" destOrd="0" presId="urn:microsoft.com/office/officeart/2008/layout/RadialCluster"/>
    <dgm:cxn modelId="{1F31643E-800C-0F42-B7FD-39764592F36B}" type="presParOf" srcId="{EDCC4BF8-AA5C-D344-BA32-744768F459A4}" destId="{818C72B4-DF2C-E846-839E-AFBD387DABB6}" srcOrd="1" destOrd="0" presId="urn:microsoft.com/office/officeart/2008/layout/RadialCluster"/>
    <dgm:cxn modelId="{95287DD8-1AA5-DB47-9CA1-018D7AFED103}" type="presParOf" srcId="{EDCC4BF8-AA5C-D344-BA32-744768F459A4}" destId="{A718F5F3-0598-1A4B-AE88-EE563CE9AB08}" srcOrd="2" destOrd="0" presId="urn:microsoft.com/office/officeart/2008/layout/RadialCluster"/>
    <dgm:cxn modelId="{2D7FCDFB-30E4-B941-8674-9418B6D558C2}" type="presParOf" srcId="{EDCC4BF8-AA5C-D344-BA32-744768F459A4}" destId="{CE2EF06E-0064-3842-83FA-6F52AF98960B}" srcOrd="3" destOrd="0" presId="urn:microsoft.com/office/officeart/2008/layout/RadialCluster"/>
    <dgm:cxn modelId="{AB058F5A-F201-EC44-BEBF-13AF28154AB8}" type="presParOf" srcId="{EDCC4BF8-AA5C-D344-BA32-744768F459A4}" destId="{ADCAB6D5-8CA3-B04D-858B-4FA7F37B42DC}" srcOrd="4" destOrd="0" presId="urn:microsoft.com/office/officeart/2008/layout/RadialCluster"/>
    <dgm:cxn modelId="{A4AE777E-E1D3-3B4F-9279-890B37AC552A}" type="presParOf" srcId="{EDCC4BF8-AA5C-D344-BA32-744768F459A4}" destId="{51C4783A-DDDF-4D4C-9309-D2192692E6AC}" srcOrd="5" destOrd="0" presId="urn:microsoft.com/office/officeart/2008/layout/RadialCluster"/>
    <dgm:cxn modelId="{2A787477-9054-A641-B8BD-DE41C1DBE946}" type="presParOf" srcId="{EDCC4BF8-AA5C-D344-BA32-744768F459A4}" destId="{A02B4352-9E9C-7649-A55F-06DD5A263F07}" srcOrd="6" destOrd="0" presId="urn:microsoft.com/office/officeart/2008/layout/RadialCluster"/>
    <dgm:cxn modelId="{DE2E51FA-8930-A74B-900D-6C79F339BD9E}" type="presParOf" srcId="{EDCC4BF8-AA5C-D344-BA32-744768F459A4}" destId="{23A22D43-63ED-9648-A749-8F024B18B1A6}" srcOrd="7" destOrd="0" presId="urn:microsoft.com/office/officeart/2008/layout/RadialCluster"/>
    <dgm:cxn modelId="{5D44307E-92C3-364A-AA77-7B1BF8701A44}" type="presParOf" srcId="{EDCC4BF8-AA5C-D344-BA32-744768F459A4}" destId="{DC46AE4E-CB8A-8A48-A2B5-228400741522}" srcOrd="8"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02D2EB-4BC8-C141-83F3-CE9E27D3C888}" type="doc">
      <dgm:prSet loTypeId="urn:microsoft.com/office/officeart/2008/layout/RadialCluster" loCatId="" qsTypeId="urn:microsoft.com/office/officeart/2005/8/quickstyle/simple1" qsCatId="simple" csTypeId="urn:microsoft.com/office/officeart/2005/8/colors/accent1_2" csCatId="accent1" phldr="1"/>
      <dgm:spPr/>
      <dgm:t>
        <a:bodyPr/>
        <a:lstStyle/>
        <a:p>
          <a:endParaRPr lang="tr-TR"/>
        </a:p>
      </dgm:t>
    </dgm:pt>
    <dgm:pt modelId="{E848E3BB-54C3-B342-BDEB-8E4CF760527B}">
      <dgm:prSet phldrT="[Metin]"/>
      <dgm:spPr>
        <a:solidFill>
          <a:schemeClr val="accent4">
            <a:lumMod val="75000"/>
          </a:schemeClr>
        </a:solidFill>
      </dgm:spPr>
      <dgm:t>
        <a:bodyPr/>
        <a:lstStyle/>
        <a:p>
          <a:r>
            <a:rPr lang="tr-TR" dirty="0">
              <a:latin typeface="Times New Roman" panose="02020603050405020304" pitchFamily="18" charset="0"/>
              <a:cs typeface="Times New Roman" panose="02020603050405020304" pitchFamily="18" charset="0"/>
            </a:rPr>
            <a:t>YANSITMA </a:t>
          </a:r>
        </a:p>
      </dgm:t>
    </dgm:pt>
    <dgm:pt modelId="{5099E9E3-29B0-E443-ABE9-E76A40E37194}" type="parTrans" cxnId="{B7DA0BA4-8D8E-AF4C-AB09-6294DF9E30E2}">
      <dgm:prSet/>
      <dgm:spPr/>
      <dgm:t>
        <a:bodyPr/>
        <a:lstStyle/>
        <a:p>
          <a:endParaRPr lang="tr-TR"/>
        </a:p>
      </dgm:t>
    </dgm:pt>
    <dgm:pt modelId="{9695B72A-A6F5-A54E-8243-E9C77A15B756}" type="sibTrans" cxnId="{B7DA0BA4-8D8E-AF4C-AB09-6294DF9E30E2}">
      <dgm:prSet/>
      <dgm:spPr/>
      <dgm:t>
        <a:bodyPr/>
        <a:lstStyle/>
        <a:p>
          <a:endParaRPr lang="tr-TR"/>
        </a:p>
      </dgm:t>
    </dgm:pt>
    <dgm:pt modelId="{04652F71-9648-0045-B826-A6F9D648A9B4}">
      <dgm:prSet phldrT="[Metin]" custT="1"/>
      <dgm:spPr>
        <a:noFill/>
      </dgm:spPr>
      <dgm:t>
        <a:bodyPr/>
        <a:lstStyle/>
        <a:p>
          <a:pPr marL="0" algn="l">
            <a:lnSpc>
              <a:spcPct val="150000"/>
            </a:lnSpc>
            <a:buNone/>
          </a:pPr>
          <a:r>
            <a:rPr lang="tr-TR" altLang="tr-TR" sz="2400" dirty="0">
              <a:solidFill>
                <a:srgbClr val="660066"/>
              </a:solidFill>
              <a:latin typeface="Times New Roman" panose="02020603050405020304" pitchFamily="18" charset="0"/>
              <a:cs typeface="Times New Roman" panose="02020603050405020304" pitchFamily="18" charset="0"/>
            </a:rPr>
            <a:t>Portfolyoyu herhangi bir çalışma dosyasından ayıran en önemli aşamadır. Bu aşamada öğrenci</a:t>
          </a:r>
        </a:p>
        <a:p>
          <a:pPr marL="311150" indent="-311150" algn="l">
            <a:lnSpc>
              <a:spcPct val="150000"/>
            </a:lnSpc>
            <a:buFont typeface="+mj-lt"/>
            <a:buAutoNum type="arabicPeriod"/>
            <a:tabLst/>
          </a:pPr>
          <a:r>
            <a:rPr lang="tr-TR" altLang="tr-TR" sz="2400" dirty="0">
              <a:solidFill>
                <a:srgbClr val="660066"/>
              </a:solidFill>
              <a:latin typeface="Times New Roman" panose="02020603050405020304" pitchFamily="18" charset="0"/>
              <a:cs typeface="Times New Roman" panose="02020603050405020304" pitchFamily="18" charset="0"/>
            </a:rPr>
            <a:t>1. portfolyosuna seçtiği her bir çalışmayı niçin seçtiğini açıklar,</a:t>
          </a:r>
        </a:p>
        <a:p>
          <a:pPr marL="311150" indent="-311150" algn="l">
            <a:lnSpc>
              <a:spcPct val="150000"/>
            </a:lnSpc>
            <a:buFont typeface="+mj-lt"/>
            <a:buAutoNum type="arabicPeriod"/>
            <a:tabLst/>
          </a:pPr>
          <a:r>
            <a:rPr lang="tr-TR" altLang="tr-TR" sz="2400" dirty="0">
              <a:solidFill>
                <a:srgbClr val="660066"/>
              </a:solidFill>
              <a:latin typeface="Times New Roman" panose="02020603050405020304" pitchFamily="18" charset="0"/>
              <a:cs typeface="Times New Roman" panose="02020603050405020304" pitchFamily="18" charset="0"/>
            </a:rPr>
            <a:t>2. çalışmalarını yaparken geçirdiği süreci ve bu süreçte öğrendiklerini anlatır, </a:t>
          </a:r>
        </a:p>
        <a:p>
          <a:pPr marL="311150" indent="-311150" algn="l">
            <a:lnSpc>
              <a:spcPct val="150000"/>
            </a:lnSpc>
            <a:buFont typeface="+mj-lt"/>
            <a:buAutoNum type="arabicPeriod"/>
            <a:tabLst/>
          </a:pPr>
          <a:r>
            <a:rPr lang="tr-TR" altLang="tr-TR" sz="2400" dirty="0">
              <a:solidFill>
                <a:srgbClr val="660066"/>
              </a:solidFill>
              <a:latin typeface="Times New Roman" panose="02020603050405020304" pitchFamily="18" charset="0"/>
              <a:cs typeface="Times New Roman" panose="02020603050405020304" pitchFamily="18" charset="0"/>
            </a:rPr>
            <a:t>3. kendi başarısını görür, bunu ifade eder ve değerlendirme sürecine katılır.</a:t>
          </a:r>
          <a:endParaRPr lang="tr-TR" sz="2400" dirty="0">
            <a:solidFill>
              <a:srgbClr val="660066"/>
            </a:solidFill>
            <a:latin typeface="Times New Roman" panose="02020603050405020304" pitchFamily="18" charset="0"/>
            <a:cs typeface="Times New Roman" panose="02020603050405020304" pitchFamily="18" charset="0"/>
          </a:endParaRPr>
        </a:p>
      </dgm:t>
    </dgm:pt>
    <dgm:pt modelId="{5B61D4CF-D5BA-974D-AA22-CCD2D90CB4BD}" type="parTrans" cxnId="{43767A18-B956-4144-AFEC-8E0666A9E6C9}">
      <dgm:prSet/>
      <dgm:spPr>
        <a:ln>
          <a:solidFill>
            <a:srgbClr val="660066"/>
          </a:solidFill>
        </a:ln>
      </dgm:spPr>
      <dgm:t>
        <a:bodyPr/>
        <a:lstStyle/>
        <a:p>
          <a:endParaRPr lang="tr-TR"/>
        </a:p>
      </dgm:t>
    </dgm:pt>
    <dgm:pt modelId="{4C2A949D-6758-9048-A119-2D9FA6949297}" type="sibTrans" cxnId="{43767A18-B956-4144-AFEC-8E0666A9E6C9}">
      <dgm:prSet/>
      <dgm:spPr/>
      <dgm:t>
        <a:bodyPr/>
        <a:lstStyle/>
        <a:p>
          <a:endParaRPr lang="tr-TR"/>
        </a:p>
      </dgm:t>
    </dgm:pt>
    <dgm:pt modelId="{67AD8C42-0F89-C249-8244-4D3282463C35}" type="pres">
      <dgm:prSet presAssocID="{5C02D2EB-4BC8-C141-83F3-CE9E27D3C888}" presName="Name0" presStyleCnt="0">
        <dgm:presLayoutVars>
          <dgm:chMax val="1"/>
          <dgm:chPref val="1"/>
          <dgm:dir/>
          <dgm:animOne val="branch"/>
          <dgm:animLvl val="lvl"/>
        </dgm:presLayoutVars>
      </dgm:prSet>
      <dgm:spPr/>
    </dgm:pt>
    <dgm:pt modelId="{EDCC4BF8-AA5C-D344-BA32-744768F459A4}" type="pres">
      <dgm:prSet presAssocID="{E848E3BB-54C3-B342-BDEB-8E4CF760527B}" presName="singleCycle" presStyleCnt="0"/>
      <dgm:spPr/>
    </dgm:pt>
    <dgm:pt modelId="{AB5AA101-091C-7746-B49A-B4E2D9F7615D}" type="pres">
      <dgm:prSet presAssocID="{E848E3BB-54C3-B342-BDEB-8E4CF760527B}" presName="singleCenter" presStyleLbl="node1" presStyleIdx="0" presStyleCnt="2" custScaleX="117792" custScaleY="38422" custLinFactNeighborX="-39081" custLinFactNeighborY="-34981">
        <dgm:presLayoutVars>
          <dgm:chMax val="7"/>
          <dgm:chPref val="7"/>
        </dgm:presLayoutVars>
      </dgm:prSet>
      <dgm:spPr/>
    </dgm:pt>
    <dgm:pt modelId="{818C72B4-DF2C-E846-839E-AFBD387DABB6}" type="pres">
      <dgm:prSet presAssocID="{5B61D4CF-D5BA-974D-AA22-CCD2D90CB4BD}" presName="Name56" presStyleLbl="parChTrans1D2" presStyleIdx="0" presStyleCnt="1"/>
      <dgm:spPr/>
    </dgm:pt>
    <dgm:pt modelId="{A718F5F3-0598-1A4B-AE88-EE563CE9AB08}" type="pres">
      <dgm:prSet presAssocID="{04652F71-9648-0045-B826-A6F9D648A9B4}" presName="text0" presStyleLbl="node1" presStyleIdx="1" presStyleCnt="2" custFlipHor="1" custScaleX="344647" custScaleY="298507" custRadScaleRad="135119" custRadScaleInc="-8349">
        <dgm:presLayoutVars>
          <dgm:bulletEnabled val="1"/>
        </dgm:presLayoutVars>
      </dgm:prSet>
      <dgm:spPr/>
    </dgm:pt>
  </dgm:ptLst>
  <dgm:cxnLst>
    <dgm:cxn modelId="{43767A18-B956-4144-AFEC-8E0666A9E6C9}" srcId="{E848E3BB-54C3-B342-BDEB-8E4CF760527B}" destId="{04652F71-9648-0045-B826-A6F9D648A9B4}" srcOrd="0" destOrd="0" parTransId="{5B61D4CF-D5BA-974D-AA22-CCD2D90CB4BD}" sibTransId="{4C2A949D-6758-9048-A119-2D9FA6949297}"/>
    <dgm:cxn modelId="{AFDCB690-2D11-C847-8EB8-15089ECFAF71}" type="presOf" srcId="{04652F71-9648-0045-B826-A6F9D648A9B4}" destId="{A718F5F3-0598-1A4B-AE88-EE563CE9AB08}" srcOrd="0" destOrd="0" presId="urn:microsoft.com/office/officeart/2008/layout/RadialCluster"/>
    <dgm:cxn modelId="{B7DA0BA4-8D8E-AF4C-AB09-6294DF9E30E2}" srcId="{5C02D2EB-4BC8-C141-83F3-CE9E27D3C888}" destId="{E848E3BB-54C3-B342-BDEB-8E4CF760527B}" srcOrd="0" destOrd="0" parTransId="{5099E9E3-29B0-E443-ABE9-E76A40E37194}" sibTransId="{9695B72A-A6F5-A54E-8243-E9C77A15B756}"/>
    <dgm:cxn modelId="{588D9DBC-9D72-7848-A9A5-6C9FEF518F6C}" type="presOf" srcId="{E848E3BB-54C3-B342-BDEB-8E4CF760527B}" destId="{AB5AA101-091C-7746-B49A-B4E2D9F7615D}" srcOrd="0" destOrd="0" presId="urn:microsoft.com/office/officeart/2008/layout/RadialCluster"/>
    <dgm:cxn modelId="{3CEEBACA-D936-5241-BECA-75AE47590CE4}" type="presOf" srcId="{5B61D4CF-D5BA-974D-AA22-CCD2D90CB4BD}" destId="{818C72B4-DF2C-E846-839E-AFBD387DABB6}" srcOrd="0" destOrd="0" presId="urn:microsoft.com/office/officeart/2008/layout/RadialCluster"/>
    <dgm:cxn modelId="{604D99E9-A00F-034F-907F-39DA1E445C95}" type="presOf" srcId="{5C02D2EB-4BC8-C141-83F3-CE9E27D3C888}" destId="{67AD8C42-0F89-C249-8244-4D3282463C35}" srcOrd="0" destOrd="0" presId="urn:microsoft.com/office/officeart/2008/layout/RadialCluster"/>
    <dgm:cxn modelId="{F2FAF9EE-BB5C-4B46-B9BD-B24AF232FFF5}" type="presParOf" srcId="{67AD8C42-0F89-C249-8244-4D3282463C35}" destId="{EDCC4BF8-AA5C-D344-BA32-744768F459A4}" srcOrd="0" destOrd="0" presId="urn:microsoft.com/office/officeart/2008/layout/RadialCluster"/>
    <dgm:cxn modelId="{005CA412-735D-B24F-AABA-6095CE5A53B4}" type="presParOf" srcId="{EDCC4BF8-AA5C-D344-BA32-744768F459A4}" destId="{AB5AA101-091C-7746-B49A-B4E2D9F7615D}" srcOrd="0" destOrd="0" presId="urn:microsoft.com/office/officeart/2008/layout/RadialCluster"/>
    <dgm:cxn modelId="{1F31643E-800C-0F42-B7FD-39764592F36B}" type="presParOf" srcId="{EDCC4BF8-AA5C-D344-BA32-744768F459A4}" destId="{818C72B4-DF2C-E846-839E-AFBD387DABB6}" srcOrd="1" destOrd="0" presId="urn:microsoft.com/office/officeart/2008/layout/RadialCluster"/>
    <dgm:cxn modelId="{95287DD8-1AA5-DB47-9CA1-018D7AFED103}" type="presParOf" srcId="{EDCC4BF8-AA5C-D344-BA32-744768F459A4}" destId="{A718F5F3-0598-1A4B-AE88-EE563CE9AB08}" srcOrd="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02D2EB-4BC8-C141-83F3-CE9E27D3C888}" type="doc">
      <dgm:prSet loTypeId="urn:microsoft.com/office/officeart/2008/layout/RadialCluster" loCatId="" qsTypeId="urn:microsoft.com/office/officeart/2005/8/quickstyle/simple1" qsCatId="simple" csTypeId="urn:microsoft.com/office/officeart/2005/8/colors/accent1_2" csCatId="accent1" phldr="1"/>
      <dgm:spPr/>
      <dgm:t>
        <a:bodyPr/>
        <a:lstStyle/>
        <a:p>
          <a:endParaRPr lang="tr-TR"/>
        </a:p>
      </dgm:t>
    </dgm:pt>
    <dgm:pt modelId="{E848E3BB-54C3-B342-BDEB-8E4CF760527B}">
      <dgm:prSet phldrT="[Metin]"/>
      <dgm:spPr>
        <a:solidFill>
          <a:schemeClr val="accent4">
            <a:lumMod val="75000"/>
          </a:schemeClr>
        </a:solidFill>
      </dgm:spPr>
      <dgm:t>
        <a:bodyPr/>
        <a:lstStyle/>
        <a:p>
          <a:r>
            <a:rPr lang="tr-TR" dirty="0">
              <a:latin typeface="Times New Roman" panose="02020603050405020304" pitchFamily="18" charset="0"/>
              <a:cs typeface="Times New Roman" panose="02020603050405020304" pitchFamily="18" charset="0"/>
            </a:rPr>
            <a:t>YANSITMA SORULARI</a:t>
          </a:r>
        </a:p>
      </dgm:t>
    </dgm:pt>
    <dgm:pt modelId="{5099E9E3-29B0-E443-ABE9-E76A40E37194}" type="parTrans" cxnId="{B7DA0BA4-8D8E-AF4C-AB09-6294DF9E30E2}">
      <dgm:prSet/>
      <dgm:spPr/>
      <dgm:t>
        <a:bodyPr/>
        <a:lstStyle/>
        <a:p>
          <a:endParaRPr lang="tr-TR"/>
        </a:p>
      </dgm:t>
    </dgm:pt>
    <dgm:pt modelId="{9695B72A-A6F5-A54E-8243-E9C77A15B756}" type="sibTrans" cxnId="{B7DA0BA4-8D8E-AF4C-AB09-6294DF9E30E2}">
      <dgm:prSet/>
      <dgm:spPr/>
      <dgm:t>
        <a:bodyPr/>
        <a:lstStyle/>
        <a:p>
          <a:endParaRPr lang="tr-TR"/>
        </a:p>
      </dgm:t>
    </dgm:pt>
    <dgm:pt modelId="{04652F71-9648-0045-B826-A6F9D648A9B4}">
      <dgm:prSet phldrT="[Metin]" custT="1"/>
      <dgm:spPr>
        <a:noFill/>
      </dgm:spPr>
      <dgm:t>
        <a:bodyPr/>
        <a:lstStyle/>
        <a:p>
          <a:r>
            <a:rPr lang="tr-TR" altLang="tr-TR" sz="2400" dirty="0">
              <a:solidFill>
                <a:srgbClr val="660066"/>
              </a:solidFill>
              <a:latin typeface="Times New Roman" panose="02020603050405020304" pitchFamily="18" charset="0"/>
              <a:cs typeface="Times New Roman" panose="02020603050405020304" pitchFamily="18" charset="0"/>
            </a:rPr>
            <a:t>Bu çalışmayı nasıl yaptım?</a:t>
          </a:r>
          <a:endParaRPr lang="tr-TR" sz="2400" dirty="0">
            <a:solidFill>
              <a:srgbClr val="660066"/>
            </a:solidFill>
            <a:latin typeface="Times New Roman" panose="02020603050405020304" pitchFamily="18" charset="0"/>
            <a:cs typeface="Times New Roman" panose="02020603050405020304" pitchFamily="18" charset="0"/>
          </a:endParaRPr>
        </a:p>
      </dgm:t>
    </dgm:pt>
    <dgm:pt modelId="{5B61D4CF-D5BA-974D-AA22-CCD2D90CB4BD}" type="parTrans" cxnId="{43767A18-B956-4144-AFEC-8E0666A9E6C9}">
      <dgm:prSet/>
      <dgm:spPr>
        <a:ln>
          <a:solidFill>
            <a:srgbClr val="660066"/>
          </a:solidFill>
        </a:ln>
      </dgm:spPr>
      <dgm:t>
        <a:bodyPr/>
        <a:lstStyle/>
        <a:p>
          <a:endParaRPr lang="tr-TR"/>
        </a:p>
      </dgm:t>
    </dgm:pt>
    <dgm:pt modelId="{4C2A949D-6758-9048-A119-2D9FA6949297}" type="sibTrans" cxnId="{43767A18-B956-4144-AFEC-8E0666A9E6C9}">
      <dgm:prSet/>
      <dgm:spPr/>
      <dgm:t>
        <a:bodyPr/>
        <a:lstStyle/>
        <a:p>
          <a:endParaRPr lang="tr-TR"/>
        </a:p>
      </dgm:t>
    </dgm:pt>
    <dgm:pt modelId="{2C361FF0-D973-1C48-B61E-F2BD3FD62A90}">
      <dgm:prSet phldrT="[Metin]" custT="1"/>
      <dgm:spPr>
        <a:noFill/>
      </dgm:spPr>
      <dgm:t>
        <a:bodyPr/>
        <a:lstStyle/>
        <a:p>
          <a:r>
            <a:rPr lang="tr-TR" altLang="tr-TR" sz="2400" dirty="0">
              <a:solidFill>
                <a:srgbClr val="660066"/>
              </a:solidFill>
              <a:latin typeface="Times New Roman" panose="02020603050405020304" pitchFamily="18" charset="0"/>
              <a:cs typeface="Times New Roman" panose="02020603050405020304" pitchFamily="18" charset="0"/>
            </a:rPr>
            <a:t>Çalışmalarım içinde en çok sevdiğim hangisi? Neden?</a:t>
          </a:r>
          <a:endParaRPr lang="tr-TR" sz="2400" dirty="0">
            <a:solidFill>
              <a:srgbClr val="660066"/>
            </a:solidFill>
            <a:latin typeface="Times New Roman" panose="02020603050405020304" pitchFamily="18" charset="0"/>
            <a:cs typeface="Times New Roman" panose="02020603050405020304" pitchFamily="18" charset="0"/>
          </a:endParaRPr>
        </a:p>
      </dgm:t>
    </dgm:pt>
    <dgm:pt modelId="{2269C911-CD32-5840-B82A-786ACC6DC0F8}" type="parTrans" cxnId="{3FADCCB0-5F68-3F47-8C52-DE8A4E107DC3}">
      <dgm:prSet/>
      <dgm:spPr>
        <a:ln>
          <a:solidFill>
            <a:srgbClr val="660066"/>
          </a:solidFill>
        </a:ln>
      </dgm:spPr>
      <dgm:t>
        <a:bodyPr/>
        <a:lstStyle/>
        <a:p>
          <a:endParaRPr lang="tr-TR"/>
        </a:p>
      </dgm:t>
    </dgm:pt>
    <dgm:pt modelId="{02F8D167-4E49-5648-897F-44071660930B}" type="sibTrans" cxnId="{3FADCCB0-5F68-3F47-8C52-DE8A4E107DC3}">
      <dgm:prSet/>
      <dgm:spPr/>
      <dgm:t>
        <a:bodyPr/>
        <a:lstStyle/>
        <a:p>
          <a:endParaRPr lang="tr-TR"/>
        </a:p>
      </dgm:t>
    </dgm:pt>
    <dgm:pt modelId="{DD18A3D3-C9EF-C643-A6B8-CF084ABE7C63}">
      <dgm:prSet phldrT="[Metin]" custT="1"/>
      <dgm:spPr>
        <a:noFill/>
      </dgm:spPr>
      <dgm:t>
        <a:bodyPr/>
        <a:lstStyle/>
        <a:p>
          <a:r>
            <a:rPr lang="tr-TR" sz="2400" dirty="0">
              <a:solidFill>
                <a:srgbClr val="660066"/>
              </a:solidFill>
              <a:latin typeface="Times New Roman" panose="02020603050405020304" pitchFamily="18" charset="0"/>
              <a:cs typeface="Times New Roman" panose="02020603050405020304" pitchFamily="18" charset="0"/>
            </a:rPr>
            <a:t>Bu çalışmadan ne öğrendim?</a:t>
          </a:r>
        </a:p>
      </dgm:t>
    </dgm:pt>
    <dgm:pt modelId="{E8DA78CD-6DCD-7B4C-8CCB-694328F1E7C2}" type="parTrans" cxnId="{80E41DA6-09CB-854F-B684-B9CD9A000ABF}">
      <dgm:prSet/>
      <dgm:spPr>
        <a:ln>
          <a:solidFill>
            <a:srgbClr val="660066"/>
          </a:solidFill>
        </a:ln>
      </dgm:spPr>
      <dgm:t>
        <a:bodyPr/>
        <a:lstStyle/>
        <a:p>
          <a:endParaRPr lang="tr-TR"/>
        </a:p>
      </dgm:t>
    </dgm:pt>
    <dgm:pt modelId="{066C8C07-1CD5-0843-BF44-6D4719621B8D}" type="sibTrans" cxnId="{80E41DA6-09CB-854F-B684-B9CD9A000ABF}">
      <dgm:prSet/>
      <dgm:spPr/>
      <dgm:t>
        <a:bodyPr/>
        <a:lstStyle/>
        <a:p>
          <a:endParaRPr lang="tr-TR"/>
        </a:p>
      </dgm:t>
    </dgm:pt>
    <dgm:pt modelId="{36A36E00-0E46-B64B-98E1-73A5F3B8C0AF}">
      <dgm:prSet phldrT="[Metin]" custT="1"/>
      <dgm:spPr>
        <a:noFill/>
      </dgm:spPr>
      <dgm:t>
        <a:bodyPr/>
        <a:lstStyle/>
        <a:p>
          <a:r>
            <a:rPr lang="tr-TR" sz="2400" dirty="0">
              <a:solidFill>
                <a:srgbClr val="660066"/>
              </a:solidFill>
              <a:latin typeface="Times New Roman" panose="02020603050405020304" pitchFamily="18" charset="0"/>
              <a:cs typeface="Times New Roman" panose="02020603050405020304" pitchFamily="18" charset="0"/>
            </a:rPr>
            <a:t>Bu çalışmayı daha da geliştirebilir miyim? Nasıl?</a:t>
          </a:r>
        </a:p>
      </dgm:t>
    </dgm:pt>
    <dgm:pt modelId="{0AE76FB3-1B06-1B45-8500-5D37C80E924C}" type="sibTrans" cxnId="{5D991653-3A26-E14C-9CF3-B9A8E969DD94}">
      <dgm:prSet/>
      <dgm:spPr/>
      <dgm:t>
        <a:bodyPr/>
        <a:lstStyle/>
        <a:p>
          <a:endParaRPr lang="tr-TR"/>
        </a:p>
      </dgm:t>
    </dgm:pt>
    <dgm:pt modelId="{9CB94F78-A111-BB4C-BCF3-7D759EE64CEA}" type="parTrans" cxnId="{5D991653-3A26-E14C-9CF3-B9A8E969DD94}">
      <dgm:prSet/>
      <dgm:spPr>
        <a:ln>
          <a:solidFill>
            <a:srgbClr val="660066"/>
          </a:solidFill>
        </a:ln>
      </dgm:spPr>
      <dgm:t>
        <a:bodyPr/>
        <a:lstStyle/>
        <a:p>
          <a:endParaRPr lang="tr-TR"/>
        </a:p>
      </dgm:t>
    </dgm:pt>
    <dgm:pt modelId="{BBAA0D98-1E60-234F-A3CD-E30BB0F1B591}">
      <dgm:prSet custT="1"/>
      <dgm:spPr>
        <a:noFill/>
      </dgm:spPr>
      <dgm:t>
        <a:bodyPr/>
        <a:lstStyle/>
        <a:p>
          <a:r>
            <a:rPr lang="tr-TR" sz="2400" dirty="0">
              <a:solidFill>
                <a:srgbClr val="660066"/>
              </a:solidFill>
              <a:latin typeface="Times New Roman" panose="02020603050405020304" pitchFamily="18" charset="0"/>
              <a:cs typeface="Times New Roman" panose="02020603050405020304" pitchFamily="18" charset="0"/>
            </a:rPr>
            <a:t>Bana zor gelen bir çalışmam var mı? Varsa neden?</a:t>
          </a:r>
        </a:p>
      </dgm:t>
    </dgm:pt>
    <dgm:pt modelId="{15AF6DEF-7909-DA43-A196-2BC1631D4B6E}" type="parTrans" cxnId="{F27D49E4-0840-6747-962A-71365CE0CDAF}">
      <dgm:prSet/>
      <dgm:spPr>
        <a:ln>
          <a:solidFill>
            <a:srgbClr val="660066"/>
          </a:solidFill>
        </a:ln>
      </dgm:spPr>
      <dgm:t>
        <a:bodyPr/>
        <a:lstStyle/>
        <a:p>
          <a:endParaRPr lang="tr-TR"/>
        </a:p>
      </dgm:t>
    </dgm:pt>
    <dgm:pt modelId="{3687F6CB-9CF4-F04B-A118-4A281BE2F8A4}" type="sibTrans" cxnId="{F27D49E4-0840-6747-962A-71365CE0CDAF}">
      <dgm:prSet/>
      <dgm:spPr/>
      <dgm:t>
        <a:bodyPr/>
        <a:lstStyle/>
        <a:p>
          <a:endParaRPr lang="tr-TR"/>
        </a:p>
      </dgm:t>
    </dgm:pt>
    <dgm:pt modelId="{DECA034C-9404-CC47-9C39-4D2ADF747B18}">
      <dgm:prSet custT="1"/>
      <dgm:spPr>
        <a:noFill/>
      </dgm:spPr>
      <dgm:t>
        <a:bodyPr/>
        <a:lstStyle/>
        <a:p>
          <a:r>
            <a:rPr lang="tr-TR" sz="2400" dirty="0">
              <a:solidFill>
                <a:srgbClr val="660066"/>
              </a:solidFill>
              <a:latin typeface="Times New Roman" panose="02020603050405020304" pitchFamily="18" charset="0"/>
              <a:cs typeface="Times New Roman" panose="02020603050405020304" pitchFamily="18" charset="0"/>
            </a:rPr>
            <a:t>Bu çalışmayı portfolyoma neden koydum?</a:t>
          </a:r>
        </a:p>
      </dgm:t>
    </dgm:pt>
    <dgm:pt modelId="{5D5FC49B-E53C-864B-98D2-3E74C6D374F2}" type="parTrans" cxnId="{9C605A57-A575-4B4F-8E27-DA0F5FAF10B6}">
      <dgm:prSet/>
      <dgm:spPr>
        <a:ln>
          <a:solidFill>
            <a:srgbClr val="660066"/>
          </a:solidFill>
        </a:ln>
      </dgm:spPr>
      <dgm:t>
        <a:bodyPr/>
        <a:lstStyle/>
        <a:p>
          <a:endParaRPr lang="tr-TR"/>
        </a:p>
      </dgm:t>
    </dgm:pt>
    <dgm:pt modelId="{D88C12C6-4200-A544-A5BA-B3E7475FB8E0}" type="sibTrans" cxnId="{9C605A57-A575-4B4F-8E27-DA0F5FAF10B6}">
      <dgm:prSet/>
      <dgm:spPr/>
      <dgm:t>
        <a:bodyPr/>
        <a:lstStyle/>
        <a:p>
          <a:endParaRPr lang="tr-TR"/>
        </a:p>
      </dgm:t>
    </dgm:pt>
    <dgm:pt modelId="{67AD8C42-0F89-C249-8244-4D3282463C35}" type="pres">
      <dgm:prSet presAssocID="{5C02D2EB-4BC8-C141-83F3-CE9E27D3C888}" presName="Name0" presStyleCnt="0">
        <dgm:presLayoutVars>
          <dgm:chMax val="1"/>
          <dgm:chPref val="1"/>
          <dgm:dir/>
          <dgm:animOne val="branch"/>
          <dgm:animLvl val="lvl"/>
        </dgm:presLayoutVars>
      </dgm:prSet>
      <dgm:spPr/>
    </dgm:pt>
    <dgm:pt modelId="{EDCC4BF8-AA5C-D344-BA32-744768F459A4}" type="pres">
      <dgm:prSet presAssocID="{E848E3BB-54C3-B342-BDEB-8E4CF760527B}" presName="singleCycle" presStyleCnt="0"/>
      <dgm:spPr/>
    </dgm:pt>
    <dgm:pt modelId="{AB5AA101-091C-7746-B49A-B4E2D9F7615D}" type="pres">
      <dgm:prSet presAssocID="{E848E3BB-54C3-B342-BDEB-8E4CF760527B}" presName="singleCenter" presStyleLbl="node1" presStyleIdx="0" presStyleCnt="7" custScaleX="186758">
        <dgm:presLayoutVars>
          <dgm:chMax val="7"/>
          <dgm:chPref val="7"/>
        </dgm:presLayoutVars>
      </dgm:prSet>
      <dgm:spPr/>
    </dgm:pt>
    <dgm:pt modelId="{818C72B4-DF2C-E846-839E-AFBD387DABB6}" type="pres">
      <dgm:prSet presAssocID="{5B61D4CF-D5BA-974D-AA22-CCD2D90CB4BD}" presName="Name56" presStyleLbl="parChTrans1D2" presStyleIdx="0" presStyleCnt="6"/>
      <dgm:spPr/>
    </dgm:pt>
    <dgm:pt modelId="{A718F5F3-0598-1A4B-AE88-EE563CE9AB08}" type="pres">
      <dgm:prSet presAssocID="{04652F71-9648-0045-B826-A6F9D648A9B4}" presName="text0" presStyleLbl="node1" presStyleIdx="1" presStyleCnt="7" custScaleX="354988" custRadScaleRad="184878" custRadScaleInc="183755">
        <dgm:presLayoutVars>
          <dgm:bulletEnabled val="1"/>
        </dgm:presLayoutVars>
      </dgm:prSet>
      <dgm:spPr/>
    </dgm:pt>
    <dgm:pt modelId="{CE2EF06E-0064-3842-83FA-6F52AF98960B}" type="pres">
      <dgm:prSet presAssocID="{E8DA78CD-6DCD-7B4C-8CCB-694328F1E7C2}" presName="Name56" presStyleLbl="parChTrans1D2" presStyleIdx="1" presStyleCnt="6"/>
      <dgm:spPr/>
    </dgm:pt>
    <dgm:pt modelId="{ADCAB6D5-8CA3-B04D-858B-4FA7F37B42DC}" type="pres">
      <dgm:prSet presAssocID="{DD18A3D3-C9EF-C643-A6B8-CF084ABE7C63}" presName="text0" presStyleLbl="node1" presStyleIdx="2" presStyleCnt="7" custScaleX="239378" custRadScaleRad="170562" custRadScaleInc="79786">
        <dgm:presLayoutVars>
          <dgm:bulletEnabled val="1"/>
        </dgm:presLayoutVars>
      </dgm:prSet>
      <dgm:spPr/>
    </dgm:pt>
    <dgm:pt modelId="{51C4783A-DDDF-4D4C-9309-D2192692E6AC}" type="pres">
      <dgm:prSet presAssocID="{9CB94F78-A111-BB4C-BCF3-7D759EE64CEA}" presName="Name56" presStyleLbl="parChTrans1D2" presStyleIdx="2" presStyleCnt="6"/>
      <dgm:spPr/>
    </dgm:pt>
    <dgm:pt modelId="{A02B4352-9E9C-7649-A55F-06DD5A263F07}" type="pres">
      <dgm:prSet presAssocID="{36A36E00-0E46-B64B-98E1-73A5F3B8C0AF}" presName="text0" presStyleLbl="node1" presStyleIdx="3" presStyleCnt="7" custScaleX="323873" custRadScaleRad="167210" custRadScaleInc="3042">
        <dgm:presLayoutVars>
          <dgm:bulletEnabled val="1"/>
        </dgm:presLayoutVars>
      </dgm:prSet>
      <dgm:spPr/>
    </dgm:pt>
    <dgm:pt modelId="{23A22D43-63ED-9648-A749-8F024B18B1A6}" type="pres">
      <dgm:prSet presAssocID="{2269C911-CD32-5840-B82A-786ACC6DC0F8}" presName="Name56" presStyleLbl="parChTrans1D2" presStyleIdx="3" presStyleCnt="6"/>
      <dgm:spPr/>
    </dgm:pt>
    <dgm:pt modelId="{DC46AE4E-CB8A-8A48-A2B5-228400741522}" type="pres">
      <dgm:prSet presAssocID="{2C361FF0-D973-1C48-B61E-F2BD3FD62A90}" presName="text0" presStyleLbl="node1" presStyleIdx="4" presStyleCnt="7" custScaleX="386987" custScaleY="86683" custRadScaleRad="151786" custRadScaleInc="159776">
        <dgm:presLayoutVars>
          <dgm:bulletEnabled val="1"/>
        </dgm:presLayoutVars>
      </dgm:prSet>
      <dgm:spPr/>
    </dgm:pt>
    <dgm:pt modelId="{06737F47-E7A9-1C44-AFAA-72C1C4629B9F}" type="pres">
      <dgm:prSet presAssocID="{15AF6DEF-7909-DA43-A196-2BC1631D4B6E}" presName="Name56" presStyleLbl="parChTrans1D2" presStyleIdx="4" presStyleCnt="6"/>
      <dgm:spPr/>
    </dgm:pt>
    <dgm:pt modelId="{DDB0854A-5E54-374E-BC29-9EAFFB81DF46}" type="pres">
      <dgm:prSet presAssocID="{BBAA0D98-1E60-234F-A3CD-E30BB0F1B591}" presName="text0" presStyleLbl="node1" presStyleIdx="5" presStyleCnt="7" custScaleX="236405" custRadScaleRad="183510" custRadScaleInc="94819">
        <dgm:presLayoutVars>
          <dgm:bulletEnabled val="1"/>
        </dgm:presLayoutVars>
      </dgm:prSet>
      <dgm:spPr/>
    </dgm:pt>
    <dgm:pt modelId="{282A0FC5-4A5D-0840-B919-6F1E22596954}" type="pres">
      <dgm:prSet presAssocID="{5D5FC49B-E53C-864B-98D2-3E74C6D374F2}" presName="Name56" presStyleLbl="parChTrans1D2" presStyleIdx="5" presStyleCnt="6"/>
      <dgm:spPr/>
    </dgm:pt>
    <dgm:pt modelId="{211C0C85-43CF-6B46-8C7D-C8F8F5FBF17E}" type="pres">
      <dgm:prSet presAssocID="{DECA034C-9404-CC47-9C39-4D2ADF747B18}" presName="text0" presStyleLbl="node1" presStyleIdx="6" presStyleCnt="7" custScaleX="292016" custRadScaleRad="182699" custRadScaleInc="1087">
        <dgm:presLayoutVars>
          <dgm:bulletEnabled val="1"/>
        </dgm:presLayoutVars>
      </dgm:prSet>
      <dgm:spPr/>
    </dgm:pt>
  </dgm:ptLst>
  <dgm:cxnLst>
    <dgm:cxn modelId="{43767A18-B956-4144-AFEC-8E0666A9E6C9}" srcId="{E848E3BB-54C3-B342-BDEB-8E4CF760527B}" destId="{04652F71-9648-0045-B826-A6F9D648A9B4}" srcOrd="0" destOrd="0" parTransId="{5B61D4CF-D5BA-974D-AA22-CCD2D90CB4BD}" sibTransId="{4C2A949D-6758-9048-A119-2D9FA6949297}"/>
    <dgm:cxn modelId="{36F1871D-DAAE-0E4D-936A-C7271A24E580}" type="presOf" srcId="{DECA034C-9404-CC47-9C39-4D2ADF747B18}" destId="{211C0C85-43CF-6B46-8C7D-C8F8F5FBF17E}" srcOrd="0" destOrd="0" presId="urn:microsoft.com/office/officeart/2008/layout/RadialCluster"/>
    <dgm:cxn modelId="{2C596C3D-4EE5-2943-8060-0F4E753A8018}" type="presOf" srcId="{BBAA0D98-1E60-234F-A3CD-E30BB0F1B591}" destId="{DDB0854A-5E54-374E-BC29-9EAFFB81DF46}" srcOrd="0" destOrd="0" presId="urn:microsoft.com/office/officeart/2008/layout/RadialCluster"/>
    <dgm:cxn modelId="{A3DBE242-D9BF-C14E-BBF6-B4C1DD80368E}" type="presOf" srcId="{36A36E00-0E46-B64B-98E1-73A5F3B8C0AF}" destId="{A02B4352-9E9C-7649-A55F-06DD5A263F07}" srcOrd="0" destOrd="0" presId="urn:microsoft.com/office/officeart/2008/layout/RadialCluster"/>
    <dgm:cxn modelId="{672DBC67-418C-0F45-AC90-C01C24A48256}" type="presOf" srcId="{5D5FC49B-E53C-864B-98D2-3E74C6D374F2}" destId="{282A0FC5-4A5D-0840-B919-6F1E22596954}" srcOrd="0" destOrd="0" presId="urn:microsoft.com/office/officeart/2008/layout/RadialCluster"/>
    <dgm:cxn modelId="{412A6648-8404-4C4B-B2D1-BF0AEE01EC7D}" type="presOf" srcId="{2269C911-CD32-5840-B82A-786ACC6DC0F8}" destId="{23A22D43-63ED-9648-A749-8F024B18B1A6}" srcOrd="0" destOrd="0" presId="urn:microsoft.com/office/officeart/2008/layout/RadialCluster"/>
    <dgm:cxn modelId="{5D991653-3A26-E14C-9CF3-B9A8E969DD94}" srcId="{E848E3BB-54C3-B342-BDEB-8E4CF760527B}" destId="{36A36E00-0E46-B64B-98E1-73A5F3B8C0AF}" srcOrd="2" destOrd="0" parTransId="{9CB94F78-A111-BB4C-BCF3-7D759EE64CEA}" sibTransId="{0AE76FB3-1B06-1B45-8500-5D37C80E924C}"/>
    <dgm:cxn modelId="{F955FB76-3D22-184C-9498-8FE52F1D264D}" type="presOf" srcId="{15AF6DEF-7909-DA43-A196-2BC1631D4B6E}" destId="{06737F47-E7A9-1C44-AFAA-72C1C4629B9F}" srcOrd="0" destOrd="0" presId="urn:microsoft.com/office/officeart/2008/layout/RadialCluster"/>
    <dgm:cxn modelId="{9C605A57-A575-4B4F-8E27-DA0F5FAF10B6}" srcId="{E848E3BB-54C3-B342-BDEB-8E4CF760527B}" destId="{DECA034C-9404-CC47-9C39-4D2ADF747B18}" srcOrd="5" destOrd="0" parTransId="{5D5FC49B-E53C-864B-98D2-3E74C6D374F2}" sibTransId="{D88C12C6-4200-A544-A5BA-B3E7475FB8E0}"/>
    <dgm:cxn modelId="{E9817987-89FF-8E47-A705-B722A5C2CCDB}" type="presOf" srcId="{DD18A3D3-C9EF-C643-A6B8-CF084ABE7C63}" destId="{ADCAB6D5-8CA3-B04D-858B-4FA7F37B42DC}" srcOrd="0" destOrd="0" presId="urn:microsoft.com/office/officeart/2008/layout/RadialCluster"/>
    <dgm:cxn modelId="{AFDCB690-2D11-C847-8EB8-15089ECFAF71}" type="presOf" srcId="{04652F71-9648-0045-B826-A6F9D648A9B4}" destId="{A718F5F3-0598-1A4B-AE88-EE563CE9AB08}" srcOrd="0" destOrd="0" presId="urn:microsoft.com/office/officeart/2008/layout/RadialCluster"/>
    <dgm:cxn modelId="{EE5012A0-DE56-A640-B959-CF7A129E1009}" type="presOf" srcId="{2C361FF0-D973-1C48-B61E-F2BD3FD62A90}" destId="{DC46AE4E-CB8A-8A48-A2B5-228400741522}" srcOrd="0" destOrd="0" presId="urn:microsoft.com/office/officeart/2008/layout/RadialCluster"/>
    <dgm:cxn modelId="{B7DA0BA4-8D8E-AF4C-AB09-6294DF9E30E2}" srcId="{5C02D2EB-4BC8-C141-83F3-CE9E27D3C888}" destId="{E848E3BB-54C3-B342-BDEB-8E4CF760527B}" srcOrd="0" destOrd="0" parTransId="{5099E9E3-29B0-E443-ABE9-E76A40E37194}" sibTransId="{9695B72A-A6F5-A54E-8243-E9C77A15B756}"/>
    <dgm:cxn modelId="{80E41DA6-09CB-854F-B684-B9CD9A000ABF}" srcId="{E848E3BB-54C3-B342-BDEB-8E4CF760527B}" destId="{DD18A3D3-C9EF-C643-A6B8-CF084ABE7C63}" srcOrd="1" destOrd="0" parTransId="{E8DA78CD-6DCD-7B4C-8CCB-694328F1E7C2}" sibTransId="{066C8C07-1CD5-0843-BF44-6D4719621B8D}"/>
    <dgm:cxn modelId="{3FADCCB0-5F68-3F47-8C52-DE8A4E107DC3}" srcId="{E848E3BB-54C3-B342-BDEB-8E4CF760527B}" destId="{2C361FF0-D973-1C48-B61E-F2BD3FD62A90}" srcOrd="3" destOrd="0" parTransId="{2269C911-CD32-5840-B82A-786ACC6DC0F8}" sibTransId="{02F8D167-4E49-5648-897F-44071660930B}"/>
    <dgm:cxn modelId="{588D9DBC-9D72-7848-A9A5-6C9FEF518F6C}" type="presOf" srcId="{E848E3BB-54C3-B342-BDEB-8E4CF760527B}" destId="{AB5AA101-091C-7746-B49A-B4E2D9F7615D}" srcOrd="0" destOrd="0" presId="urn:microsoft.com/office/officeart/2008/layout/RadialCluster"/>
    <dgm:cxn modelId="{5FE35BC3-0BCB-1F4E-9E6E-2AFB492D4BE7}" type="presOf" srcId="{9CB94F78-A111-BB4C-BCF3-7D759EE64CEA}" destId="{51C4783A-DDDF-4D4C-9309-D2192692E6AC}" srcOrd="0" destOrd="0" presId="urn:microsoft.com/office/officeart/2008/layout/RadialCluster"/>
    <dgm:cxn modelId="{3CEEBACA-D936-5241-BECA-75AE47590CE4}" type="presOf" srcId="{5B61D4CF-D5BA-974D-AA22-CCD2D90CB4BD}" destId="{818C72B4-DF2C-E846-839E-AFBD387DABB6}" srcOrd="0" destOrd="0" presId="urn:microsoft.com/office/officeart/2008/layout/RadialCluster"/>
    <dgm:cxn modelId="{F27D49E4-0840-6747-962A-71365CE0CDAF}" srcId="{E848E3BB-54C3-B342-BDEB-8E4CF760527B}" destId="{BBAA0D98-1E60-234F-A3CD-E30BB0F1B591}" srcOrd="4" destOrd="0" parTransId="{15AF6DEF-7909-DA43-A196-2BC1631D4B6E}" sibTransId="{3687F6CB-9CF4-F04B-A118-4A281BE2F8A4}"/>
    <dgm:cxn modelId="{E93A6EE5-F851-0B40-B268-266EE4CEC615}" type="presOf" srcId="{E8DA78CD-6DCD-7B4C-8CCB-694328F1E7C2}" destId="{CE2EF06E-0064-3842-83FA-6F52AF98960B}" srcOrd="0" destOrd="0" presId="urn:microsoft.com/office/officeart/2008/layout/RadialCluster"/>
    <dgm:cxn modelId="{604D99E9-A00F-034F-907F-39DA1E445C95}" type="presOf" srcId="{5C02D2EB-4BC8-C141-83F3-CE9E27D3C888}" destId="{67AD8C42-0F89-C249-8244-4D3282463C35}" srcOrd="0" destOrd="0" presId="urn:microsoft.com/office/officeart/2008/layout/RadialCluster"/>
    <dgm:cxn modelId="{F2FAF9EE-BB5C-4B46-B9BD-B24AF232FFF5}" type="presParOf" srcId="{67AD8C42-0F89-C249-8244-4D3282463C35}" destId="{EDCC4BF8-AA5C-D344-BA32-744768F459A4}" srcOrd="0" destOrd="0" presId="urn:microsoft.com/office/officeart/2008/layout/RadialCluster"/>
    <dgm:cxn modelId="{005CA412-735D-B24F-AABA-6095CE5A53B4}" type="presParOf" srcId="{EDCC4BF8-AA5C-D344-BA32-744768F459A4}" destId="{AB5AA101-091C-7746-B49A-B4E2D9F7615D}" srcOrd="0" destOrd="0" presId="urn:microsoft.com/office/officeart/2008/layout/RadialCluster"/>
    <dgm:cxn modelId="{1F31643E-800C-0F42-B7FD-39764592F36B}" type="presParOf" srcId="{EDCC4BF8-AA5C-D344-BA32-744768F459A4}" destId="{818C72B4-DF2C-E846-839E-AFBD387DABB6}" srcOrd="1" destOrd="0" presId="urn:microsoft.com/office/officeart/2008/layout/RadialCluster"/>
    <dgm:cxn modelId="{95287DD8-1AA5-DB47-9CA1-018D7AFED103}" type="presParOf" srcId="{EDCC4BF8-AA5C-D344-BA32-744768F459A4}" destId="{A718F5F3-0598-1A4B-AE88-EE563CE9AB08}" srcOrd="2" destOrd="0" presId="urn:microsoft.com/office/officeart/2008/layout/RadialCluster"/>
    <dgm:cxn modelId="{2D7FCDFB-30E4-B941-8674-9418B6D558C2}" type="presParOf" srcId="{EDCC4BF8-AA5C-D344-BA32-744768F459A4}" destId="{CE2EF06E-0064-3842-83FA-6F52AF98960B}" srcOrd="3" destOrd="0" presId="urn:microsoft.com/office/officeart/2008/layout/RadialCluster"/>
    <dgm:cxn modelId="{AB058F5A-F201-EC44-BEBF-13AF28154AB8}" type="presParOf" srcId="{EDCC4BF8-AA5C-D344-BA32-744768F459A4}" destId="{ADCAB6D5-8CA3-B04D-858B-4FA7F37B42DC}" srcOrd="4" destOrd="0" presId="urn:microsoft.com/office/officeart/2008/layout/RadialCluster"/>
    <dgm:cxn modelId="{A4AE777E-E1D3-3B4F-9279-890B37AC552A}" type="presParOf" srcId="{EDCC4BF8-AA5C-D344-BA32-744768F459A4}" destId="{51C4783A-DDDF-4D4C-9309-D2192692E6AC}" srcOrd="5" destOrd="0" presId="urn:microsoft.com/office/officeart/2008/layout/RadialCluster"/>
    <dgm:cxn modelId="{2A787477-9054-A641-B8BD-DE41C1DBE946}" type="presParOf" srcId="{EDCC4BF8-AA5C-D344-BA32-744768F459A4}" destId="{A02B4352-9E9C-7649-A55F-06DD5A263F07}" srcOrd="6" destOrd="0" presId="urn:microsoft.com/office/officeart/2008/layout/RadialCluster"/>
    <dgm:cxn modelId="{DE2E51FA-8930-A74B-900D-6C79F339BD9E}" type="presParOf" srcId="{EDCC4BF8-AA5C-D344-BA32-744768F459A4}" destId="{23A22D43-63ED-9648-A749-8F024B18B1A6}" srcOrd="7" destOrd="0" presId="urn:microsoft.com/office/officeart/2008/layout/RadialCluster"/>
    <dgm:cxn modelId="{5D44307E-92C3-364A-AA77-7B1BF8701A44}" type="presParOf" srcId="{EDCC4BF8-AA5C-D344-BA32-744768F459A4}" destId="{DC46AE4E-CB8A-8A48-A2B5-228400741522}" srcOrd="8" destOrd="0" presId="urn:microsoft.com/office/officeart/2008/layout/RadialCluster"/>
    <dgm:cxn modelId="{BC37F074-F60F-684A-9BB3-873916825D44}" type="presParOf" srcId="{EDCC4BF8-AA5C-D344-BA32-744768F459A4}" destId="{06737F47-E7A9-1C44-AFAA-72C1C4629B9F}" srcOrd="9" destOrd="0" presId="urn:microsoft.com/office/officeart/2008/layout/RadialCluster"/>
    <dgm:cxn modelId="{9D0DE5FF-8EC8-BD4A-8055-4278FC34B3C8}" type="presParOf" srcId="{EDCC4BF8-AA5C-D344-BA32-744768F459A4}" destId="{DDB0854A-5E54-374E-BC29-9EAFFB81DF46}" srcOrd="10" destOrd="0" presId="urn:microsoft.com/office/officeart/2008/layout/RadialCluster"/>
    <dgm:cxn modelId="{78A21DCD-9C42-724D-8EA7-480D97DDB1FB}" type="presParOf" srcId="{EDCC4BF8-AA5C-D344-BA32-744768F459A4}" destId="{282A0FC5-4A5D-0840-B919-6F1E22596954}" srcOrd="11" destOrd="0" presId="urn:microsoft.com/office/officeart/2008/layout/RadialCluster"/>
    <dgm:cxn modelId="{932DF263-D1E7-4647-BCBA-F6990D605AB9}" type="presParOf" srcId="{EDCC4BF8-AA5C-D344-BA32-744768F459A4}" destId="{211C0C85-43CF-6B46-8C7D-C8F8F5FBF17E}" srcOrd="1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C02D2EB-4BC8-C141-83F3-CE9E27D3C888}" type="doc">
      <dgm:prSet loTypeId="urn:microsoft.com/office/officeart/2008/layout/RadialCluster" loCatId="" qsTypeId="urn:microsoft.com/office/officeart/2005/8/quickstyle/simple1" qsCatId="simple" csTypeId="urn:microsoft.com/office/officeart/2005/8/colors/accent1_2" csCatId="accent1" phldr="1"/>
      <dgm:spPr/>
      <dgm:t>
        <a:bodyPr/>
        <a:lstStyle/>
        <a:p>
          <a:endParaRPr lang="tr-TR"/>
        </a:p>
      </dgm:t>
    </dgm:pt>
    <dgm:pt modelId="{E848E3BB-54C3-B342-BDEB-8E4CF760527B}">
      <dgm:prSet phldrT="[Metin]"/>
      <dgm:spPr>
        <a:solidFill>
          <a:srgbClr val="808000"/>
        </a:solidFill>
      </dgm:spPr>
      <dgm:t>
        <a:bodyPr/>
        <a:lstStyle/>
        <a:p>
          <a:r>
            <a:rPr lang="tr-TR" dirty="0">
              <a:latin typeface="Times New Roman" panose="02020603050405020304" pitchFamily="18" charset="0"/>
              <a:cs typeface="Times New Roman" panose="02020603050405020304" pitchFamily="18" charset="0"/>
            </a:rPr>
            <a:t>SONUÇ</a:t>
          </a:r>
        </a:p>
      </dgm:t>
    </dgm:pt>
    <dgm:pt modelId="{5099E9E3-29B0-E443-ABE9-E76A40E37194}" type="parTrans" cxnId="{B7DA0BA4-8D8E-AF4C-AB09-6294DF9E30E2}">
      <dgm:prSet/>
      <dgm:spPr/>
      <dgm:t>
        <a:bodyPr/>
        <a:lstStyle/>
        <a:p>
          <a:endParaRPr lang="tr-TR"/>
        </a:p>
      </dgm:t>
    </dgm:pt>
    <dgm:pt modelId="{9695B72A-A6F5-A54E-8243-E9C77A15B756}" type="sibTrans" cxnId="{B7DA0BA4-8D8E-AF4C-AB09-6294DF9E30E2}">
      <dgm:prSet/>
      <dgm:spPr/>
      <dgm:t>
        <a:bodyPr/>
        <a:lstStyle/>
        <a:p>
          <a:endParaRPr lang="tr-TR"/>
        </a:p>
      </dgm:t>
    </dgm:pt>
    <dgm:pt modelId="{04652F71-9648-0045-B826-A6F9D648A9B4}">
      <dgm:prSet phldrT="[Metin]" custT="1"/>
      <dgm:spPr>
        <a:noFill/>
      </dgm:spPr>
      <dgm:t>
        <a:bodyPr/>
        <a:lstStyle/>
        <a:p>
          <a:pPr marL="233363" indent="-214313" algn="l">
            <a:lnSpc>
              <a:spcPct val="150000"/>
            </a:lnSpc>
            <a:buFont typeface="Wingdings" pitchFamily="2" charset="2"/>
            <a:buChar char="v"/>
            <a:tabLst/>
          </a:pPr>
          <a:r>
            <a:rPr lang="tr-TR" altLang="tr-TR" sz="2400" dirty="0">
              <a:solidFill>
                <a:srgbClr val="424242"/>
              </a:solidFill>
              <a:latin typeface="Times New Roman" panose="02020603050405020304" pitchFamily="18" charset="0"/>
              <a:cs typeface="Times New Roman" panose="02020603050405020304" pitchFamily="18" charset="0"/>
            </a:rPr>
            <a:t>– Bu aşamada öğrenci, “bu çalışmayı niçin yaptık?” sorusunu yanıtlar</a:t>
          </a:r>
        </a:p>
        <a:p>
          <a:pPr marL="233363" indent="-214313" algn="l">
            <a:lnSpc>
              <a:spcPct val="150000"/>
            </a:lnSpc>
            <a:buFont typeface="Wingdings" pitchFamily="2" charset="2"/>
            <a:buChar char="v"/>
            <a:tabLst/>
          </a:pPr>
          <a:r>
            <a:rPr lang="tr-TR" altLang="tr-TR" sz="2400" dirty="0">
              <a:solidFill>
                <a:srgbClr val="424242"/>
              </a:solidFill>
              <a:latin typeface="Times New Roman" panose="02020603050405020304" pitchFamily="18" charset="0"/>
              <a:cs typeface="Times New Roman" panose="02020603050405020304" pitchFamily="18" charset="0"/>
            </a:rPr>
            <a:t>– Fakültede yaptığı çalışmalarla öğrendikleri arasında somut bağlar kurar.</a:t>
          </a:r>
        </a:p>
        <a:p>
          <a:pPr marL="233363" indent="-214313" algn="l">
            <a:lnSpc>
              <a:spcPct val="150000"/>
            </a:lnSpc>
            <a:buFont typeface="Wingdings" pitchFamily="2" charset="2"/>
            <a:buChar char="v"/>
            <a:tabLst/>
          </a:pPr>
          <a:r>
            <a:rPr lang="tr-TR" altLang="tr-TR" sz="2400" dirty="0">
              <a:solidFill>
                <a:srgbClr val="424242"/>
              </a:solidFill>
              <a:latin typeface="Times New Roman" panose="02020603050405020304" pitchFamily="18" charset="0"/>
              <a:cs typeface="Times New Roman" panose="02020603050405020304" pitchFamily="18" charset="0"/>
            </a:rPr>
            <a:t>– Tamamlanan portfolyo çalışmalarının öğrenci tarafından sınıf arkadaşları ve hocasından oluşan bir gruba sunumu yapılmalıdır.</a:t>
          </a:r>
        </a:p>
        <a:p>
          <a:pPr marL="585788" indent="-566738" algn="l">
            <a:lnSpc>
              <a:spcPct val="150000"/>
            </a:lnSpc>
            <a:buFont typeface="Wingdings" pitchFamily="2" charset="2"/>
            <a:buChar char="v"/>
            <a:tabLst/>
          </a:pPr>
          <a:r>
            <a:rPr lang="tr-TR" altLang="tr-TR" sz="2400" dirty="0">
              <a:solidFill>
                <a:srgbClr val="424242"/>
              </a:solidFill>
              <a:latin typeface="Times New Roman" panose="02020603050405020304" pitchFamily="18" charset="0"/>
              <a:cs typeface="Times New Roman" panose="02020603050405020304" pitchFamily="18" charset="0"/>
            </a:rPr>
            <a:t>     - Portfolyonun sunumu, öğrencinin çalışmalarına önem vermesini sağlar ve kendine olan güvenini artırır.</a:t>
          </a:r>
          <a:endParaRPr lang="tr-TR" sz="2400" dirty="0">
            <a:solidFill>
              <a:srgbClr val="424242"/>
            </a:solidFill>
            <a:latin typeface="Times New Roman" panose="02020603050405020304" pitchFamily="18" charset="0"/>
            <a:cs typeface="Times New Roman" panose="02020603050405020304" pitchFamily="18" charset="0"/>
          </a:endParaRPr>
        </a:p>
      </dgm:t>
    </dgm:pt>
    <dgm:pt modelId="{5B61D4CF-D5BA-974D-AA22-CCD2D90CB4BD}" type="parTrans" cxnId="{43767A18-B956-4144-AFEC-8E0666A9E6C9}">
      <dgm:prSet/>
      <dgm:spPr>
        <a:ln>
          <a:solidFill>
            <a:srgbClr val="808000"/>
          </a:solidFill>
        </a:ln>
      </dgm:spPr>
      <dgm:t>
        <a:bodyPr/>
        <a:lstStyle/>
        <a:p>
          <a:endParaRPr lang="tr-TR"/>
        </a:p>
      </dgm:t>
    </dgm:pt>
    <dgm:pt modelId="{4C2A949D-6758-9048-A119-2D9FA6949297}" type="sibTrans" cxnId="{43767A18-B956-4144-AFEC-8E0666A9E6C9}">
      <dgm:prSet/>
      <dgm:spPr/>
      <dgm:t>
        <a:bodyPr/>
        <a:lstStyle/>
        <a:p>
          <a:endParaRPr lang="tr-TR"/>
        </a:p>
      </dgm:t>
    </dgm:pt>
    <dgm:pt modelId="{67AD8C42-0F89-C249-8244-4D3282463C35}" type="pres">
      <dgm:prSet presAssocID="{5C02D2EB-4BC8-C141-83F3-CE9E27D3C888}" presName="Name0" presStyleCnt="0">
        <dgm:presLayoutVars>
          <dgm:chMax val="1"/>
          <dgm:chPref val="1"/>
          <dgm:dir/>
          <dgm:animOne val="branch"/>
          <dgm:animLvl val="lvl"/>
        </dgm:presLayoutVars>
      </dgm:prSet>
      <dgm:spPr/>
    </dgm:pt>
    <dgm:pt modelId="{EDCC4BF8-AA5C-D344-BA32-744768F459A4}" type="pres">
      <dgm:prSet presAssocID="{E848E3BB-54C3-B342-BDEB-8E4CF760527B}" presName="singleCycle" presStyleCnt="0"/>
      <dgm:spPr/>
    </dgm:pt>
    <dgm:pt modelId="{AB5AA101-091C-7746-B49A-B4E2D9F7615D}" type="pres">
      <dgm:prSet presAssocID="{E848E3BB-54C3-B342-BDEB-8E4CF760527B}" presName="singleCenter" presStyleLbl="node1" presStyleIdx="0" presStyleCnt="2" custScaleX="81132" custScaleY="38422" custLinFactNeighborX="-39081" custLinFactNeighborY="-34981">
        <dgm:presLayoutVars>
          <dgm:chMax val="7"/>
          <dgm:chPref val="7"/>
        </dgm:presLayoutVars>
      </dgm:prSet>
      <dgm:spPr/>
    </dgm:pt>
    <dgm:pt modelId="{818C72B4-DF2C-E846-839E-AFBD387DABB6}" type="pres">
      <dgm:prSet presAssocID="{5B61D4CF-D5BA-974D-AA22-CCD2D90CB4BD}" presName="Name56" presStyleLbl="parChTrans1D2" presStyleIdx="0" presStyleCnt="1"/>
      <dgm:spPr/>
    </dgm:pt>
    <dgm:pt modelId="{A718F5F3-0598-1A4B-AE88-EE563CE9AB08}" type="pres">
      <dgm:prSet presAssocID="{04652F71-9648-0045-B826-A6F9D648A9B4}" presName="text0" presStyleLbl="node1" presStyleIdx="1" presStyleCnt="2" custFlipHor="1" custScaleX="409182" custScaleY="298507" custRadScaleRad="140582" custRadScaleInc="0">
        <dgm:presLayoutVars>
          <dgm:bulletEnabled val="1"/>
        </dgm:presLayoutVars>
      </dgm:prSet>
      <dgm:spPr/>
    </dgm:pt>
  </dgm:ptLst>
  <dgm:cxnLst>
    <dgm:cxn modelId="{43767A18-B956-4144-AFEC-8E0666A9E6C9}" srcId="{E848E3BB-54C3-B342-BDEB-8E4CF760527B}" destId="{04652F71-9648-0045-B826-A6F9D648A9B4}" srcOrd="0" destOrd="0" parTransId="{5B61D4CF-D5BA-974D-AA22-CCD2D90CB4BD}" sibTransId="{4C2A949D-6758-9048-A119-2D9FA6949297}"/>
    <dgm:cxn modelId="{AFDCB690-2D11-C847-8EB8-15089ECFAF71}" type="presOf" srcId="{04652F71-9648-0045-B826-A6F9D648A9B4}" destId="{A718F5F3-0598-1A4B-AE88-EE563CE9AB08}" srcOrd="0" destOrd="0" presId="urn:microsoft.com/office/officeart/2008/layout/RadialCluster"/>
    <dgm:cxn modelId="{B7DA0BA4-8D8E-AF4C-AB09-6294DF9E30E2}" srcId="{5C02D2EB-4BC8-C141-83F3-CE9E27D3C888}" destId="{E848E3BB-54C3-B342-BDEB-8E4CF760527B}" srcOrd="0" destOrd="0" parTransId="{5099E9E3-29B0-E443-ABE9-E76A40E37194}" sibTransId="{9695B72A-A6F5-A54E-8243-E9C77A15B756}"/>
    <dgm:cxn modelId="{588D9DBC-9D72-7848-A9A5-6C9FEF518F6C}" type="presOf" srcId="{E848E3BB-54C3-B342-BDEB-8E4CF760527B}" destId="{AB5AA101-091C-7746-B49A-B4E2D9F7615D}" srcOrd="0" destOrd="0" presId="urn:microsoft.com/office/officeart/2008/layout/RadialCluster"/>
    <dgm:cxn modelId="{3CEEBACA-D936-5241-BECA-75AE47590CE4}" type="presOf" srcId="{5B61D4CF-D5BA-974D-AA22-CCD2D90CB4BD}" destId="{818C72B4-DF2C-E846-839E-AFBD387DABB6}" srcOrd="0" destOrd="0" presId="urn:microsoft.com/office/officeart/2008/layout/RadialCluster"/>
    <dgm:cxn modelId="{604D99E9-A00F-034F-907F-39DA1E445C95}" type="presOf" srcId="{5C02D2EB-4BC8-C141-83F3-CE9E27D3C888}" destId="{67AD8C42-0F89-C249-8244-4D3282463C35}" srcOrd="0" destOrd="0" presId="urn:microsoft.com/office/officeart/2008/layout/RadialCluster"/>
    <dgm:cxn modelId="{F2FAF9EE-BB5C-4B46-B9BD-B24AF232FFF5}" type="presParOf" srcId="{67AD8C42-0F89-C249-8244-4D3282463C35}" destId="{EDCC4BF8-AA5C-D344-BA32-744768F459A4}" srcOrd="0" destOrd="0" presId="urn:microsoft.com/office/officeart/2008/layout/RadialCluster"/>
    <dgm:cxn modelId="{005CA412-735D-B24F-AABA-6095CE5A53B4}" type="presParOf" srcId="{EDCC4BF8-AA5C-D344-BA32-744768F459A4}" destId="{AB5AA101-091C-7746-B49A-B4E2D9F7615D}" srcOrd="0" destOrd="0" presId="urn:microsoft.com/office/officeart/2008/layout/RadialCluster"/>
    <dgm:cxn modelId="{1F31643E-800C-0F42-B7FD-39764592F36B}" type="presParOf" srcId="{EDCC4BF8-AA5C-D344-BA32-744768F459A4}" destId="{818C72B4-DF2C-E846-839E-AFBD387DABB6}" srcOrd="1" destOrd="0" presId="urn:microsoft.com/office/officeart/2008/layout/RadialCluster"/>
    <dgm:cxn modelId="{95287DD8-1AA5-DB47-9CA1-018D7AFED103}" type="presParOf" srcId="{EDCC4BF8-AA5C-D344-BA32-744768F459A4}" destId="{A718F5F3-0598-1A4B-AE88-EE563CE9AB08}" srcOrd="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C4620-7329-184B-90C6-0BEFB1F079B9}">
      <dsp:nvSpPr>
        <dsp:cNvPr id="0" name=""/>
        <dsp:cNvSpPr/>
      </dsp:nvSpPr>
      <dsp:spPr>
        <a:xfrm>
          <a:off x="1572386" y="429566"/>
          <a:ext cx="4168172" cy="4168172"/>
        </a:xfrm>
        <a:prstGeom prst="blockArc">
          <a:avLst>
            <a:gd name="adj1" fmla="val 10469489"/>
            <a:gd name="adj2" fmla="val 17609089"/>
            <a:gd name="adj3" fmla="val 4639"/>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E9EB3183-1C52-FE4D-8B42-CB526C6CF997}">
      <dsp:nvSpPr>
        <dsp:cNvPr id="0" name=""/>
        <dsp:cNvSpPr/>
      </dsp:nvSpPr>
      <dsp:spPr>
        <a:xfrm>
          <a:off x="1602025" y="917831"/>
          <a:ext cx="4168172" cy="4168172"/>
        </a:xfrm>
        <a:prstGeom prst="blockArc">
          <a:avLst>
            <a:gd name="adj1" fmla="val 4006047"/>
            <a:gd name="adj2" fmla="val 11037450"/>
            <a:gd name="adj3" fmla="val 4639"/>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9F32923E-E5C3-994F-A8D0-F7437FD739CB}">
      <dsp:nvSpPr>
        <dsp:cNvPr id="0" name=""/>
        <dsp:cNvSpPr/>
      </dsp:nvSpPr>
      <dsp:spPr>
        <a:xfrm>
          <a:off x="3548037" y="945687"/>
          <a:ext cx="4168172" cy="4168172"/>
        </a:xfrm>
        <a:prstGeom prst="blockArc">
          <a:avLst>
            <a:gd name="adj1" fmla="val 21071743"/>
            <a:gd name="adj2" fmla="val 7348148"/>
            <a:gd name="adj3" fmla="val 4639"/>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9D9C1704-F220-8A48-B4F2-D4B5F45D6EA9}">
      <dsp:nvSpPr>
        <dsp:cNvPr id="0" name=""/>
        <dsp:cNvSpPr/>
      </dsp:nvSpPr>
      <dsp:spPr>
        <a:xfrm>
          <a:off x="3550355" y="307887"/>
          <a:ext cx="4168172" cy="4168172"/>
        </a:xfrm>
        <a:prstGeom prst="blockArc">
          <a:avLst>
            <a:gd name="adj1" fmla="val 14254579"/>
            <a:gd name="adj2" fmla="val 553251"/>
            <a:gd name="adj3" fmla="val 4639"/>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9C4A5BA4-7C57-BC44-AB5E-C0B71726D325}">
      <dsp:nvSpPr>
        <dsp:cNvPr id="0" name=""/>
        <dsp:cNvSpPr/>
      </dsp:nvSpPr>
      <dsp:spPr>
        <a:xfrm>
          <a:off x="3583819" y="1750229"/>
          <a:ext cx="1918207" cy="191820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tr-TR" sz="2600" kern="1200" dirty="0">
              <a:latin typeface="Times New Roman" panose="02020603050405020304" pitchFamily="18" charset="0"/>
              <a:cs typeface="Times New Roman" panose="02020603050405020304" pitchFamily="18" charset="0"/>
            </a:rPr>
            <a:t>Portfolyo</a:t>
          </a:r>
        </a:p>
      </dsp:txBody>
      <dsp:txXfrm>
        <a:off x="3864734" y="2031144"/>
        <a:ext cx="1356377" cy="1356377"/>
      </dsp:txXfrm>
    </dsp:sp>
    <dsp:sp modelId="{C737CD56-F323-1545-9C51-8D42E94C2568}">
      <dsp:nvSpPr>
        <dsp:cNvPr id="0" name=""/>
        <dsp:cNvSpPr/>
      </dsp:nvSpPr>
      <dsp:spPr>
        <a:xfrm>
          <a:off x="3433151" y="2213"/>
          <a:ext cx="2219544" cy="1342745"/>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Times New Roman" panose="02020603050405020304" pitchFamily="18" charset="0"/>
              <a:cs typeface="Times New Roman" panose="02020603050405020304" pitchFamily="18" charset="0"/>
            </a:rPr>
            <a:t>Hangi ürünler toplanacak?</a:t>
          </a:r>
        </a:p>
      </dsp:txBody>
      <dsp:txXfrm>
        <a:off x="3758196" y="198853"/>
        <a:ext cx="1569454" cy="949465"/>
      </dsp:txXfrm>
    </dsp:sp>
    <dsp:sp modelId="{E8445460-C3E7-9B4D-8E95-8C32CF5420A7}">
      <dsp:nvSpPr>
        <dsp:cNvPr id="0" name=""/>
        <dsp:cNvSpPr/>
      </dsp:nvSpPr>
      <dsp:spPr>
        <a:xfrm>
          <a:off x="6459702" y="2046809"/>
          <a:ext cx="2368361" cy="1342745"/>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Times New Roman" panose="02020603050405020304" pitchFamily="18" charset="0"/>
              <a:cs typeface="Times New Roman" panose="02020603050405020304" pitchFamily="18" charset="0"/>
            </a:rPr>
            <a:t>Ürünler nasıl yer alacak?</a:t>
          </a:r>
        </a:p>
      </dsp:txBody>
      <dsp:txXfrm>
        <a:off x="6806540" y="2243449"/>
        <a:ext cx="1674685" cy="949465"/>
      </dsp:txXfrm>
    </dsp:sp>
    <dsp:sp modelId="{4FE7DA8E-04BD-514C-8242-A8BA2A6065FC}">
      <dsp:nvSpPr>
        <dsp:cNvPr id="0" name=""/>
        <dsp:cNvSpPr/>
      </dsp:nvSpPr>
      <dsp:spPr>
        <a:xfrm>
          <a:off x="3068177" y="4075921"/>
          <a:ext cx="2942130" cy="1342745"/>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Times New Roman" panose="02020603050405020304" pitchFamily="18" charset="0"/>
              <a:cs typeface="Times New Roman" panose="02020603050405020304" pitchFamily="18" charset="0"/>
            </a:rPr>
            <a:t>Nasıl düzenlenecek?</a:t>
          </a:r>
        </a:p>
      </dsp:txBody>
      <dsp:txXfrm>
        <a:off x="3499042" y="4272561"/>
        <a:ext cx="2080400" cy="949465"/>
      </dsp:txXfrm>
    </dsp:sp>
    <dsp:sp modelId="{96C48756-804D-EB42-B09B-4251064A1B3D}">
      <dsp:nvSpPr>
        <dsp:cNvPr id="0" name=""/>
        <dsp:cNvSpPr/>
      </dsp:nvSpPr>
      <dsp:spPr>
        <a:xfrm>
          <a:off x="263359" y="2064749"/>
          <a:ext cx="2883922" cy="1342745"/>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Times New Roman" panose="02020603050405020304" pitchFamily="18" charset="0"/>
              <a:cs typeface="Times New Roman" panose="02020603050405020304" pitchFamily="18" charset="0"/>
            </a:rPr>
            <a:t>Değerlendirme nasıl yapılacak?</a:t>
          </a:r>
        </a:p>
      </dsp:txBody>
      <dsp:txXfrm>
        <a:off x="685700" y="2261389"/>
        <a:ext cx="2039240" cy="9494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24D350-CC9D-AA4D-BC5A-CF19214597F1}">
      <dsp:nvSpPr>
        <dsp:cNvPr id="0" name=""/>
        <dsp:cNvSpPr/>
      </dsp:nvSpPr>
      <dsp:spPr>
        <a:xfrm>
          <a:off x="4965" y="594779"/>
          <a:ext cx="2890188" cy="1156075"/>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tr-TR" sz="3200" kern="1200" dirty="0">
              <a:latin typeface="Times New Roman" panose="02020603050405020304" pitchFamily="18" charset="0"/>
              <a:cs typeface="Times New Roman" panose="02020603050405020304" pitchFamily="18" charset="0"/>
            </a:rPr>
            <a:t>Toplama</a:t>
          </a:r>
        </a:p>
      </dsp:txBody>
      <dsp:txXfrm>
        <a:off x="583003" y="594779"/>
        <a:ext cx="1734113" cy="1156075"/>
      </dsp:txXfrm>
    </dsp:sp>
    <dsp:sp modelId="{5135DD40-B715-BD4A-85D7-562C26F75BB3}">
      <dsp:nvSpPr>
        <dsp:cNvPr id="0" name=""/>
        <dsp:cNvSpPr/>
      </dsp:nvSpPr>
      <dsp:spPr>
        <a:xfrm>
          <a:off x="2606134" y="594779"/>
          <a:ext cx="2890188" cy="1156075"/>
        </a:xfrm>
        <a:prstGeom prst="chevron">
          <a:avLst/>
        </a:prstGeom>
        <a:solidFill>
          <a:srgbClr val="FF9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tr-TR" sz="3200" kern="1200" dirty="0">
              <a:latin typeface="Times New Roman" panose="02020603050405020304" pitchFamily="18" charset="0"/>
              <a:cs typeface="Times New Roman" panose="02020603050405020304" pitchFamily="18" charset="0"/>
            </a:rPr>
            <a:t>Seçme</a:t>
          </a:r>
        </a:p>
      </dsp:txBody>
      <dsp:txXfrm>
        <a:off x="3184172" y="594779"/>
        <a:ext cx="1734113" cy="1156075"/>
      </dsp:txXfrm>
    </dsp:sp>
    <dsp:sp modelId="{40917BC9-717B-2948-889D-0344FE190DAE}">
      <dsp:nvSpPr>
        <dsp:cNvPr id="0" name=""/>
        <dsp:cNvSpPr/>
      </dsp:nvSpPr>
      <dsp:spPr>
        <a:xfrm>
          <a:off x="5207303" y="594779"/>
          <a:ext cx="2890188" cy="1156075"/>
        </a:xfrm>
        <a:prstGeom prst="chevron">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tr-TR" sz="3200" kern="1200" dirty="0">
              <a:latin typeface="Times New Roman" panose="02020603050405020304" pitchFamily="18" charset="0"/>
              <a:cs typeface="Times New Roman" panose="02020603050405020304" pitchFamily="18" charset="0"/>
            </a:rPr>
            <a:t>Yansıtma</a:t>
          </a:r>
        </a:p>
      </dsp:txBody>
      <dsp:txXfrm>
        <a:off x="5785341" y="594779"/>
        <a:ext cx="1734113" cy="1156075"/>
      </dsp:txXfrm>
    </dsp:sp>
    <dsp:sp modelId="{3121DEB1-099F-BF4B-B1AB-6D0E6C556FF0}">
      <dsp:nvSpPr>
        <dsp:cNvPr id="0" name=""/>
        <dsp:cNvSpPr/>
      </dsp:nvSpPr>
      <dsp:spPr>
        <a:xfrm>
          <a:off x="7808472" y="594779"/>
          <a:ext cx="2890188" cy="1156075"/>
        </a:xfrm>
        <a:prstGeom prst="chevron">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tr-TR" sz="3200" kern="1200" dirty="0">
              <a:latin typeface="Times New Roman" panose="02020603050405020304" pitchFamily="18" charset="0"/>
              <a:cs typeface="Times New Roman" panose="02020603050405020304" pitchFamily="18" charset="0"/>
            </a:rPr>
            <a:t>Sonuç</a:t>
          </a:r>
        </a:p>
      </dsp:txBody>
      <dsp:txXfrm>
        <a:off x="8386510" y="594779"/>
        <a:ext cx="1734113" cy="11560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5AA101-091C-7746-B49A-B4E2D9F7615D}">
      <dsp:nvSpPr>
        <dsp:cNvPr id="0" name=""/>
        <dsp:cNvSpPr/>
      </dsp:nvSpPr>
      <dsp:spPr>
        <a:xfrm>
          <a:off x="3452360" y="1896533"/>
          <a:ext cx="3035938" cy="162560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tr-TR" sz="3400" kern="1200" dirty="0">
              <a:latin typeface="Times New Roman" panose="02020603050405020304" pitchFamily="18" charset="0"/>
              <a:cs typeface="Times New Roman" panose="02020603050405020304" pitchFamily="18" charset="0"/>
            </a:rPr>
            <a:t>TOPLAMA </a:t>
          </a:r>
        </a:p>
      </dsp:txBody>
      <dsp:txXfrm>
        <a:off x="3531715" y="1975888"/>
        <a:ext cx="2877228" cy="1466890"/>
      </dsp:txXfrm>
    </dsp:sp>
    <dsp:sp modelId="{818C72B4-DF2C-E846-839E-AFBD387DABB6}">
      <dsp:nvSpPr>
        <dsp:cNvPr id="0" name=""/>
        <dsp:cNvSpPr/>
      </dsp:nvSpPr>
      <dsp:spPr>
        <a:xfrm rot="19576188">
          <a:off x="6073402" y="1519571"/>
          <a:ext cx="1357729" cy="0"/>
        </a:xfrm>
        <a:custGeom>
          <a:avLst/>
          <a:gdLst/>
          <a:ahLst/>
          <a:cxnLst/>
          <a:rect l="0" t="0" r="0" b="0"/>
          <a:pathLst>
            <a:path>
              <a:moveTo>
                <a:pt x="0" y="0"/>
              </a:moveTo>
              <a:lnTo>
                <a:pt x="135772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18F5F3-0598-1A4B-AE88-EE563CE9AB08}">
      <dsp:nvSpPr>
        <dsp:cNvPr id="0" name=""/>
        <dsp:cNvSpPr/>
      </dsp:nvSpPr>
      <dsp:spPr>
        <a:xfrm>
          <a:off x="5633658" y="53457"/>
          <a:ext cx="4997639" cy="1089152"/>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tr-TR" altLang="tr-TR" sz="2400" kern="1200" dirty="0">
              <a:solidFill>
                <a:srgbClr val="002060"/>
              </a:solidFill>
              <a:latin typeface="Times New Roman" panose="02020603050405020304" pitchFamily="18" charset="0"/>
              <a:cs typeface="Times New Roman" panose="02020603050405020304" pitchFamily="18" charset="0"/>
            </a:rPr>
            <a:t>1. Hangi çalışmaların toplanacağına ve hangi özelliklerin gözleneceğine karar verilmesi</a:t>
          </a:r>
          <a:endParaRPr lang="tr-TR" sz="2400" kern="1200" dirty="0">
            <a:solidFill>
              <a:srgbClr val="002060"/>
            </a:solidFill>
            <a:latin typeface="Times New Roman" panose="02020603050405020304" pitchFamily="18" charset="0"/>
            <a:cs typeface="Times New Roman" panose="02020603050405020304" pitchFamily="18" charset="0"/>
          </a:endParaRPr>
        </a:p>
      </dsp:txBody>
      <dsp:txXfrm>
        <a:off x="5686826" y="106625"/>
        <a:ext cx="4891303" cy="982816"/>
      </dsp:txXfrm>
    </dsp:sp>
    <dsp:sp modelId="{CE2EF06E-0064-3842-83FA-6F52AF98960B}">
      <dsp:nvSpPr>
        <dsp:cNvPr id="0" name=""/>
        <dsp:cNvSpPr/>
      </dsp:nvSpPr>
      <dsp:spPr>
        <a:xfrm rot="2194350">
          <a:off x="5932463" y="3925824"/>
          <a:ext cx="1355031" cy="0"/>
        </a:xfrm>
        <a:custGeom>
          <a:avLst/>
          <a:gdLst/>
          <a:ahLst/>
          <a:cxnLst/>
          <a:rect l="0" t="0" r="0" b="0"/>
          <a:pathLst>
            <a:path>
              <a:moveTo>
                <a:pt x="0" y="0"/>
              </a:moveTo>
              <a:lnTo>
                <a:pt x="135503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CAB6D5-8CA3-B04D-858B-4FA7F37B42DC}">
      <dsp:nvSpPr>
        <dsp:cNvPr id="0" name=""/>
        <dsp:cNvSpPr/>
      </dsp:nvSpPr>
      <dsp:spPr>
        <a:xfrm>
          <a:off x="5072579" y="4329514"/>
          <a:ext cx="5631046" cy="1089152"/>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tr-TR" sz="2400" kern="1200" dirty="0">
              <a:solidFill>
                <a:srgbClr val="002060"/>
              </a:solidFill>
              <a:latin typeface="Times New Roman" panose="02020603050405020304" pitchFamily="18" charset="0"/>
              <a:cs typeface="Times New Roman" panose="02020603050405020304" pitchFamily="18" charset="0"/>
            </a:rPr>
            <a:t>2. </a:t>
          </a:r>
          <a:r>
            <a:rPr lang="tr-TR" altLang="tr-TR" sz="2400" kern="1200" dirty="0">
              <a:solidFill>
                <a:srgbClr val="002060"/>
              </a:solidFill>
              <a:latin typeface="Times New Roman" panose="02020603050405020304" pitchFamily="18" charset="0"/>
              <a:cs typeface="Times New Roman" panose="02020603050405020304" pitchFamily="18" charset="0"/>
            </a:rPr>
            <a:t>Öğrencilere çalışmalarının bir dosyada toplanacağının açıklanması ve çalışmalarını saklama konusunda teşvik edilmesi</a:t>
          </a:r>
          <a:endParaRPr lang="tr-TR" sz="2400" kern="1200" dirty="0">
            <a:solidFill>
              <a:srgbClr val="002060"/>
            </a:solidFill>
            <a:latin typeface="Times New Roman" panose="02020603050405020304" pitchFamily="18" charset="0"/>
            <a:cs typeface="Times New Roman" panose="02020603050405020304" pitchFamily="18" charset="0"/>
          </a:endParaRPr>
        </a:p>
      </dsp:txBody>
      <dsp:txXfrm>
        <a:off x="5125747" y="4382682"/>
        <a:ext cx="5524710" cy="982816"/>
      </dsp:txXfrm>
    </dsp:sp>
    <dsp:sp modelId="{51C4783A-DDDF-4D4C-9309-D2192692E6AC}">
      <dsp:nvSpPr>
        <dsp:cNvPr id="0" name=""/>
        <dsp:cNvSpPr/>
      </dsp:nvSpPr>
      <dsp:spPr>
        <a:xfrm rot="8482725">
          <a:off x="2800855" y="3925822"/>
          <a:ext cx="1293524" cy="0"/>
        </a:xfrm>
        <a:custGeom>
          <a:avLst/>
          <a:gdLst/>
          <a:ahLst/>
          <a:cxnLst/>
          <a:rect l="0" t="0" r="0" b="0"/>
          <a:pathLst>
            <a:path>
              <a:moveTo>
                <a:pt x="0" y="0"/>
              </a:moveTo>
              <a:lnTo>
                <a:pt x="129352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2B4352-9E9C-7649-A55F-06DD5A263F07}">
      <dsp:nvSpPr>
        <dsp:cNvPr id="0" name=""/>
        <dsp:cNvSpPr/>
      </dsp:nvSpPr>
      <dsp:spPr>
        <a:xfrm>
          <a:off x="0" y="4329511"/>
          <a:ext cx="4521298" cy="1089152"/>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tr-TR" sz="2400" kern="1200" dirty="0">
              <a:solidFill>
                <a:srgbClr val="002060"/>
              </a:solidFill>
              <a:latin typeface="Times New Roman" panose="02020603050405020304" pitchFamily="18" charset="0"/>
              <a:cs typeface="Times New Roman" panose="02020603050405020304" pitchFamily="18" charset="0"/>
            </a:rPr>
            <a:t>3. </a:t>
          </a:r>
          <a:r>
            <a:rPr lang="tr-TR" altLang="tr-TR" sz="2400" kern="1200" dirty="0">
              <a:solidFill>
                <a:srgbClr val="002060"/>
              </a:solidFill>
              <a:latin typeface="Times New Roman" panose="02020603050405020304" pitchFamily="18" charset="0"/>
              <a:cs typeface="Times New Roman" panose="02020603050405020304" pitchFamily="18" charset="0"/>
            </a:rPr>
            <a:t>Her öğrenci için çalışmalarının toplanacağı ayrı bir kutu, dosya vb. oluşturulması</a:t>
          </a:r>
          <a:endParaRPr lang="tr-TR" sz="2400" kern="1200" dirty="0">
            <a:solidFill>
              <a:srgbClr val="002060"/>
            </a:solidFill>
            <a:latin typeface="Times New Roman" panose="02020603050405020304" pitchFamily="18" charset="0"/>
            <a:cs typeface="Times New Roman" panose="02020603050405020304" pitchFamily="18" charset="0"/>
          </a:endParaRPr>
        </a:p>
      </dsp:txBody>
      <dsp:txXfrm>
        <a:off x="53168" y="4382679"/>
        <a:ext cx="4414962" cy="982816"/>
      </dsp:txXfrm>
    </dsp:sp>
    <dsp:sp modelId="{23A22D43-63ED-9648-A749-8F024B18B1A6}">
      <dsp:nvSpPr>
        <dsp:cNvPr id="0" name=""/>
        <dsp:cNvSpPr/>
      </dsp:nvSpPr>
      <dsp:spPr>
        <a:xfrm rot="12990805">
          <a:off x="2655747" y="1495173"/>
          <a:ext cx="1349084" cy="0"/>
        </a:xfrm>
        <a:custGeom>
          <a:avLst/>
          <a:gdLst/>
          <a:ahLst/>
          <a:cxnLst/>
          <a:rect l="0" t="0" r="0" b="0"/>
          <a:pathLst>
            <a:path>
              <a:moveTo>
                <a:pt x="0" y="0"/>
              </a:moveTo>
              <a:lnTo>
                <a:pt x="134908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46AE4E-CB8A-8A48-A2B5-228400741522}">
      <dsp:nvSpPr>
        <dsp:cNvPr id="0" name=""/>
        <dsp:cNvSpPr/>
      </dsp:nvSpPr>
      <dsp:spPr>
        <a:xfrm>
          <a:off x="0" y="4661"/>
          <a:ext cx="4105112" cy="1089152"/>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tr-TR" altLang="tr-TR" sz="2400" kern="1200" dirty="0">
              <a:solidFill>
                <a:srgbClr val="002060"/>
              </a:solidFill>
              <a:latin typeface="Times New Roman" panose="02020603050405020304" pitchFamily="18" charset="0"/>
              <a:cs typeface="Times New Roman" panose="02020603050405020304" pitchFamily="18" charset="0"/>
            </a:rPr>
            <a:t>4. Her bir çalışmanın ve öğretmen kaydının üzerine tarih yazılması</a:t>
          </a:r>
          <a:endParaRPr lang="tr-TR" sz="2400" kern="1200" dirty="0">
            <a:solidFill>
              <a:srgbClr val="002060"/>
            </a:solidFill>
            <a:latin typeface="Times New Roman" panose="02020603050405020304" pitchFamily="18" charset="0"/>
            <a:cs typeface="Times New Roman" panose="02020603050405020304" pitchFamily="18" charset="0"/>
          </a:endParaRPr>
        </a:p>
      </dsp:txBody>
      <dsp:txXfrm>
        <a:off x="53168" y="57829"/>
        <a:ext cx="3998776" cy="982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5AA101-091C-7746-B49A-B4E2D9F7615D}">
      <dsp:nvSpPr>
        <dsp:cNvPr id="0" name=""/>
        <dsp:cNvSpPr/>
      </dsp:nvSpPr>
      <dsp:spPr>
        <a:xfrm>
          <a:off x="0" y="0"/>
          <a:ext cx="3191378" cy="1040980"/>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tr-TR" sz="3400" kern="1200" dirty="0">
              <a:latin typeface="Times New Roman" panose="02020603050405020304" pitchFamily="18" charset="0"/>
              <a:cs typeface="Times New Roman" panose="02020603050405020304" pitchFamily="18" charset="0"/>
            </a:rPr>
            <a:t>YANSITMA </a:t>
          </a:r>
        </a:p>
      </dsp:txBody>
      <dsp:txXfrm>
        <a:off x="50816" y="50816"/>
        <a:ext cx="3089746" cy="939348"/>
      </dsp:txXfrm>
    </dsp:sp>
    <dsp:sp modelId="{818C72B4-DF2C-E846-839E-AFBD387DABB6}">
      <dsp:nvSpPr>
        <dsp:cNvPr id="0" name=""/>
        <dsp:cNvSpPr/>
      </dsp:nvSpPr>
      <dsp:spPr>
        <a:xfrm rot="1295936">
          <a:off x="2869365" y="1255935"/>
          <a:ext cx="1167895" cy="0"/>
        </a:xfrm>
        <a:custGeom>
          <a:avLst/>
          <a:gdLst/>
          <a:ahLst/>
          <a:cxnLst/>
          <a:rect l="0" t="0" r="0" b="0"/>
          <a:pathLst>
            <a:path>
              <a:moveTo>
                <a:pt x="0" y="0"/>
              </a:moveTo>
              <a:lnTo>
                <a:pt x="1167895" y="0"/>
              </a:lnTo>
            </a:path>
          </a:pathLst>
        </a:custGeom>
        <a:noFill/>
        <a:ln w="12700" cap="flat" cmpd="sng" algn="ctr">
          <a:solidFill>
            <a:srgbClr val="660066"/>
          </a:solidFill>
          <a:prstDash val="solid"/>
          <a:miter lim="800000"/>
        </a:ln>
        <a:effectLst/>
      </dsp:spPr>
      <dsp:style>
        <a:lnRef idx="2">
          <a:scrgbClr r="0" g="0" b="0"/>
        </a:lnRef>
        <a:fillRef idx="0">
          <a:scrgbClr r="0" g="0" b="0"/>
        </a:fillRef>
        <a:effectRef idx="0">
          <a:scrgbClr r="0" g="0" b="0"/>
        </a:effectRef>
        <a:fontRef idx="minor"/>
      </dsp:style>
    </dsp:sp>
    <dsp:sp modelId="{A718F5F3-0598-1A4B-AE88-EE563CE9AB08}">
      <dsp:nvSpPr>
        <dsp:cNvPr id="0" name=""/>
        <dsp:cNvSpPr/>
      </dsp:nvSpPr>
      <dsp:spPr>
        <a:xfrm flipH="1">
          <a:off x="3996258" y="0"/>
          <a:ext cx="6256216" cy="5418658"/>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algn="l" defTabSz="1066800">
            <a:lnSpc>
              <a:spcPct val="150000"/>
            </a:lnSpc>
            <a:spcBef>
              <a:spcPct val="0"/>
            </a:spcBef>
            <a:spcAft>
              <a:spcPct val="35000"/>
            </a:spcAft>
            <a:buNone/>
          </a:pPr>
          <a:r>
            <a:rPr lang="tr-TR" altLang="tr-TR" sz="2400" kern="1200" dirty="0">
              <a:solidFill>
                <a:srgbClr val="660066"/>
              </a:solidFill>
              <a:latin typeface="Times New Roman" panose="02020603050405020304" pitchFamily="18" charset="0"/>
              <a:cs typeface="Times New Roman" panose="02020603050405020304" pitchFamily="18" charset="0"/>
            </a:rPr>
            <a:t>Portfolyoyu herhangi bir çalışma dosyasından ayıran en önemli aşamadır. Bu aşamada öğrenci</a:t>
          </a:r>
        </a:p>
        <a:p>
          <a:pPr marL="311150" lvl="0" indent="-311150" algn="l" defTabSz="1066800">
            <a:lnSpc>
              <a:spcPct val="150000"/>
            </a:lnSpc>
            <a:spcBef>
              <a:spcPct val="0"/>
            </a:spcBef>
            <a:spcAft>
              <a:spcPct val="35000"/>
            </a:spcAft>
            <a:buFont typeface="+mj-lt"/>
            <a:buNone/>
            <a:tabLst/>
          </a:pPr>
          <a:r>
            <a:rPr lang="tr-TR" altLang="tr-TR" sz="2400" kern="1200" dirty="0">
              <a:solidFill>
                <a:srgbClr val="660066"/>
              </a:solidFill>
              <a:latin typeface="Times New Roman" panose="02020603050405020304" pitchFamily="18" charset="0"/>
              <a:cs typeface="Times New Roman" panose="02020603050405020304" pitchFamily="18" charset="0"/>
            </a:rPr>
            <a:t>1. portfolyosuna seçtiği her bir çalışmayı niçin seçtiğini açıklar,</a:t>
          </a:r>
        </a:p>
        <a:p>
          <a:pPr marL="311150" lvl="0" indent="-311150" algn="l" defTabSz="1066800">
            <a:lnSpc>
              <a:spcPct val="150000"/>
            </a:lnSpc>
            <a:spcBef>
              <a:spcPct val="0"/>
            </a:spcBef>
            <a:spcAft>
              <a:spcPct val="35000"/>
            </a:spcAft>
            <a:buFont typeface="+mj-lt"/>
            <a:buNone/>
            <a:tabLst/>
          </a:pPr>
          <a:r>
            <a:rPr lang="tr-TR" altLang="tr-TR" sz="2400" kern="1200" dirty="0">
              <a:solidFill>
                <a:srgbClr val="660066"/>
              </a:solidFill>
              <a:latin typeface="Times New Roman" panose="02020603050405020304" pitchFamily="18" charset="0"/>
              <a:cs typeface="Times New Roman" panose="02020603050405020304" pitchFamily="18" charset="0"/>
            </a:rPr>
            <a:t>2. çalışmalarını yaparken geçirdiği süreci ve bu süreçte öğrendiklerini anlatır, </a:t>
          </a:r>
        </a:p>
        <a:p>
          <a:pPr marL="311150" lvl="0" indent="-311150" algn="l" defTabSz="1066800">
            <a:lnSpc>
              <a:spcPct val="150000"/>
            </a:lnSpc>
            <a:spcBef>
              <a:spcPct val="0"/>
            </a:spcBef>
            <a:spcAft>
              <a:spcPct val="35000"/>
            </a:spcAft>
            <a:buFont typeface="+mj-lt"/>
            <a:buNone/>
            <a:tabLst/>
          </a:pPr>
          <a:r>
            <a:rPr lang="tr-TR" altLang="tr-TR" sz="2400" kern="1200" dirty="0">
              <a:solidFill>
                <a:srgbClr val="660066"/>
              </a:solidFill>
              <a:latin typeface="Times New Roman" panose="02020603050405020304" pitchFamily="18" charset="0"/>
              <a:cs typeface="Times New Roman" panose="02020603050405020304" pitchFamily="18" charset="0"/>
            </a:rPr>
            <a:t>3. kendi başarısını görür, bunu ifade eder ve değerlendirme sürecine katılır.</a:t>
          </a:r>
          <a:endParaRPr lang="tr-TR" sz="2400" kern="1200" dirty="0">
            <a:solidFill>
              <a:srgbClr val="660066"/>
            </a:solidFill>
            <a:latin typeface="Times New Roman" panose="02020603050405020304" pitchFamily="18" charset="0"/>
            <a:cs typeface="Times New Roman" panose="02020603050405020304" pitchFamily="18" charset="0"/>
          </a:endParaRPr>
        </a:p>
      </dsp:txBody>
      <dsp:txXfrm>
        <a:off x="4260775" y="264517"/>
        <a:ext cx="5727182" cy="48896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5AA101-091C-7746-B49A-B4E2D9F7615D}">
      <dsp:nvSpPr>
        <dsp:cNvPr id="0" name=""/>
        <dsp:cNvSpPr/>
      </dsp:nvSpPr>
      <dsp:spPr>
        <a:xfrm>
          <a:off x="3747101" y="1932794"/>
          <a:ext cx="3035938" cy="1625600"/>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tr-TR" sz="3400" kern="1200" dirty="0">
              <a:latin typeface="Times New Roman" panose="02020603050405020304" pitchFamily="18" charset="0"/>
              <a:cs typeface="Times New Roman" panose="02020603050405020304" pitchFamily="18" charset="0"/>
            </a:rPr>
            <a:t>YANSITMA SORULARI</a:t>
          </a:r>
        </a:p>
      </dsp:txBody>
      <dsp:txXfrm>
        <a:off x="3826456" y="2012149"/>
        <a:ext cx="2877228" cy="1466890"/>
      </dsp:txXfrm>
    </dsp:sp>
    <dsp:sp modelId="{818C72B4-DF2C-E846-839E-AFBD387DABB6}">
      <dsp:nvSpPr>
        <dsp:cNvPr id="0" name=""/>
        <dsp:cNvSpPr/>
      </dsp:nvSpPr>
      <dsp:spPr>
        <a:xfrm rot="19569528">
          <a:off x="6349004" y="1510973"/>
          <a:ext cx="1514908" cy="0"/>
        </a:xfrm>
        <a:custGeom>
          <a:avLst/>
          <a:gdLst/>
          <a:ahLst/>
          <a:cxnLst/>
          <a:rect l="0" t="0" r="0" b="0"/>
          <a:pathLst>
            <a:path>
              <a:moveTo>
                <a:pt x="0" y="0"/>
              </a:moveTo>
              <a:lnTo>
                <a:pt x="1514908" y="0"/>
              </a:lnTo>
            </a:path>
          </a:pathLst>
        </a:custGeom>
        <a:noFill/>
        <a:ln w="12700" cap="flat" cmpd="sng" algn="ctr">
          <a:solidFill>
            <a:srgbClr val="660066"/>
          </a:solidFill>
          <a:prstDash val="solid"/>
          <a:miter lim="800000"/>
        </a:ln>
        <a:effectLst/>
      </dsp:spPr>
      <dsp:style>
        <a:lnRef idx="2">
          <a:scrgbClr r="0" g="0" b="0"/>
        </a:lnRef>
        <a:fillRef idx="0">
          <a:scrgbClr r="0" g="0" b="0"/>
        </a:fillRef>
        <a:effectRef idx="0">
          <a:scrgbClr r="0" g="0" b="0"/>
        </a:effectRef>
        <a:fontRef idx="minor"/>
      </dsp:style>
    </dsp:sp>
    <dsp:sp modelId="{A718F5F3-0598-1A4B-AE88-EE563CE9AB08}">
      <dsp:nvSpPr>
        <dsp:cNvPr id="0" name=""/>
        <dsp:cNvSpPr/>
      </dsp:nvSpPr>
      <dsp:spPr>
        <a:xfrm>
          <a:off x="6614622" y="0"/>
          <a:ext cx="3866359" cy="1089152"/>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tr-TR" altLang="tr-TR" sz="2400" kern="1200" dirty="0">
              <a:solidFill>
                <a:srgbClr val="660066"/>
              </a:solidFill>
              <a:latin typeface="Times New Roman" panose="02020603050405020304" pitchFamily="18" charset="0"/>
              <a:cs typeface="Times New Roman" panose="02020603050405020304" pitchFamily="18" charset="0"/>
            </a:rPr>
            <a:t>Bu çalışmayı nasıl yaptım?</a:t>
          </a:r>
          <a:endParaRPr lang="tr-TR" sz="2400" kern="1200" dirty="0">
            <a:solidFill>
              <a:srgbClr val="660066"/>
            </a:solidFill>
            <a:latin typeface="Times New Roman" panose="02020603050405020304" pitchFamily="18" charset="0"/>
            <a:cs typeface="Times New Roman" panose="02020603050405020304" pitchFamily="18" charset="0"/>
          </a:endParaRPr>
        </a:p>
      </dsp:txBody>
      <dsp:txXfrm>
        <a:off x="6667790" y="53168"/>
        <a:ext cx="3760023" cy="982816"/>
      </dsp:txXfrm>
    </dsp:sp>
    <dsp:sp modelId="{CE2EF06E-0064-3842-83FA-6F52AF98960B}">
      <dsp:nvSpPr>
        <dsp:cNvPr id="0" name=""/>
        <dsp:cNvSpPr/>
      </dsp:nvSpPr>
      <dsp:spPr>
        <a:xfrm rot="21236148">
          <a:off x="6780649" y="2539218"/>
          <a:ext cx="854017" cy="0"/>
        </a:xfrm>
        <a:custGeom>
          <a:avLst/>
          <a:gdLst/>
          <a:ahLst/>
          <a:cxnLst/>
          <a:rect l="0" t="0" r="0" b="0"/>
          <a:pathLst>
            <a:path>
              <a:moveTo>
                <a:pt x="0" y="0"/>
              </a:moveTo>
              <a:lnTo>
                <a:pt x="854017" y="0"/>
              </a:lnTo>
            </a:path>
          </a:pathLst>
        </a:custGeom>
        <a:noFill/>
        <a:ln w="12700" cap="flat" cmpd="sng" algn="ctr">
          <a:solidFill>
            <a:srgbClr val="660066"/>
          </a:solidFill>
          <a:prstDash val="solid"/>
          <a:miter lim="800000"/>
        </a:ln>
        <a:effectLst/>
      </dsp:spPr>
      <dsp:style>
        <a:lnRef idx="2">
          <a:scrgbClr r="0" g="0" b="0"/>
        </a:lnRef>
        <a:fillRef idx="0">
          <a:scrgbClr r="0" g="0" b="0"/>
        </a:fillRef>
        <a:effectRef idx="0">
          <a:scrgbClr r="0" g="0" b="0"/>
        </a:effectRef>
        <a:fontRef idx="minor"/>
      </dsp:style>
    </dsp:sp>
    <dsp:sp modelId="{ADCAB6D5-8CA3-B04D-858B-4FA7F37B42DC}">
      <dsp:nvSpPr>
        <dsp:cNvPr id="0" name=""/>
        <dsp:cNvSpPr/>
      </dsp:nvSpPr>
      <dsp:spPr>
        <a:xfrm>
          <a:off x="7632277" y="1811042"/>
          <a:ext cx="2607190" cy="1089152"/>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tr-TR" sz="2400" kern="1200" dirty="0">
              <a:solidFill>
                <a:srgbClr val="660066"/>
              </a:solidFill>
              <a:latin typeface="Times New Roman" panose="02020603050405020304" pitchFamily="18" charset="0"/>
              <a:cs typeface="Times New Roman" panose="02020603050405020304" pitchFamily="18" charset="0"/>
            </a:rPr>
            <a:t>Bu çalışmadan ne öğrendim?</a:t>
          </a:r>
        </a:p>
      </dsp:txBody>
      <dsp:txXfrm>
        <a:off x="7685445" y="1864210"/>
        <a:ext cx="2500854" cy="982816"/>
      </dsp:txXfrm>
    </dsp:sp>
    <dsp:sp modelId="{51C4783A-DDDF-4D4C-9309-D2192692E6AC}">
      <dsp:nvSpPr>
        <dsp:cNvPr id="0" name=""/>
        <dsp:cNvSpPr/>
      </dsp:nvSpPr>
      <dsp:spPr>
        <a:xfrm rot="1854756">
          <a:off x="6553112" y="3809277"/>
          <a:ext cx="976714" cy="0"/>
        </a:xfrm>
        <a:custGeom>
          <a:avLst/>
          <a:gdLst/>
          <a:ahLst/>
          <a:cxnLst/>
          <a:rect l="0" t="0" r="0" b="0"/>
          <a:pathLst>
            <a:path>
              <a:moveTo>
                <a:pt x="0" y="0"/>
              </a:moveTo>
              <a:lnTo>
                <a:pt x="976714" y="0"/>
              </a:lnTo>
            </a:path>
          </a:pathLst>
        </a:custGeom>
        <a:noFill/>
        <a:ln w="12700" cap="flat" cmpd="sng" algn="ctr">
          <a:solidFill>
            <a:srgbClr val="660066"/>
          </a:solidFill>
          <a:prstDash val="solid"/>
          <a:miter lim="800000"/>
        </a:ln>
        <a:effectLst/>
      </dsp:spPr>
      <dsp:style>
        <a:lnRef idx="2">
          <a:scrgbClr r="0" g="0" b="0"/>
        </a:lnRef>
        <a:fillRef idx="0">
          <a:scrgbClr r="0" g="0" b="0"/>
        </a:fillRef>
        <a:effectRef idx="0">
          <a:scrgbClr r="0" g="0" b="0"/>
        </a:effectRef>
        <a:fontRef idx="minor"/>
      </dsp:style>
    </dsp:sp>
    <dsp:sp modelId="{A02B4352-9E9C-7649-A55F-06DD5A263F07}">
      <dsp:nvSpPr>
        <dsp:cNvPr id="0" name=""/>
        <dsp:cNvSpPr/>
      </dsp:nvSpPr>
      <dsp:spPr>
        <a:xfrm>
          <a:off x="6606188" y="4060161"/>
          <a:ext cx="3527469" cy="1089152"/>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tr-TR" sz="2400" kern="1200" dirty="0">
              <a:solidFill>
                <a:srgbClr val="660066"/>
              </a:solidFill>
              <a:latin typeface="Times New Roman" panose="02020603050405020304" pitchFamily="18" charset="0"/>
              <a:cs typeface="Times New Roman" panose="02020603050405020304" pitchFamily="18" charset="0"/>
            </a:rPr>
            <a:t>Bu çalışmayı daha da geliştirebilir miyim? Nasıl?</a:t>
          </a:r>
        </a:p>
      </dsp:txBody>
      <dsp:txXfrm>
        <a:off x="6659356" y="4113329"/>
        <a:ext cx="3421133" cy="982816"/>
      </dsp:txXfrm>
    </dsp:sp>
    <dsp:sp modelId="{23A22D43-63ED-9648-A749-8F024B18B1A6}">
      <dsp:nvSpPr>
        <dsp:cNvPr id="0" name=""/>
        <dsp:cNvSpPr/>
      </dsp:nvSpPr>
      <dsp:spPr>
        <a:xfrm rot="8275968">
          <a:off x="3173236" y="4016475"/>
          <a:ext cx="1367403" cy="0"/>
        </a:xfrm>
        <a:custGeom>
          <a:avLst/>
          <a:gdLst/>
          <a:ahLst/>
          <a:cxnLst/>
          <a:rect l="0" t="0" r="0" b="0"/>
          <a:pathLst>
            <a:path>
              <a:moveTo>
                <a:pt x="0" y="0"/>
              </a:moveTo>
              <a:lnTo>
                <a:pt x="1367403" y="0"/>
              </a:lnTo>
            </a:path>
          </a:pathLst>
        </a:custGeom>
        <a:noFill/>
        <a:ln w="12700" cap="flat" cmpd="sng" algn="ctr">
          <a:solidFill>
            <a:srgbClr val="660066"/>
          </a:solidFill>
          <a:prstDash val="solid"/>
          <a:miter lim="800000"/>
        </a:ln>
        <a:effectLst/>
      </dsp:spPr>
      <dsp:style>
        <a:lnRef idx="2">
          <a:scrgbClr r="0" g="0" b="0"/>
        </a:lnRef>
        <a:fillRef idx="0">
          <a:scrgbClr r="0" g="0" b="0"/>
        </a:fillRef>
        <a:effectRef idx="0">
          <a:scrgbClr r="0" g="0" b="0"/>
        </a:effectRef>
        <a:fontRef idx="minor"/>
      </dsp:style>
    </dsp:sp>
    <dsp:sp modelId="{DC46AE4E-CB8A-8A48-A2B5-228400741522}">
      <dsp:nvSpPr>
        <dsp:cNvPr id="0" name=""/>
        <dsp:cNvSpPr/>
      </dsp:nvSpPr>
      <dsp:spPr>
        <a:xfrm>
          <a:off x="718912" y="4474556"/>
          <a:ext cx="4214876" cy="944109"/>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tr-TR" altLang="tr-TR" sz="2400" kern="1200" dirty="0">
              <a:solidFill>
                <a:srgbClr val="660066"/>
              </a:solidFill>
              <a:latin typeface="Times New Roman" panose="02020603050405020304" pitchFamily="18" charset="0"/>
              <a:cs typeface="Times New Roman" panose="02020603050405020304" pitchFamily="18" charset="0"/>
            </a:rPr>
            <a:t>Çalışmalarım içinde en çok sevdiğim hangisi? Neden?</a:t>
          </a:r>
          <a:endParaRPr lang="tr-TR" sz="2400" kern="1200" dirty="0">
            <a:solidFill>
              <a:srgbClr val="660066"/>
            </a:solidFill>
            <a:latin typeface="Times New Roman" panose="02020603050405020304" pitchFamily="18" charset="0"/>
            <a:cs typeface="Times New Roman" panose="02020603050405020304" pitchFamily="18" charset="0"/>
          </a:endParaRPr>
        </a:p>
      </dsp:txBody>
      <dsp:txXfrm>
        <a:off x="765000" y="4520644"/>
        <a:ext cx="4122700" cy="851933"/>
      </dsp:txXfrm>
    </dsp:sp>
    <dsp:sp modelId="{06737F47-E7A9-1C44-AFAA-72C1C4629B9F}">
      <dsp:nvSpPr>
        <dsp:cNvPr id="0" name=""/>
        <dsp:cNvSpPr/>
      </dsp:nvSpPr>
      <dsp:spPr>
        <a:xfrm rot="10706742">
          <a:off x="2582030" y="2802586"/>
          <a:ext cx="1165285" cy="0"/>
        </a:xfrm>
        <a:custGeom>
          <a:avLst/>
          <a:gdLst/>
          <a:ahLst/>
          <a:cxnLst/>
          <a:rect l="0" t="0" r="0" b="0"/>
          <a:pathLst>
            <a:path>
              <a:moveTo>
                <a:pt x="0" y="0"/>
              </a:moveTo>
              <a:lnTo>
                <a:pt x="1165285" y="0"/>
              </a:lnTo>
            </a:path>
          </a:pathLst>
        </a:custGeom>
        <a:noFill/>
        <a:ln w="12700" cap="flat" cmpd="sng" algn="ctr">
          <a:solidFill>
            <a:srgbClr val="660066"/>
          </a:solidFill>
          <a:prstDash val="solid"/>
          <a:miter lim="800000"/>
        </a:ln>
        <a:effectLst/>
      </dsp:spPr>
      <dsp:style>
        <a:lnRef idx="2">
          <a:scrgbClr r="0" g="0" b="0"/>
        </a:lnRef>
        <a:fillRef idx="0">
          <a:scrgbClr r="0" g="0" b="0"/>
        </a:fillRef>
        <a:effectRef idx="0">
          <a:scrgbClr r="0" g="0" b="0"/>
        </a:effectRef>
        <a:fontRef idx="minor"/>
      </dsp:style>
    </dsp:sp>
    <dsp:sp modelId="{DDB0854A-5E54-374E-BC29-9EAFFB81DF46}">
      <dsp:nvSpPr>
        <dsp:cNvPr id="0" name=""/>
        <dsp:cNvSpPr/>
      </dsp:nvSpPr>
      <dsp:spPr>
        <a:xfrm>
          <a:off x="7434" y="2308747"/>
          <a:ext cx="2574809" cy="1089152"/>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tr-TR" sz="2400" kern="1200" dirty="0">
              <a:solidFill>
                <a:srgbClr val="660066"/>
              </a:solidFill>
              <a:latin typeface="Times New Roman" panose="02020603050405020304" pitchFamily="18" charset="0"/>
              <a:cs typeface="Times New Roman" panose="02020603050405020304" pitchFamily="18" charset="0"/>
            </a:rPr>
            <a:t>Bana zor gelen bir çalışmam var mı? Varsa neden?</a:t>
          </a:r>
        </a:p>
      </dsp:txBody>
      <dsp:txXfrm>
        <a:off x="60602" y="2361915"/>
        <a:ext cx="2468473" cy="982816"/>
      </dsp:txXfrm>
    </dsp:sp>
    <dsp:sp modelId="{282A0FC5-4A5D-0840-B919-6F1E22596954}">
      <dsp:nvSpPr>
        <dsp:cNvPr id="0" name=""/>
        <dsp:cNvSpPr/>
      </dsp:nvSpPr>
      <dsp:spPr>
        <a:xfrm rot="12619566">
          <a:off x="2696343" y="1613218"/>
          <a:ext cx="1265844" cy="0"/>
        </a:xfrm>
        <a:custGeom>
          <a:avLst/>
          <a:gdLst/>
          <a:ahLst/>
          <a:cxnLst/>
          <a:rect l="0" t="0" r="0" b="0"/>
          <a:pathLst>
            <a:path>
              <a:moveTo>
                <a:pt x="0" y="0"/>
              </a:moveTo>
              <a:lnTo>
                <a:pt x="1265844" y="0"/>
              </a:lnTo>
            </a:path>
          </a:pathLst>
        </a:custGeom>
        <a:noFill/>
        <a:ln w="12700" cap="flat" cmpd="sng" algn="ctr">
          <a:solidFill>
            <a:srgbClr val="660066"/>
          </a:solidFill>
          <a:prstDash val="solid"/>
          <a:miter lim="800000"/>
        </a:ln>
        <a:effectLst/>
      </dsp:spPr>
      <dsp:style>
        <a:lnRef idx="2">
          <a:scrgbClr r="0" g="0" b="0"/>
        </a:lnRef>
        <a:fillRef idx="0">
          <a:scrgbClr r="0" g="0" b="0"/>
        </a:fillRef>
        <a:effectRef idx="0">
          <a:scrgbClr r="0" g="0" b="0"/>
        </a:effectRef>
        <a:fontRef idx="minor"/>
      </dsp:style>
    </dsp:sp>
    <dsp:sp modelId="{211C0C85-43CF-6B46-8C7D-C8F8F5FBF17E}">
      <dsp:nvSpPr>
        <dsp:cNvPr id="0" name=""/>
        <dsp:cNvSpPr/>
      </dsp:nvSpPr>
      <dsp:spPr>
        <a:xfrm>
          <a:off x="261743" y="204490"/>
          <a:ext cx="3180498" cy="1089152"/>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tr-TR" sz="2400" kern="1200" dirty="0">
              <a:solidFill>
                <a:srgbClr val="660066"/>
              </a:solidFill>
              <a:latin typeface="Times New Roman" panose="02020603050405020304" pitchFamily="18" charset="0"/>
              <a:cs typeface="Times New Roman" panose="02020603050405020304" pitchFamily="18" charset="0"/>
            </a:rPr>
            <a:t>Bu çalışmayı portfolyoma neden koydum?</a:t>
          </a:r>
        </a:p>
      </dsp:txBody>
      <dsp:txXfrm>
        <a:off x="314911" y="257658"/>
        <a:ext cx="3074162" cy="9828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5AA101-091C-7746-B49A-B4E2D9F7615D}">
      <dsp:nvSpPr>
        <dsp:cNvPr id="0" name=""/>
        <dsp:cNvSpPr/>
      </dsp:nvSpPr>
      <dsp:spPr>
        <a:xfrm>
          <a:off x="0" y="0"/>
          <a:ext cx="2198136" cy="1040980"/>
        </a:xfrm>
        <a:prstGeom prst="roundRect">
          <a:avLst/>
        </a:prstGeom>
        <a:solidFill>
          <a:srgbClr val="808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600200">
            <a:lnSpc>
              <a:spcPct val="90000"/>
            </a:lnSpc>
            <a:spcBef>
              <a:spcPct val="0"/>
            </a:spcBef>
            <a:spcAft>
              <a:spcPct val="35000"/>
            </a:spcAft>
            <a:buNone/>
          </a:pPr>
          <a:r>
            <a:rPr lang="tr-TR" sz="3600" kern="1200" dirty="0">
              <a:latin typeface="Times New Roman" panose="02020603050405020304" pitchFamily="18" charset="0"/>
              <a:cs typeface="Times New Roman" panose="02020603050405020304" pitchFamily="18" charset="0"/>
            </a:rPr>
            <a:t>SONUÇ</a:t>
          </a:r>
        </a:p>
      </dsp:txBody>
      <dsp:txXfrm>
        <a:off x="50816" y="50816"/>
        <a:ext cx="2096504" cy="939348"/>
      </dsp:txXfrm>
    </dsp:sp>
    <dsp:sp modelId="{818C72B4-DF2C-E846-839E-AFBD387DABB6}">
      <dsp:nvSpPr>
        <dsp:cNvPr id="0" name=""/>
        <dsp:cNvSpPr/>
      </dsp:nvSpPr>
      <dsp:spPr>
        <a:xfrm rot="1240128">
          <a:off x="2164110" y="1121704"/>
          <a:ext cx="1057299" cy="0"/>
        </a:xfrm>
        <a:custGeom>
          <a:avLst/>
          <a:gdLst/>
          <a:ahLst/>
          <a:cxnLst/>
          <a:rect l="0" t="0" r="0" b="0"/>
          <a:pathLst>
            <a:path>
              <a:moveTo>
                <a:pt x="0" y="0"/>
              </a:moveTo>
              <a:lnTo>
                <a:pt x="1057299" y="0"/>
              </a:lnTo>
            </a:path>
          </a:pathLst>
        </a:custGeom>
        <a:noFill/>
        <a:ln w="12700" cap="flat" cmpd="sng" algn="ctr">
          <a:solidFill>
            <a:srgbClr val="808000"/>
          </a:solidFill>
          <a:prstDash val="solid"/>
          <a:miter lim="800000"/>
        </a:ln>
        <a:effectLst/>
      </dsp:spPr>
      <dsp:style>
        <a:lnRef idx="2">
          <a:scrgbClr r="0" g="0" b="0"/>
        </a:lnRef>
        <a:fillRef idx="0">
          <a:scrgbClr r="0" g="0" b="0"/>
        </a:fillRef>
        <a:effectRef idx="0">
          <a:scrgbClr r="0" g="0" b="0"/>
        </a:effectRef>
        <a:fontRef idx="minor"/>
      </dsp:style>
    </dsp:sp>
    <dsp:sp modelId="{A718F5F3-0598-1A4B-AE88-EE563CE9AB08}">
      <dsp:nvSpPr>
        <dsp:cNvPr id="0" name=""/>
        <dsp:cNvSpPr/>
      </dsp:nvSpPr>
      <dsp:spPr>
        <a:xfrm flipH="1">
          <a:off x="3187384" y="4"/>
          <a:ext cx="7427690" cy="5418658"/>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233363" lvl="0" indent="-214313" algn="l" defTabSz="1066800">
            <a:lnSpc>
              <a:spcPct val="150000"/>
            </a:lnSpc>
            <a:spcBef>
              <a:spcPct val="0"/>
            </a:spcBef>
            <a:spcAft>
              <a:spcPct val="35000"/>
            </a:spcAft>
            <a:buFont typeface="Wingdings" pitchFamily="2" charset="2"/>
            <a:buNone/>
            <a:tabLst/>
          </a:pPr>
          <a:r>
            <a:rPr lang="tr-TR" altLang="tr-TR" sz="2400" kern="1200" dirty="0">
              <a:solidFill>
                <a:srgbClr val="424242"/>
              </a:solidFill>
              <a:latin typeface="Times New Roman" panose="02020603050405020304" pitchFamily="18" charset="0"/>
              <a:cs typeface="Times New Roman" panose="02020603050405020304" pitchFamily="18" charset="0"/>
            </a:rPr>
            <a:t>– Bu aşamada öğrenci, “bu çalışmayı niçin yaptık?” sorusunu yanıtlar</a:t>
          </a:r>
        </a:p>
        <a:p>
          <a:pPr marL="233363" lvl="0" indent="-214313" algn="l" defTabSz="1066800">
            <a:lnSpc>
              <a:spcPct val="150000"/>
            </a:lnSpc>
            <a:spcBef>
              <a:spcPct val="0"/>
            </a:spcBef>
            <a:spcAft>
              <a:spcPct val="35000"/>
            </a:spcAft>
            <a:buFont typeface="Wingdings" pitchFamily="2" charset="2"/>
            <a:buNone/>
            <a:tabLst/>
          </a:pPr>
          <a:r>
            <a:rPr lang="tr-TR" altLang="tr-TR" sz="2400" kern="1200" dirty="0">
              <a:solidFill>
                <a:srgbClr val="424242"/>
              </a:solidFill>
              <a:latin typeface="Times New Roman" panose="02020603050405020304" pitchFamily="18" charset="0"/>
              <a:cs typeface="Times New Roman" panose="02020603050405020304" pitchFamily="18" charset="0"/>
            </a:rPr>
            <a:t>– Fakültede yaptığı çalışmalarla öğrendikleri arasında somut bağlar kurar.</a:t>
          </a:r>
        </a:p>
        <a:p>
          <a:pPr marL="233363" lvl="0" indent="-214313" algn="l" defTabSz="1066800">
            <a:lnSpc>
              <a:spcPct val="150000"/>
            </a:lnSpc>
            <a:spcBef>
              <a:spcPct val="0"/>
            </a:spcBef>
            <a:spcAft>
              <a:spcPct val="35000"/>
            </a:spcAft>
            <a:buFont typeface="Wingdings" pitchFamily="2" charset="2"/>
            <a:buNone/>
            <a:tabLst/>
          </a:pPr>
          <a:r>
            <a:rPr lang="tr-TR" altLang="tr-TR" sz="2400" kern="1200" dirty="0">
              <a:solidFill>
                <a:srgbClr val="424242"/>
              </a:solidFill>
              <a:latin typeface="Times New Roman" panose="02020603050405020304" pitchFamily="18" charset="0"/>
              <a:cs typeface="Times New Roman" panose="02020603050405020304" pitchFamily="18" charset="0"/>
            </a:rPr>
            <a:t>– Tamamlanan portfolyo çalışmalarının öğrenci tarafından sınıf arkadaşları ve hocasından oluşan bir gruba sunumu yapılmalıdır.</a:t>
          </a:r>
        </a:p>
        <a:p>
          <a:pPr marL="585788" lvl="0" indent="-566738" algn="l" defTabSz="1066800">
            <a:lnSpc>
              <a:spcPct val="150000"/>
            </a:lnSpc>
            <a:spcBef>
              <a:spcPct val="0"/>
            </a:spcBef>
            <a:spcAft>
              <a:spcPct val="35000"/>
            </a:spcAft>
            <a:buFont typeface="Wingdings" pitchFamily="2" charset="2"/>
            <a:buNone/>
            <a:tabLst/>
          </a:pPr>
          <a:r>
            <a:rPr lang="tr-TR" altLang="tr-TR" sz="2400" kern="1200" dirty="0">
              <a:solidFill>
                <a:srgbClr val="424242"/>
              </a:solidFill>
              <a:latin typeface="Times New Roman" panose="02020603050405020304" pitchFamily="18" charset="0"/>
              <a:cs typeface="Times New Roman" panose="02020603050405020304" pitchFamily="18" charset="0"/>
            </a:rPr>
            <a:t>     - Portfolyonun sunumu, öğrencinin çalışmalarına önem vermesini sağlar ve kendine olan güvenini artırır.</a:t>
          </a:r>
          <a:endParaRPr lang="tr-TR" sz="2400" kern="1200" dirty="0">
            <a:solidFill>
              <a:srgbClr val="424242"/>
            </a:solidFill>
            <a:latin typeface="Times New Roman" panose="02020603050405020304" pitchFamily="18" charset="0"/>
            <a:cs typeface="Times New Roman" panose="02020603050405020304" pitchFamily="18" charset="0"/>
          </a:endParaRPr>
        </a:p>
      </dsp:txBody>
      <dsp:txXfrm>
        <a:off x="3451901" y="264521"/>
        <a:ext cx="6898656" cy="488962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49BAED-8D66-4A0E-845A-DB6D7AF13B7F}" type="datetimeFigureOut">
              <a:rPr lang="tr-TR" smtClean="0"/>
              <a:t>8.04.2025</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F833BA-9158-4CA8-A78B-1F41987E16A2}" type="slidenum">
              <a:rPr lang="tr-TR" smtClean="0"/>
              <a:t>‹#›</a:t>
            </a:fld>
            <a:endParaRPr lang="tr-TR"/>
          </a:p>
        </p:txBody>
      </p:sp>
    </p:spTree>
    <p:extLst>
      <p:ext uri="{BB962C8B-B14F-4D97-AF65-F5344CB8AC3E}">
        <p14:creationId xmlns:p14="http://schemas.microsoft.com/office/powerpoint/2010/main" val="3106579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nSpc>
                <a:spcPct val="150000"/>
              </a:lnSpc>
              <a:spcBef>
                <a:spcPct val="20000"/>
              </a:spcBef>
              <a:buClr>
                <a:schemeClr val="tx1"/>
              </a:buClr>
              <a:buSzPct val="65000"/>
              <a:defRPr/>
            </a:pPr>
            <a:r>
              <a:rPr lang="tr-TR" sz="1200" dirty="0">
                <a:latin typeface="+mn-lt"/>
                <a:cs typeface="Noteworthy Light"/>
              </a:rPr>
              <a:t>20. Yüzyılın </a:t>
            </a:r>
            <a:r>
              <a:rPr lang="tr-TR" sz="1200" dirty="0" err="1">
                <a:latin typeface="+mn-lt"/>
                <a:cs typeface="Noteworthy Light"/>
              </a:rPr>
              <a:t>zeitgeist’i</a:t>
            </a:r>
            <a:r>
              <a:rPr lang="tr-TR" sz="1200" dirty="0">
                <a:latin typeface="+mn-lt"/>
                <a:cs typeface="Noteworthy Light"/>
              </a:rPr>
              <a:t> sanayileşme idi ve dolasıyla eğitim bu kültürel iklimle uyumlu biçimde şekillenmişti. Özellikle ABD’de 1930-1950’lerde okullardan «eğitim fabrikaları» olarak söz ediliyor, eğitim de bu anlayışa uygun biçimde kurgulanıyordu. Hatta toplum bir köprüye benzetiliyor, eğitim de köprünün ayakları olarak görülüyordu. Ayaklar diğer bir deyişle eğitim sağlam olmazsa toplum da ayakta kalamazdı. Türkiye de dahil olmak üzere pek çok ülkede, o tarihlerde benzer bir anlayışın olduğunu söylemek olanaklı. </a:t>
            </a:r>
          </a:p>
          <a:p>
            <a:pPr>
              <a:lnSpc>
                <a:spcPct val="150000"/>
              </a:lnSpc>
              <a:spcBef>
                <a:spcPct val="20000"/>
              </a:spcBef>
              <a:buClr>
                <a:schemeClr val="tx1"/>
              </a:buClr>
              <a:buSzPct val="65000"/>
              <a:defRPr/>
            </a:pPr>
            <a:r>
              <a:rPr lang="tr-TR" sz="1200" dirty="0">
                <a:latin typeface="+mn-lt"/>
                <a:cs typeface="Noteworthy Light"/>
              </a:rPr>
              <a:t>Bun göre eğitimin genel hedefi de pek çok ülkede kabaca «toplumun bireylerden beklediği görev ve sorumluluklar doğrultusunda gerekli bilgi ve donanıma sahip olma» olarak tanımlandı.</a:t>
            </a:r>
          </a:p>
          <a:p>
            <a:pPr>
              <a:lnSpc>
                <a:spcPct val="150000"/>
              </a:lnSpc>
              <a:spcBef>
                <a:spcPct val="20000"/>
              </a:spcBef>
              <a:buClr>
                <a:schemeClr val="tx1"/>
              </a:buClr>
              <a:buSzPct val="65000"/>
              <a:defRPr/>
            </a:pPr>
            <a:r>
              <a:rPr lang="tr-TR" sz="1200" dirty="0">
                <a:latin typeface="+mn-lt"/>
                <a:cs typeface="Noteworthy Light"/>
              </a:rPr>
              <a:t>Diğer taraftan geçtiğimiz yüzyılın özellikle son çeyreğinde bilgi ve iletişim teknolojisinin öneminin artması toplumlarda, üretimde ve eğitimde bir paradigma değişimine yol açtı.</a:t>
            </a:r>
          </a:p>
          <a:p>
            <a:endParaRPr lang="tr-TR" dirty="0"/>
          </a:p>
        </p:txBody>
      </p:sp>
      <p:sp>
        <p:nvSpPr>
          <p:cNvPr id="4" name="Slayt Numarası Yer Tutucusu 3"/>
          <p:cNvSpPr>
            <a:spLocks noGrp="1"/>
          </p:cNvSpPr>
          <p:nvPr>
            <p:ph type="sldNum" sz="quarter" idx="5"/>
          </p:nvPr>
        </p:nvSpPr>
        <p:spPr/>
        <p:txBody>
          <a:bodyPr/>
          <a:lstStyle/>
          <a:p>
            <a:fld id="{A505E1ED-879A-4749-AFC0-90A14A470666}" type="slidenum">
              <a:rPr lang="tr-TR" smtClean="0"/>
              <a:t>2</a:t>
            </a:fld>
            <a:endParaRPr lang="tr-TR"/>
          </a:p>
        </p:txBody>
      </p:sp>
    </p:spTree>
    <p:extLst>
      <p:ext uri="{BB962C8B-B14F-4D97-AF65-F5344CB8AC3E}">
        <p14:creationId xmlns:p14="http://schemas.microsoft.com/office/powerpoint/2010/main" val="2038523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505E1ED-879A-4749-AFC0-90A14A470666}" type="slidenum">
              <a:rPr lang="tr-TR" smtClean="0"/>
              <a:t>4</a:t>
            </a:fld>
            <a:endParaRPr lang="tr-TR"/>
          </a:p>
        </p:txBody>
      </p:sp>
    </p:spTree>
    <p:extLst>
      <p:ext uri="{BB962C8B-B14F-4D97-AF65-F5344CB8AC3E}">
        <p14:creationId xmlns:p14="http://schemas.microsoft.com/office/powerpoint/2010/main" val="4266612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nSpc>
                <a:spcPct val="150000"/>
              </a:lnSpc>
              <a:spcBef>
                <a:spcPct val="20000"/>
              </a:spcBef>
              <a:buClr>
                <a:schemeClr val="tx1"/>
              </a:buClr>
              <a:buSzPct val="65000"/>
              <a:defRPr/>
            </a:pPr>
            <a:r>
              <a:rPr lang="tr-TR" sz="1200" dirty="0">
                <a:latin typeface="+mn-lt"/>
                <a:cs typeface="Noteworthy Light"/>
              </a:rPr>
              <a:t>20. yüzyılın son çeyreğinde ve özellikle 21. yüzyılda ekonomi çevreleri ve ekonomistler eğitime, özellikle de k12’ye yoğun bir ilgi göstermeye başladı. </a:t>
            </a:r>
          </a:p>
          <a:p>
            <a:pPr>
              <a:lnSpc>
                <a:spcPct val="150000"/>
              </a:lnSpc>
              <a:spcBef>
                <a:spcPct val="20000"/>
              </a:spcBef>
              <a:buClr>
                <a:schemeClr val="tx1"/>
              </a:buClr>
              <a:buSzPct val="65000"/>
              <a:defRPr/>
            </a:pPr>
            <a:r>
              <a:rPr lang="tr-TR" sz="1200" dirty="0">
                <a:latin typeface="+mn-lt"/>
                <a:cs typeface="Noteworthy Light"/>
              </a:rPr>
              <a:t>Makro ekonomiyi ve gelecek ekonomi perspektiflerini ele alan değerlendirmelerde eğitime vurgu yapmayan ekonomist pek kalmadı.</a:t>
            </a:r>
          </a:p>
          <a:p>
            <a:pPr>
              <a:lnSpc>
                <a:spcPct val="150000"/>
              </a:lnSpc>
              <a:spcBef>
                <a:spcPct val="20000"/>
              </a:spcBef>
              <a:buClr>
                <a:schemeClr val="tx1"/>
              </a:buClr>
              <a:buSzPct val="65000"/>
              <a:defRPr/>
            </a:pPr>
            <a:r>
              <a:rPr lang="tr-TR" sz="1200" dirty="0">
                <a:latin typeface="+mn-lt"/>
                <a:cs typeface="Noteworthy Light"/>
              </a:rPr>
              <a:t>Sizce ekonomistler son yıllarda eğitime neden daha çok vurgu yapıyorlar?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latin typeface="+mn-lt"/>
                <a:cs typeface="Noteworthy Light"/>
              </a:rPr>
              <a:t>Araştırmalar paradigma değişimine uygun insan gücü kaynağının, ancak nitelikli eğitimle gerçekleşebileceğini ortaya koymakta. Niteliğin ölçülmesi çok zor ama nicel veriler açısından değerlendirdiğimizde, bir ülkede ortalama eğitim bir birim arttığında, ekonomik büyüme yıllık %0.7 artmakta. Bu büyümenin yarısı doğrudan eğitimin katkısı iken diğer yarısı eğitim ve ekonomi arasındaki etkileşimden kaynaklanmakta.   </a:t>
            </a:r>
          </a:p>
        </p:txBody>
      </p:sp>
      <p:sp>
        <p:nvSpPr>
          <p:cNvPr id="4" name="Slayt Numarası Yer Tutucusu 3"/>
          <p:cNvSpPr>
            <a:spLocks noGrp="1"/>
          </p:cNvSpPr>
          <p:nvPr>
            <p:ph type="sldNum" sz="quarter" idx="5"/>
          </p:nvPr>
        </p:nvSpPr>
        <p:spPr/>
        <p:txBody>
          <a:bodyPr/>
          <a:lstStyle/>
          <a:p>
            <a:fld id="{A505E1ED-879A-4749-AFC0-90A14A470666}" type="slidenum">
              <a:rPr lang="tr-TR" smtClean="0"/>
              <a:t>5</a:t>
            </a:fld>
            <a:endParaRPr lang="tr-TR"/>
          </a:p>
        </p:txBody>
      </p:sp>
    </p:spTree>
    <p:extLst>
      <p:ext uri="{BB962C8B-B14F-4D97-AF65-F5344CB8AC3E}">
        <p14:creationId xmlns:p14="http://schemas.microsoft.com/office/powerpoint/2010/main" val="3060175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latin typeface="+mn-lt"/>
                <a:cs typeface="Noteworthy Light"/>
              </a:rPr>
              <a:t>PISA, TIMSS ve PIRLS gibi sınavlar dünyanın en geniş çaplı uluslararası eğitim araştırmalarını yapan örgütler ya doğrudan ekonomi ya da yine siyasi-ekonomik politikaların üretildiği örgütler.  </a:t>
            </a:r>
          </a:p>
          <a:p>
            <a:endParaRPr lang="tr-TR" dirty="0"/>
          </a:p>
        </p:txBody>
      </p:sp>
      <p:sp>
        <p:nvSpPr>
          <p:cNvPr id="4" name="Slayt Numarası Yer Tutucusu 3"/>
          <p:cNvSpPr>
            <a:spLocks noGrp="1"/>
          </p:cNvSpPr>
          <p:nvPr>
            <p:ph type="sldNum" sz="quarter" idx="5"/>
          </p:nvPr>
        </p:nvSpPr>
        <p:spPr/>
        <p:txBody>
          <a:bodyPr/>
          <a:lstStyle/>
          <a:p>
            <a:fld id="{A505E1ED-879A-4749-AFC0-90A14A470666}" type="slidenum">
              <a:rPr lang="tr-TR" smtClean="0"/>
              <a:t>6</a:t>
            </a:fld>
            <a:endParaRPr lang="tr-TR"/>
          </a:p>
        </p:txBody>
      </p:sp>
    </p:spTree>
    <p:extLst>
      <p:ext uri="{BB962C8B-B14F-4D97-AF65-F5344CB8AC3E}">
        <p14:creationId xmlns:p14="http://schemas.microsoft.com/office/powerpoint/2010/main" val="3155315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505E1ED-879A-4749-AFC0-90A14A470666}" type="slidenum">
              <a:rPr lang="tr-TR" smtClean="0"/>
              <a:t>7</a:t>
            </a:fld>
            <a:endParaRPr lang="tr-TR"/>
          </a:p>
        </p:txBody>
      </p:sp>
    </p:spTree>
    <p:extLst>
      <p:ext uri="{BB962C8B-B14F-4D97-AF65-F5344CB8AC3E}">
        <p14:creationId xmlns:p14="http://schemas.microsoft.com/office/powerpoint/2010/main" val="960759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032A3D39-747C-48D0-BB7E-3E31CBB934D2}" type="datetimeFigureOut">
              <a:rPr lang="tr-TR" smtClean="0"/>
              <a:t>8.04.2025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F5CBE88-C4B8-460F-891E-105DCBE8FCA3}" type="slidenum">
              <a:rPr lang="tr-TR" smtClean="0"/>
              <a:t>‹#›</a:t>
            </a:fld>
            <a:endParaRPr lang="tr-TR"/>
          </a:p>
        </p:txBody>
      </p:sp>
    </p:spTree>
    <p:extLst>
      <p:ext uri="{BB962C8B-B14F-4D97-AF65-F5344CB8AC3E}">
        <p14:creationId xmlns:p14="http://schemas.microsoft.com/office/powerpoint/2010/main" val="2354578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032A3D39-747C-48D0-BB7E-3E31CBB934D2}" type="datetimeFigureOut">
              <a:rPr lang="tr-TR" smtClean="0"/>
              <a:t>8.04.2025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F5CBE88-C4B8-460F-891E-105DCBE8FCA3}" type="slidenum">
              <a:rPr lang="tr-TR" smtClean="0"/>
              <a:t>‹#›</a:t>
            </a:fld>
            <a:endParaRPr lang="tr-TR"/>
          </a:p>
        </p:txBody>
      </p:sp>
    </p:spTree>
    <p:extLst>
      <p:ext uri="{BB962C8B-B14F-4D97-AF65-F5344CB8AC3E}">
        <p14:creationId xmlns:p14="http://schemas.microsoft.com/office/powerpoint/2010/main" val="1442662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032A3D39-747C-48D0-BB7E-3E31CBB934D2}" type="datetimeFigureOut">
              <a:rPr lang="tr-TR" smtClean="0"/>
              <a:t>8.04.2025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F5CBE88-C4B8-460F-891E-105DCBE8FCA3}" type="slidenum">
              <a:rPr lang="tr-TR" smtClean="0"/>
              <a:t>‹#›</a:t>
            </a:fld>
            <a:endParaRPr lang="tr-TR"/>
          </a:p>
        </p:txBody>
      </p:sp>
    </p:spTree>
    <p:extLst>
      <p:ext uri="{BB962C8B-B14F-4D97-AF65-F5344CB8AC3E}">
        <p14:creationId xmlns:p14="http://schemas.microsoft.com/office/powerpoint/2010/main" val="3521446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aşlık Slaydı">
    <p:spTree>
      <p:nvGrpSpPr>
        <p:cNvPr id="1" name=""/>
        <p:cNvGrpSpPr/>
        <p:nvPr/>
      </p:nvGrpSpPr>
      <p:grpSpPr>
        <a:xfrm>
          <a:off x="0" y="0"/>
          <a:ext cx="0" cy="0"/>
          <a:chOff x="0" y="0"/>
          <a:chExt cx="0" cy="0"/>
        </a:xfrm>
      </p:grpSpPr>
      <p:pic>
        <p:nvPicPr>
          <p:cNvPr id="3" name="8 Resim" descr="powerpoint1.jpg"/>
          <p:cNvPicPr>
            <a:picLocks noChangeAspect="1"/>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 name="1 Başlık"/>
          <p:cNvSpPr>
            <a:spLocks noGrp="1"/>
          </p:cNvSpPr>
          <p:nvPr>
            <p:ph type="ctrTitle"/>
          </p:nvPr>
        </p:nvSpPr>
        <p:spPr>
          <a:xfrm>
            <a:off x="7536160" y="3573016"/>
            <a:ext cx="4655840" cy="1584176"/>
          </a:xfrm>
        </p:spPr>
        <p:txBody>
          <a:bodyPr>
            <a:normAutofit/>
          </a:bodyPr>
          <a:lstStyle>
            <a:lvl1pPr>
              <a:defRPr sz="3600">
                <a:latin typeface="Times New Roman" panose="02020603050405020304" pitchFamily="18" charset="0"/>
                <a:cs typeface="Times New Roman" panose="02020603050405020304" pitchFamily="18" charset="0"/>
              </a:defRPr>
            </a:lvl1pPr>
          </a:lstStyle>
          <a:p>
            <a:r>
              <a:rPr lang="tr-TR" dirty="0"/>
              <a:t>Asıl başlık stili için tıklatın</a:t>
            </a:r>
          </a:p>
        </p:txBody>
      </p:sp>
      <p:sp>
        <p:nvSpPr>
          <p:cNvPr id="4" name="3 Veri Yer Tutucusu"/>
          <p:cNvSpPr>
            <a:spLocks noGrp="1"/>
          </p:cNvSpPr>
          <p:nvPr>
            <p:ph type="dt" sz="half" idx="10"/>
          </p:nvPr>
        </p:nvSpPr>
        <p:spPr/>
        <p:txBody>
          <a:bodyPr/>
          <a:lstStyle>
            <a:lvl1pPr>
              <a:defRPr/>
            </a:lvl1pPr>
          </a:lstStyle>
          <a:p>
            <a:pPr>
              <a:defRPr/>
            </a:pPr>
            <a:fld id="{5261510B-5794-45D2-94D8-62C695135EA0}" type="datetime1">
              <a:rPr lang="tr-TR">
                <a:solidFill>
                  <a:prstClr val="black">
                    <a:tint val="75000"/>
                  </a:prstClr>
                </a:solidFill>
              </a:rPr>
              <a:pPr>
                <a:defRPr/>
              </a:pPr>
              <a:t>8.04.2025</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E7092A0D-5B75-4964-A88D-15DB3747E0C3}" type="slidenum">
              <a:rPr lang="tr-TR">
                <a:solidFill>
                  <a:prstClr val="black">
                    <a:tint val="75000"/>
                  </a:prstClr>
                </a:solidFill>
              </a:rPr>
              <a:pPr>
                <a:defRPr/>
              </a:pPr>
              <a:t>‹#›</a:t>
            </a:fld>
            <a:endParaRPr lang="tr-TR">
              <a:solidFill>
                <a:prstClr val="black">
                  <a:tint val="75000"/>
                </a:prstClr>
              </a:solidFill>
            </a:endParaRPr>
          </a:p>
        </p:txBody>
      </p:sp>
      <p:pic>
        <p:nvPicPr>
          <p:cNvPr id="7" name="Resim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08944" y="2931294"/>
            <a:ext cx="1327216" cy="995412"/>
          </a:xfrm>
          <a:prstGeom prst="rect">
            <a:avLst/>
          </a:prstGeom>
        </p:spPr>
      </p:pic>
    </p:spTree>
    <p:extLst>
      <p:ext uri="{BB962C8B-B14F-4D97-AF65-F5344CB8AC3E}">
        <p14:creationId xmlns:p14="http://schemas.microsoft.com/office/powerpoint/2010/main" val="3784823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Başlık Slaydı">
    <p:spTree>
      <p:nvGrpSpPr>
        <p:cNvPr id="1" name=""/>
        <p:cNvGrpSpPr/>
        <p:nvPr/>
      </p:nvGrpSpPr>
      <p:grpSpPr>
        <a:xfrm>
          <a:off x="0" y="0"/>
          <a:ext cx="0" cy="0"/>
          <a:chOff x="0" y="0"/>
          <a:chExt cx="0" cy="0"/>
        </a:xfrm>
      </p:grpSpPr>
      <p:pic>
        <p:nvPicPr>
          <p:cNvPr id="3" name="8 Resim" descr="powerpoint1.jpg"/>
          <p:cNvPicPr>
            <a:picLocks noChangeAspect="1"/>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4" name="3 Veri Yer Tutucusu"/>
          <p:cNvSpPr>
            <a:spLocks noGrp="1"/>
          </p:cNvSpPr>
          <p:nvPr>
            <p:ph type="dt" sz="half" idx="10"/>
          </p:nvPr>
        </p:nvSpPr>
        <p:spPr/>
        <p:txBody>
          <a:bodyPr/>
          <a:lstStyle>
            <a:lvl1pPr>
              <a:defRPr>
                <a:solidFill>
                  <a:schemeClr val="tx1">
                    <a:tint val="75000"/>
                  </a:schemeClr>
                </a:solidFill>
              </a:defRPr>
            </a:lvl1pPr>
          </a:lstStyle>
          <a:p>
            <a:pPr>
              <a:defRPr/>
            </a:pPr>
            <a:fld id="{DA03350E-CAA7-4A65-9723-0937D8599BDA}" type="datetime1">
              <a:rPr lang="tr-TR">
                <a:solidFill>
                  <a:prstClr val="black">
                    <a:tint val="75000"/>
                  </a:prstClr>
                </a:solidFill>
              </a:rPr>
              <a:pPr>
                <a:defRPr/>
              </a:pPr>
              <a:t>8.04.2025</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lvl1pPr>
              <a:defRPr>
                <a:solidFill>
                  <a:schemeClr val="tx1">
                    <a:tint val="75000"/>
                  </a:schemeClr>
                </a:solidFill>
              </a:defRPr>
            </a:lvl1p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lvl1pPr>
              <a:defRPr>
                <a:solidFill>
                  <a:schemeClr val="tx1">
                    <a:tint val="75000"/>
                  </a:schemeClr>
                </a:solidFill>
              </a:defRPr>
            </a:lvl1pPr>
          </a:lstStyle>
          <a:p>
            <a:pPr>
              <a:defRPr/>
            </a:pPr>
            <a:fld id="{6198A546-AAC9-4628-BCEF-8FE8D6EE19E4}" type="slidenum">
              <a:rPr lang="tr-TR">
                <a:solidFill>
                  <a:prstClr val="black">
                    <a:tint val="75000"/>
                  </a:prstClr>
                </a:solidFill>
              </a:rPr>
              <a:pPr>
                <a:defRPr/>
              </a:pPr>
              <a:t>‹#›</a:t>
            </a:fld>
            <a:endParaRPr lang="tr-TR">
              <a:solidFill>
                <a:prstClr val="black">
                  <a:tint val="75000"/>
                </a:prstClr>
              </a:solidFill>
            </a:endParaRPr>
          </a:p>
        </p:txBody>
      </p:sp>
      <p:pic>
        <p:nvPicPr>
          <p:cNvPr id="7" name="Resim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26922" y="636186"/>
            <a:ext cx="2138157" cy="1603618"/>
          </a:xfrm>
          <a:prstGeom prst="rect">
            <a:avLst/>
          </a:prstGeom>
        </p:spPr>
      </p:pic>
      <p:sp>
        <p:nvSpPr>
          <p:cNvPr id="9" name="Oval 8"/>
          <p:cNvSpPr/>
          <p:nvPr userDrawn="1"/>
        </p:nvSpPr>
        <p:spPr>
          <a:xfrm>
            <a:off x="5807968" y="2775114"/>
            <a:ext cx="1728192" cy="1296144"/>
          </a:xfrm>
          <a:prstGeom prst="ellipse">
            <a:avLst/>
          </a:prstGeom>
          <a:solidFill>
            <a:srgbClr val="E20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tr-TR" sz="1800">
              <a:solidFill>
                <a:prstClr val="white"/>
              </a:solidFill>
            </a:endParaRPr>
          </a:p>
        </p:txBody>
      </p:sp>
      <p:sp>
        <p:nvSpPr>
          <p:cNvPr id="10" name="Dikdörtgen 9"/>
          <p:cNvSpPr/>
          <p:nvPr userDrawn="1"/>
        </p:nvSpPr>
        <p:spPr>
          <a:xfrm>
            <a:off x="7536160" y="2775114"/>
            <a:ext cx="4416491" cy="797902"/>
          </a:xfrm>
          <a:prstGeom prst="rect">
            <a:avLst/>
          </a:prstGeom>
          <a:solidFill>
            <a:srgbClr val="E20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tr-TR" sz="1800">
              <a:solidFill>
                <a:prstClr val="white"/>
              </a:solidFill>
            </a:endParaRPr>
          </a:p>
        </p:txBody>
      </p:sp>
      <p:sp>
        <p:nvSpPr>
          <p:cNvPr id="8" name="Metin kutusu 7"/>
          <p:cNvSpPr txBox="1"/>
          <p:nvPr userDrawn="1"/>
        </p:nvSpPr>
        <p:spPr>
          <a:xfrm>
            <a:off x="2973603" y="2250098"/>
            <a:ext cx="6244795" cy="892552"/>
          </a:xfrm>
          <a:prstGeom prst="rect">
            <a:avLst/>
          </a:prstGeom>
          <a:noFill/>
          <a:ln>
            <a:noFill/>
          </a:ln>
        </p:spPr>
        <p:txBody>
          <a:bodyPr wrap="square" rtlCol="0">
            <a:spAutoFit/>
          </a:bodyPr>
          <a:lstStyle/>
          <a:p>
            <a:pPr algn="ctr" fontAlgn="base">
              <a:spcBef>
                <a:spcPct val="0"/>
              </a:spcBef>
              <a:spcAft>
                <a:spcPct val="0"/>
              </a:spcAft>
            </a:pPr>
            <a:r>
              <a:rPr lang="tr-TR" sz="2600" b="1" dirty="0">
                <a:solidFill>
                  <a:prstClr val="white"/>
                </a:solidFill>
                <a:latin typeface="Arial" pitchFamily="34" charset="0"/>
                <a:cs typeface="Arial" pitchFamily="34" charset="0"/>
              </a:rPr>
              <a:t>T.C.</a:t>
            </a:r>
          </a:p>
          <a:p>
            <a:pPr algn="ctr" fontAlgn="base">
              <a:spcBef>
                <a:spcPct val="0"/>
              </a:spcBef>
              <a:spcAft>
                <a:spcPct val="0"/>
              </a:spcAft>
            </a:pPr>
            <a:r>
              <a:rPr lang="tr-TR" sz="2600" b="1" dirty="0">
                <a:solidFill>
                  <a:prstClr val="white"/>
                </a:solidFill>
                <a:latin typeface="Arial" pitchFamily="34" charset="0"/>
                <a:cs typeface="Arial" pitchFamily="34" charset="0"/>
              </a:rPr>
              <a:t>MİLLÎ EĞİTİM BAKANLIĞI</a:t>
            </a:r>
          </a:p>
        </p:txBody>
      </p:sp>
      <p:sp>
        <p:nvSpPr>
          <p:cNvPr id="2" name="1 Başlık"/>
          <p:cNvSpPr>
            <a:spLocks noGrp="1"/>
          </p:cNvSpPr>
          <p:nvPr>
            <p:ph type="ctrTitle"/>
          </p:nvPr>
        </p:nvSpPr>
        <p:spPr>
          <a:xfrm>
            <a:off x="3768080" y="3152944"/>
            <a:ext cx="4655840" cy="1584176"/>
          </a:xfrm>
        </p:spPr>
        <p:txBody>
          <a:bodyPr>
            <a:normAutofit/>
          </a:bodyPr>
          <a:lstStyle>
            <a:lvl1pPr>
              <a:defRPr sz="3600"/>
            </a:lvl1pPr>
          </a:lstStyle>
          <a:p>
            <a:r>
              <a:rPr lang="tr-TR" dirty="0"/>
              <a:t>Asıl başlık stili için tıklatın</a:t>
            </a:r>
          </a:p>
        </p:txBody>
      </p:sp>
    </p:spTree>
    <p:extLst>
      <p:ext uri="{BB962C8B-B14F-4D97-AF65-F5344CB8AC3E}">
        <p14:creationId xmlns:p14="http://schemas.microsoft.com/office/powerpoint/2010/main" val="1864493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032A3D39-747C-48D0-BB7E-3E31CBB934D2}" type="datetimeFigureOut">
              <a:rPr lang="tr-TR" smtClean="0"/>
              <a:t>8.04.2025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F5CBE88-C4B8-460F-891E-105DCBE8FCA3}" type="slidenum">
              <a:rPr lang="tr-TR" smtClean="0"/>
              <a:t>‹#›</a:t>
            </a:fld>
            <a:endParaRPr lang="tr-TR"/>
          </a:p>
        </p:txBody>
      </p:sp>
    </p:spTree>
    <p:extLst>
      <p:ext uri="{BB962C8B-B14F-4D97-AF65-F5344CB8AC3E}">
        <p14:creationId xmlns:p14="http://schemas.microsoft.com/office/powerpoint/2010/main" val="2850994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032A3D39-747C-48D0-BB7E-3E31CBB934D2}" type="datetimeFigureOut">
              <a:rPr lang="tr-TR" smtClean="0"/>
              <a:t>8.04.2025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F5CBE88-C4B8-460F-891E-105DCBE8FCA3}" type="slidenum">
              <a:rPr lang="tr-TR" smtClean="0"/>
              <a:t>‹#›</a:t>
            </a:fld>
            <a:endParaRPr lang="tr-TR"/>
          </a:p>
        </p:txBody>
      </p:sp>
    </p:spTree>
    <p:extLst>
      <p:ext uri="{BB962C8B-B14F-4D97-AF65-F5344CB8AC3E}">
        <p14:creationId xmlns:p14="http://schemas.microsoft.com/office/powerpoint/2010/main" val="1646146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032A3D39-747C-48D0-BB7E-3E31CBB934D2}" type="datetimeFigureOut">
              <a:rPr lang="tr-TR" smtClean="0"/>
              <a:t>8.04.2025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F5CBE88-C4B8-460F-891E-105DCBE8FCA3}" type="slidenum">
              <a:rPr lang="tr-TR" smtClean="0"/>
              <a:t>‹#›</a:t>
            </a:fld>
            <a:endParaRPr lang="tr-TR"/>
          </a:p>
        </p:txBody>
      </p:sp>
    </p:spTree>
    <p:extLst>
      <p:ext uri="{BB962C8B-B14F-4D97-AF65-F5344CB8AC3E}">
        <p14:creationId xmlns:p14="http://schemas.microsoft.com/office/powerpoint/2010/main" val="3040201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032A3D39-747C-48D0-BB7E-3E31CBB934D2}" type="datetimeFigureOut">
              <a:rPr lang="tr-TR" smtClean="0"/>
              <a:t>8.04.2025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0F5CBE88-C4B8-460F-891E-105DCBE8FCA3}" type="slidenum">
              <a:rPr lang="tr-TR" smtClean="0"/>
              <a:t>‹#›</a:t>
            </a:fld>
            <a:endParaRPr lang="tr-TR"/>
          </a:p>
        </p:txBody>
      </p:sp>
    </p:spTree>
    <p:extLst>
      <p:ext uri="{BB962C8B-B14F-4D97-AF65-F5344CB8AC3E}">
        <p14:creationId xmlns:p14="http://schemas.microsoft.com/office/powerpoint/2010/main" val="3253013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032A3D39-747C-48D0-BB7E-3E31CBB934D2}" type="datetimeFigureOut">
              <a:rPr lang="tr-TR" smtClean="0"/>
              <a:t>8.04.2025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0F5CBE88-C4B8-460F-891E-105DCBE8FCA3}" type="slidenum">
              <a:rPr lang="tr-TR" smtClean="0"/>
              <a:t>‹#›</a:t>
            </a:fld>
            <a:endParaRPr lang="tr-TR"/>
          </a:p>
        </p:txBody>
      </p:sp>
    </p:spTree>
    <p:extLst>
      <p:ext uri="{BB962C8B-B14F-4D97-AF65-F5344CB8AC3E}">
        <p14:creationId xmlns:p14="http://schemas.microsoft.com/office/powerpoint/2010/main" val="3565720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032A3D39-747C-48D0-BB7E-3E31CBB934D2}" type="datetimeFigureOut">
              <a:rPr lang="tr-TR" smtClean="0"/>
              <a:t>8.04.2025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0F5CBE88-C4B8-460F-891E-105DCBE8FCA3}" type="slidenum">
              <a:rPr lang="tr-TR" smtClean="0"/>
              <a:t>‹#›</a:t>
            </a:fld>
            <a:endParaRPr lang="tr-TR"/>
          </a:p>
        </p:txBody>
      </p:sp>
    </p:spTree>
    <p:extLst>
      <p:ext uri="{BB962C8B-B14F-4D97-AF65-F5344CB8AC3E}">
        <p14:creationId xmlns:p14="http://schemas.microsoft.com/office/powerpoint/2010/main" val="1632989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032A3D39-747C-48D0-BB7E-3E31CBB934D2}" type="datetimeFigureOut">
              <a:rPr lang="tr-TR" smtClean="0"/>
              <a:t>8.04.2025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F5CBE88-C4B8-460F-891E-105DCBE8FCA3}" type="slidenum">
              <a:rPr lang="tr-TR" smtClean="0"/>
              <a:t>‹#›</a:t>
            </a:fld>
            <a:endParaRPr lang="tr-TR"/>
          </a:p>
        </p:txBody>
      </p:sp>
    </p:spTree>
    <p:extLst>
      <p:ext uri="{BB962C8B-B14F-4D97-AF65-F5344CB8AC3E}">
        <p14:creationId xmlns:p14="http://schemas.microsoft.com/office/powerpoint/2010/main" val="2508210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032A3D39-747C-48D0-BB7E-3E31CBB934D2}" type="datetimeFigureOut">
              <a:rPr lang="tr-TR" smtClean="0"/>
              <a:t>8.04.2025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F5CBE88-C4B8-460F-891E-105DCBE8FCA3}" type="slidenum">
              <a:rPr lang="tr-TR" smtClean="0"/>
              <a:t>‹#›</a:t>
            </a:fld>
            <a:endParaRPr lang="tr-TR"/>
          </a:p>
        </p:txBody>
      </p:sp>
    </p:spTree>
    <p:extLst>
      <p:ext uri="{BB962C8B-B14F-4D97-AF65-F5344CB8AC3E}">
        <p14:creationId xmlns:p14="http://schemas.microsoft.com/office/powerpoint/2010/main" val="2962165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A3D39-747C-48D0-BB7E-3E31CBB934D2}" type="datetimeFigureOut">
              <a:rPr lang="tr-TR" smtClean="0"/>
              <a:t>8.04.2025</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5CBE88-C4B8-460F-891E-105DCBE8FCA3}" type="slidenum">
              <a:rPr lang="tr-TR" smtClean="0"/>
              <a:t>‹#›</a:t>
            </a:fld>
            <a:endParaRPr lang="tr-TR"/>
          </a:p>
        </p:txBody>
      </p:sp>
    </p:spTree>
    <p:extLst>
      <p:ext uri="{BB962C8B-B14F-4D97-AF65-F5344CB8AC3E}">
        <p14:creationId xmlns:p14="http://schemas.microsoft.com/office/powerpoint/2010/main" val="3415865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EB2129C-C5F3-1FB4-D1FA-DE28081A1AEE}"/>
              </a:ext>
            </a:extLst>
          </p:cNvPr>
          <p:cNvSpPr>
            <a:spLocks noGrp="1"/>
          </p:cNvSpPr>
          <p:nvPr>
            <p:ph type="ctrTitle"/>
          </p:nvPr>
        </p:nvSpPr>
        <p:spPr>
          <a:xfrm>
            <a:off x="1524000" y="1122362"/>
            <a:ext cx="9144000" cy="2928269"/>
          </a:xfrm>
        </p:spPr>
        <p:txBody>
          <a:bodyPr>
            <a:normAutofit/>
          </a:bodyPr>
          <a:lstStyle/>
          <a:p>
            <a:r>
              <a:rPr lang="tr-TR" sz="4800" b="1" dirty="0"/>
              <a:t>Yetişkin Eğitiminde Ölçme ve Değerlendirme</a:t>
            </a:r>
            <a:br>
              <a:rPr lang="tr-TR" sz="4800" b="1" dirty="0"/>
            </a:br>
            <a:r>
              <a:rPr lang="tr-TR" sz="2400" b="1" dirty="0"/>
              <a:t>Temel Düzey Eğitici Eğitimi</a:t>
            </a:r>
            <a:br>
              <a:rPr lang="tr-TR" sz="2400" b="1" dirty="0"/>
            </a:br>
            <a:r>
              <a:rPr lang="tr-TR" sz="2400" b="1" dirty="0"/>
              <a:t>8 Nisan 2025</a:t>
            </a:r>
          </a:p>
        </p:txBody>
      </p:sp>
      <p:sp>
        <p:nvSpPr>
          <p:cNvPr id="3" name="Alt Başlık 2">
            <a:extLst>
              <a:ext uri="{FF2B5EF4-FFF2-40B4-BE49-F238E27FC236}">
                <a16:creationId xmlns:a16="http://schemas.microsoft.com/office/drawing/2014/main" id="{60D4CF74-4063-14C1-4482-272A3013D6A6}"/>
              </a:ext>
            </a:extLst>
          </p:cNvPr>
          <p:cNvSpPr>
            <a:spLocks noGrp="1"/>
          </p:cNvSpPr>
          <p:nvPr>
            <p:ph type="subTitle" idx="1"/>
          </p:nvPr>
        </p:nvSpPr>
        <p:spPr>
          <a:xfrm>
            <a:off x="1524000" y="5638800"/>
            <a:ext cx="9144000" cy="839076"/>
          </a:xfrm>
        </p:spPr>
        <p:txBody>
          <a:bodyPr>
            <a:normAutofit lnSpcReduction="10000"/>
          </a:bodyPr>
          <a:lstStyle/>
          <a:p>
            <a:r>
              <a:rPr lang="tr-TR" dirty="0"/>
              <a:t>Doç. Dr. Güçlü Şekercioğlu</a:t>
            </a:r>
          </a:p>
          <a:p>
            <a:r>
              <a:rPr lang="tr-TR" dirty="0"/>
              <a:t>Eğitim Fakültesi</a:t>
            </a:r>
          </a:p>
        </p:txBody>
      </p:sp>
      <p:pic>
        <p:nvPicPr>
          <p:cNvPr id="5" name="Resim 4" descr="metin, logo, simge, sembol, yazı tipi içeren bir resim&#10;&#10;Yapay zeka tarafından oluşturulan içerik yanlış olabilir.">
            <a:extLst>
              <a:ext uri="{FF2B5EF4-FFF2-40B4-BE49-F238E27FC236}">
                <a16:creationId xmlns:a16="http://schemas.microsoft.com/office/drawing/2014/main" id="{712BA5CE-4F92-EB84-29D1-806199FD00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171" y="380124"/>
            <a:ext cx="1484478" cy="1484478"/>
          </a:xfrm>
          <a:prstGeom prst="rect">
            <a:avLst/>
          </a:prstGeom>
        </p:spPr>
      </p:pic>
    </p:spTree>
    <p:extLst>
      <p:ext uri="{BB962C8B-B14F-4D97-AF65-F5344CB8AC3E}">
        <p14:creationId xmlns:p14="http://schemas.microsoft.com/office/powerpoint/2010/main" val="1377399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a:extLst>
              <a:ext uri="{FF2B5EF4-FFF2-40B4-BE49-F238E27FC236}">
                <a16:creationId xmlns:a16="http://schemas.microsoft.com/office/drawing/2014/main" id="{93BD4B5D-F3AF-8349-88A4-4B5390463E4E}"/>
              </a:ext>
            </a:extLst>
          </p:cNvPr>
          <p:cNvSpPr txBox="1">
            <a:spLocks/>
          </p:cNvSpPr>
          <p:nvPr/>
        </p:nvSpPr>
        <p:spPr>
          <a:xfrm>
            <a:off x="734860" y="1875628"/>
            <a:ext cx="7747958" cy="516220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ct val="20000"/>
              </a:spcBef>
              <a:buClr>
                <a:schemeClr val="tx1"/>
              </a:buClr>
              <a:buSzPct val="65000"/>
              <a:defRPr/>
            </a:pPr>
            <a:r>
              <a:rPr lang="tr-TR" sz="2800" dirty="0">
                <a:latin typeface="Avenir Next" panose="020B0503020202020204" pitchFamily="34" charset="0"/>
                <a:cs typeface="Noteworthy Light"/>
              </a:rPr>
              <a:t>Geleneksel ölçme anlayışının ne yazık ki, bu paradigma değişimine pek uygun olmadığı söylenebilir. Bireylerden beklenen becerilerin karmaşıklığı arttıkça ölçme modellerini revize etme gereksinimi ortaya çıkmakta. </a:t>
            </a:r>
          </a:p>
        </p:txBody>
      </p:sp>
      <p:pic>
        <p:nvPicPr>
          <p:cNvPr id="2" name="Resim 1" descr="giyim, ekran görüntüsü, kişi, şahıs, ayakkabı içeren bir resim&#10;&#10;Açıklama otomatik olarak oluşturuldu">
            <a:extLst>
              <a:ext uri="{FF2B5EF4-FFF2-40B4-BE49-F238E27FC236}">
                <a16:creationId xmlns:a16="http://schemas.microsoft.com/office/drawing/2014/main" id="{9AEC956E-064A-9A7B-FF46-14422E7AE83E}"/>
              </a:ext>
            </a:extLst>
          </p:cNvPr>
          <p:cNvPicPr>
            <a:picLocks noChangeAspect="1"/>
          </p:cNvPicPr>
          <p:nvPr/>
        </p:nvPicPr>
        <p:blipFill>
          <a:blip r:embed="rId2"/>
          <a:stretch>
            <a:fillRect/>
          </a:stretch>
        </p:blipFill>
        <p:spPr>
          <a:xfrm>
            <a:off x="8617906" y="789140"/>
            <a:ext cx="2839235" cy="4985168"/>
          </a:xfrm>
          <a:prstGeom prst="rect">
            <a:avLst/>
          </a:prstGeom>
        </p:spPr>
      </p:pic>
      <p:sp>
        <p:nvSpPr>
          <p:cNvPr id="10" name="Başlık 1">
            <a:extLst>
              <a:ext uri="{FF2B5EF4-FFF2-40B4-BE49-F238E27FC236}">
                <a16:creationId xmlns:a16="http://schemas.microsoft.com/office/drawing/2014/main" id="{0FDCD7F2-0722-95CA-B1A6-CFFC8B61C030}"/>
              </a:ext>
            </a:extLst>
          </p:cNvPr>
          <p:cNvSpPr>
            <a:spLocks noGrp="1"/>
          </p:cNvSpPr>
          <p:nvPr>
            <p:ph type="title"/>
          </p:nvPr>
        </p:nvSpPr>
        <p:spPr>
          <a:xfrm>
            <a:off x="734859" y="943888"/>
            <a:ext cx="7466606" cy="889348"/>
          </a:xfrm>
        </p:spPr>
        <p:txBody>
          <a:bodyPr>
            <a:noAutofit/>
          </a:bodyPr>
          <a:lstStyle/>
          <a:p>
            <a:r>
              <a:rPr lang="tr-TR" sz="3600" b="1" dirty="0">
                <a:latin typeface="Avenir Next" panose="020B0503020202020204" pitchFamily="34" charset="0"/>
              </a:rPr>
              <a:t>21. YÜZYILDA DEĞİŞEN</a:t>
            </a:r>
            <a:br>
              <a:rPr lang="tr-TR" sz="3600" b="1" dirty="0">
                <a:latin typeface="Avenir Next" panose="020B0503020202020204" pitchFamily="34" charset="0"/>
              </a:rPr>
            </a:br>
            <a:r>
              <a:rPr lang="tr-TR" sz="3600" b="1" dirty="0">
                <a:latin typeface="Avenir Next" panose="020B0503020202020204" pitchFamily="34" charset="0"/>
              </a:rPr>
              <a:t>EĞİTİM PARADİGMASI</a:t>
            </a:r>
          </a:p>
        </p:txBody>
      </p:sp>
    </p:spTree>
    <p:extLst>
      <p:ext uri="{BB962C8B-B14F-4D97-AF65-F5344CB8AC3E}">
        <p14:creationId xmlns:p14="http://schemas.microsoft.com/office/powerpoint/2010/main" val="1222963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a:extLst>
              <a:ext uri="{FF2B5EF4-FFF2-40B4-BE49-F238E27FC236}">
                <a16:creationId xmlns:a16="http://schemas.microsoft.com/office/drawing/2014/main" id="{93BD4B5D-F3AF-8349-88A4-4B5390463E4E}"/>
              </a:ext>
            </a:extLst>
          </p:cNvPr>
          <p:cNvSpPr txBox="1">
            <a:spLocks/>
          </p:cNvSpPr>
          <p:nvPr/>
        </p:nvSpPr>
        <p:spPr>
          <a:xfrm>
            <a:off x="734859" y="1926551"/>
            <a:ext cx="7883047" cy="492545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ct val="20000"/>
              </a:spcBef>
              <a:buClr>
                <a:schemeClr val="tx1"/>
              </a:buClr>
              <a:buSzPct val="65000"/>
              <a:defRPr/>
            </a:pPr>
            <a:r>
              <a:rPr lang="tr-TR" sz="2600" dirty="0">
                <a:latin typeface="Avenir Next" panose="020B0503020202020204" pitchFamily="34" charset="0"/>
                <a:cs typeface="Noteworthy Light"/>
              </a:rPr>
              <a:t>Bir ölçme işleminde yalnızca </a:t>
            </a:r>
            <a:r>
              <a:rPr lang="tr-TR" sz="2600" b="1" dirty="0">
                <a:solidFill>
                  <a:srgbClr val="0070C0"/>
                </a:solidFill>
                <a:latin typeface="Avenir Next" panose="020B0503020202020204" pitchFamily="34" charset="0"/>
                <a:cs typeface="Noteworthy Light"/>
              </a:rPr>
              <a:t>«görünce tanıma, sorulunca söyleme», «çeviri yapma», «özetleme yapma», «bir ilkeyi örnekle açıklama», «özel gözlemlerden, genel yargılar çıkarma», «öteleme yapma» </a:t>
            </a:r>
            <a:r>
              <a:rPr lang="tr-TR" sz="2600" dirty="0">
                <a:latin typeface="Avenir Next" panose="020B0503020202020204" pitchFamily="34" charset="0"/>
                <a:cs typeface="Noteworthy Light"/>
              </a:rPr>
              <a:t>gibi davranışların ölçülmesi bizi yeni hedeflere ne kadar ulaştırabilir?</a:t>
            </a:r>
          </a:p>
        </p:txBody>
      </p:sp>
      <p:pic>
        <p:nvPicPr>
          <p:cNvPr id="13" name="Resim 12" descr="çizgi film, çocukların yaptığı resimler, ayakkabı, kırpıntı çizim içeren bir resim&#10;&#10;Açıklama otomatik olarak oluşturuldu">
            <a:extLst>
              <a:ext uri="{FF2B5EF4-FFF2-40B4-BE49-F238E27FC236}">
                <a16:creationId xmlns:a16="http://schemas.microsoft.com/office/drawing/2014/main" id="{EF045117-7796-D5DA-8F95-4419C7A9D911}"/>
              </a:ext>
            </a:extLst>
          </p:cNvPr>
          <p:cNvPicPr>
            <a:picLocks noChangeAspect="1"/>
          </p:cNvPicPr>
          <p:nvPr/>
        </p:nvPicPr>
        <p:blipFill>
          <a:blip r:embed="rId2"/>
          <a:stretch>
            <a:fillRect/>
          </a:stretch>
        </p:blipFill>
        <p:spPr>
          <a:xfrm>
            <a:off x="8617905" y="789141"/>
            <a:ext cx="2839235" cy="4985168"/>
          </a:xfrm>
          <a:prstGeom prst="rect">
            <a:avLst/>
          </a:prstGeom>
        </p:spPr>
      </p:pic>
      <p:sp>
        <p:nvSpPr>
          <p:cNvPr id="17" name="Başlık 1">
            <a:extLst>
              <a:ext uri="{FF2B5EF4-FFF2-40B4-BE49-F238E27FC236}">
                <a16:creationId xmlns:a16="http://schemas.microsoft.com/office/drawing/2014/main" id="{76EE2898-AADE-C2EB-A5EA-D51EC8316DB2}"/>
              </a:ext>
            </a:extLst>
          </p:cNvPr>
          <p:cNvSpPr>
            <a:spLocks noGrp="1"/>
          </p:cNvSpPr>
          <p:nvPr>
            <p:ph type="title"/>
          </p:nvPr>
        </p:nvSpPr>
        <p:spPr>
          <a:xfrm>
            <a:off x="734859" y="943888"/>
            <a:ext cx="7466606" cy="889348"/>
          </a:xfrm>
        </p:spPr>
        <p:txBody>
          <a:bodyPr>
            <a:noAutofit/>
          </a:bodyPr>
          <a:lstStyle/>
          <a:p>
            <a:r>
              <a:rPr lang="tr-TR" sz="3600" b="1" dirty="0">
                <a:latin typeface="Avenir Next" panose="020B0503020202020204" pitchFamily="34" charset="0"/>
              </a:rPr>
              <a:t>21. YÜZYILDA DEĞİŞEN</a:t>
            </a:r>
            <a:br>
              <a:rPr lang="tr-TR" sz="3600" b="1" dirty="0">
                <a:latin typeface="Avenir Next" panose="020B0503020202020204" pitchFamily="34" charset="0"/>
              </a:rPr>
            </a:br>
            <a:r>
              <a:rPr lang="tr-TR" sz="3600" b="1" dirty="0">
                <a:latin typeface="Avenir Next" panose="020B0503020202020204" pitchFamily="34" charset="0"/>
              </a:rPr>
              <a:t>EĞİTİM PARADİGMASI</a:t>
            </a:r>
          </a:p>
        </p:txBody>
      </p:sp>
    </p:spTree>
    <p:extLst>
      <p:ext uri="{BB962C8B-B14F-4D97-AF65-F5344CB8AC3E}">
        <p14:creationId xmlns:p14="http://schemas.microsoft.com/office/powerpoint/2010/main" val="3075766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a:extLst>
              <a:ext uri="{FF2B5EF4-FFF2-40B4-BE49-F238E27FC236}">
                <a16:creationId xmlns:a16="http://schemas.microsoft.com/office/drawing/2014/main" id="{93BD4B5D-F3AF-8349-88A4-4B5390463E4E}"/>
              </a:ext>
            </a:extLst>
          </p:cNvPr>
          <p:cNvSpPr txBox="1">
            <a:spLocks/>
          </p:cNvSpPr>
          <p:nvPr/>
        </p:nvSpPr>
        <p:spPr>
          <a:xfrm>
            <a:off x="738240" y="2402810"/>
            <a:ext cx="10715517" cy="213161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200000"/>
              </a:lnSpc>
              <a:spcBef>
                <a:spcPct val="20000"/>
              </a:spcBef>
              <a:buClr>
                <a:schemeClr val="tx1"/>
              </a:buClr>
              <a:buSzPct val="65000"/>
              <a:defRPr/>
            </a:pPr>
            <a:r>
              <a:rPr lang="tr-TR" sz="3200" dirty="0">
                <a:latin typeface="Avenir Next" panose="020B0503020202020204" pitchFamily="34" charset="0"/>
                <a:cs typeface="Noteworthy Light"/>
              </a:rPr>
              <a:t>20. yüzyıl eğitim ve denetleme zihniyeti ile </a:t>
            </a:r>
          </a:p>
          <a:p>
            <a:pPr algn="ctr">
              <a:lnSpc>
                <a:spcPct val="200000"/>
              </a:lnSpc>
              <a:spcBef>
                <a:spcPct val="20000"/>
              </a:spcBef>
              <a:buClr>
                <a:schemeClr val="tx1"/>
              </a:buClr>
              <a:buSzPct val="65000"/>
              <a:defRPr/>
            </a:pPr>
            <a:r>
              <a:rPr lang="tr-TR" sz="3200" dirty="0">
                <a:latin typeface="Avenir Next" panose="020B0503020202020204" pitchFamily="34" charset="0"/>
                <a:cs typeface="Noteworthy Light"/>
              </a:rPr>
              <a:t>21. yüzyıl becerileri kazandırılamaz.</a:t>
            </a:r>
          </a:p>
        </p:txBody>
      </p:sp>
      <p:sp>
        <p:nvSpPr>
          <p:cNvPr id="6" name="Başlık 1">
            <a:extLst>
              <a:ext uri="{FF2B5EF4-FFF2-40B4-BE49-F238E27FC236}">
                <a16:creationId xmlns:a16="http://schemas.microsoft.com/office/drawing/2014/main" id="{C042D9CD-84D5-2849-981E-F8C7E6FFCCF7}"/>
              </a:ext>
            </a:extLst>
          </p:cNvPr>
          <p:cNvSpPr txBox="1">
            <a:spLocks/>
          </p:cNvSpPr>
          <p:nvPr/>
        </p:nvSpPr>
        <p:spPr>
          <a:xfrm>
            <a:off x="3309027" y="666602"/>
            <a:ext cx="5573945" cy="8893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600" b="1" dirty="0">
                <a:latin typeface="Avenir Next" panose="020B0503020202020204" pitchFamily="34" charset="0"/>
              </a:rPr>
              <a:t>21. YÜZYILDA DEĞİŞEN</a:t>
            </a:r>
            <a:br>
              <a:rPr lang="tr-TR" sz="3600" b="1" dirty="0">
                <a:latin typeface="Avenir Next" panose="020B0503020202020204" pitchFamily="34" charset="0"/>
              </a:rPr>
            </a:br>
            <a:r>
              <a:rPr lang="tr-TR" sz="3600" b="1" dirty="0">
                <a:latin typeface="Avenir Next" panose="020B0503020202020204" pitchFamily="34" charset="0"/>
              </a:rPr>
              <a:t>EĞİTİM PARADİGMASI</a:t>
            </a:r>
          </a:p>
        </p:txBody>
      </p:sp>
    </p:spTree>
    <p:extLst>
      <p:ext uri="{BB962C8B-B14F-4D97-AF65-F5344CB8AC3E}">
        <p14:creationId xmlns:p14="http://schemas.microsoft.com/office/powerpoint/2010/main" val="1597794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13</a:t>
            </a:fld>
            <a:endParaRPr lang="tr-TR">
              <a:solidFill>
                <a:prstClr val="black">
                  <a:tint val="75000"/>
                </a:prstClr>
              </a:solidFill>
            </a:endParaRPr>
          </a:p>
        </p:txBody>
      </p:sp>
      <p:pic>
        <p:nvPicPr>
          <p:cNvPr id="7" name="Picture 5" descr="Ekran Resmi 2014-02-12 20.58.31.png">
            <a:extLst>
              <a:ext uri="{FF2B5EF4-FFF2-40B4-BE49-F238E27FC236}">
                <a16:creationId xmlns:a16="http://schemas.microsoft.com/office/drawing/2014/main" id="{F49CD2EA-5998-9A18-BDC4-EF2B369A4B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3006" y="494072"/>
            <a:ext cx="7205988" cy="5869856"/>
          </a:xfrm>
          <a:prstGeom prst="rect">
            <a:avLst/>
          </a:prstGeom>
        </p:spPr>
      </p:pic>
    </p:spTree>
    <p:extLst>
      <p:ext uri="{BB962C8B-B14F-4D97-AF65-F5344CB8AC3E}">
        <p14:creationId xmlns:p14="http://schemas.microsoft.com/office/powerpoint/2010/main" val="79420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5083" y="320842"/>
            <a:ext cx="10898717" cy="908050"/>
          </a:xfrm>
        </p:spPr>
        <p:txBody>
          <a:bodyPr/>
          <a:lstStyle/>
          <a:p>
            <a:r>
              <a:rPr lang="tr-TR" dirty="0">
                <a:latin typeface="Times New Roman" panose="02020603050405020304" pitchFamily="18" charset="0"/>
                <a:cs typeface="Times New Roman" panose="02020603050405020304" pitchFamily="18" charset="0"/>
              </a:rPr>
              <a:t>GELENEKSEL YÖNTEMLER</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14</a:t>
            </a:fld>
            <a:endParaRPr lang="tr-TR">
              <a:solidFill>
                <a:prstClr val="black">
                  <a:tint val="75000"/>
                </a:prstClr>
              </a:solidFill>
            </a:endParaRPr>
          </a:p>
        </p:txBody>
      </p:sp>
      <p:pic>
        <p:nvPicPr>
          <p:cNvPr id="5" name="Resim 4">
            <a:extLst>
              <a:ext uri="{FF2B5EF4-FFF2-40B4-BE49-F238E27FC236}">
                <a16:creationId xmlns:a16="http://schemas.microsoft.com/office/drawing/2014/main" id="{73988E23-883B-71F5-994D-E4E57F120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8229" y="1529787"/>
            <a:ext cx="3695542" cy="4927389"/>
          </a:xfrm>
          <a:prstGeom prst="rect">
            <a:avLst/>
          </a:prstGeom>
        </p:spPr>
      </p:pic>
    </p:spTree>
    <p:extLst>
      <p:ext uri="{BB962C8B-B14F-4D97-AF65-F5344CB8AC3E}">
        <p14:creationId xmlns:p14="http://schemas.microsoft.com/office/powerpoint/2010/main" val="2153090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95816" y="344905"/>
            <a:ext cx="10957984" cy="908050"/>
          </a:xfrm>
        </p:spPr>
        <p:txBody>
          <a:bodyPr/>
          <a:lstStyle/>
          <a:p>
            <a:r>
              <a:rPr lang="tr-TR" dirty="0">
                <a:latin typeface="Times New Roman" panose="02020603050405020304" pitchFamily="18" charset="0"/>
                <a:cs typeface="Times New Roman" panose="02020603050405020304" pitchFamily="18" charset="0"/>
              </a:rPr>
              <a:t>AÇIK UÇLU SORULAR</a:t>
            </a:r>
          </a:p>
        </p:txBody>
      </p:sp>
      <p:sp>
        <p:nvSpPr>
          <p:cNvPr id="5" name="İçerik Yer Tutucusu 4"/>
          <p:cNvSpPr>
            <a:spLocks noGrp="1"/>
          </p:cNvSpPr>
          <p:nvPr>
            <p:ph idx="1"/>
          </p:nvPr>
        </p:nvSpPr>
        <p:spPr>
          <a:xfrm>
            <a:off x="3847172" y="1600201"/>
            <a:ext cx="7735228" cy="4525963"/>
          </a:xfrm>
        </p:spPr>
        <p:txBody>
          <a:bodyPr/>
          <a:lstStyle/>
          <a:p>
            <a:pPr marL="0" indent="0" algn="l">
              <a:lnSpc>
                <a:spcPct val="200000"/>
              </a:lnSpc>
              <a:spcBef>
                <a:spcPct val="20000"/>
              </a:spcBef>
              <a:buClr>
                <a:schemeClr val="tx1"/>
              </a:buClr>
              <a:buSzPct val="65000"/>
              <a:buNone/>
              <a:defRPr/>
            </a:pPr>
            <a:r>
              <a:rPr lang="tr-TR" sz="2400" dirty="0">
                <a:latin typeface="Times New Roman" panose="02020603050405020304" pitchFamily="18" charset="0"/>
                <a:cs typeface="Times New Roman" panose="02020603050405020304" pitchFamily="18" charset="0"/>
              </a:rPr>
              <a:t>Açık uçlu sorular ölçme / psikometri </a:t>
            </a:r>
            <a:r>
              <a:rPr lang="tr-TR" sz="2400" dirty="0" err="1">
                <a:latin typeface="Times New Roman" panose="02020603050405020304" pitchFamily="18" charset="0"/>
                <a:cs typeface="Times New Roman" panose="02020603050405020304" pitchFamily="18" charset="0"/>
              </a:rPr>
              <a:t>alanyazınında</a:t>
            </a:r>
            <a:r>
              <a:rPr lang="tr-TR" sz="2400" dirty="0">
                <a:latin typeface="Times New Roman" panose="02020603050405020304" pitchFamily="18" charset="0"/>
                <a:cs typeface="Times New Roman" panose="02020603050405020304" pitchFamily="18" charset="0"/>
              </a:rPr>
              <a:t> genellikle uzun yanıt gerektiren maddeler ve yanıtı sınırlı maddeler olarak ikiye ayrılır. Ancak bu testler sahada genellikle </a:t>
            </a:r>
            <a:r>
              <a:rPr lang="tr-TR" sz="2400" dirty="0" err="1">
                <a:latin typeface="Times New Roman" panose="02020603050405020304" pitchFamily="18" charset="0"/>
                <a:cs typeface="Times New Roman" panose="02020603050405020304" pitchFamily="18" charset="0"/>
              </a:rPr>
              <a:t>essay</a:t>
            </a:r>
            <a:r>
              <a:rPr lang="tr-TR" sz="2400" dirty="0">
                <a:latin typeface="Times New Roman" panose="02020603050405020304" pitchFamily="18" charset="0"/>
                <a:cs typeface="Times New Roman" panose="02020603050405020304" pitchFamily="18" charset="0"/>
              </a:rPr>
              <a:t> (yazılı yoklama), kısa yanıtlı, boşluk doldurma (cümle tamamlama) ve sözlü yoklama olarak geçmekte. </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15</a:t>
            </a:fld>
            <a:endParaRPr lang="tr-TR">
              <a:solidFill>
                <a:prstClr val="black">
                  <a:tint val="75000"/>
                </a:prstClr>
              </a:solidFill>
            </a:endParaRPr>
          </a:p>
        </p:txBody>
      </p:sp>
      <p:pic>
        <p:nvPicPr>
          <p:cNvPr id="21" name="Resim 20">
            <a:extLst>
              <a:ext uri="{FF2B5EF4-FFF2-40B4-BE49-F238E27FC236}">
                <a16:creationId xmlns:a16="http://schemas.microsoft.com/office/drawing/2014/main" id="{5C0DF0AE-5A0C-0432-3449-B66516013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2323" y="1600201"/>
            <a:ext cx="1673234" cy="4854915"/>
          </a:xfrm>
          <a:prstGeom prst="rect">
            <a:avLst/>
          </a:prstGeom>
        </p:spPr>
      </p:pic>
    </p:spTree>
    <p:extLst>
      <p:ext uri="{BB962C8B-B14F-4D97-AF65-F5344CB8AC3E}">
        <p14:creationId xmlns:p14="http://schemas.microsoft.com/office/powerpoint/2010/main" val="521554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04101" y="373857"/>
            <a:ext cx="10957984" cy="908050"/>
          </a:xfrm>
        </p:spPr>
        <p:txBody>
          <a:bodyPr/>
          <a:lstStyle/>
          <a:p>
            <a:r>
              <a:rPr lang="tr-TR" dirty="0">
                <a:latin typeface="Times New Roman" panose="02020603050405020304" pitchFamily="18" charset="0"/>
                <a:cs typeface="Times New Roman" panose="02020603050405020304" pitchFamily="18" charset="0"/>
              </a:rPr>
              <a:t>ESSAY (YAZILI YOKLAMA)</a:t>
            </a:r>
          </a:p>
        </p:txBody>
      </p:sp>
      <p:sp>
        <p:nvSpPr>
          <p:cNvPr id="5" name="İçerik Yer Tutucusu 4"/>
          <p:cNvSpPr>
            <a:spLocks noGrp="1"/>
          </p:cNvSpPr>
          <p:nvPr>
            <p:ph idx="1"/>
          </p:nvPr>
        </p:nvSpPr>
        <p:spPr/>
        <p:txBody>
          <a:bodyPr/>
          <a:lstStyle/>
          <a:p>
            <a:pPr marL="0" indent="0" algn="l">
              <a:lnSpc>
                <a:spcPct val="200000"/>
              </a:lnSpc>
              <a:buNone/>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Cevaplayıcıların sorulara cevap verme konusunda sınırsız bir özgürlüğü vardır. </a:t>
            </a:r>
            <a:endParaRPr lang="en-US" sz="2400" dirty="0">
              <a:latin typeface="Times New Roman" panose="02020603050405020304" pitchFamily="18" charset="0"/>
              <a:ea typeface="Noteworthy Light" panose="02000400000000000000" pitchFamily="2" charset="0"/>
              <a:cs typeface="Times New Roman" panose="02020603050405020304" pitchFamily="18" charset="0"/>
            </a:endParaRP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16</a:t>
            </a:fld>
            <a:endParaRPr lang="tr-TR">
              <a:solidFill>
                <a:prstClr val="black">
                  <a:tint val="75000"/>
                </a:prstClr>
              </a:solidFill>
            </a:endParaRPr>
          </a:p>
        </p:txBody>
      </p:sp>
      <p:pic>
        <p:nvPicPr>
          <p:cNvPr id="7" name="Resim 6" descr="metin içeren bir resim&#10;&#10;Açıklama otomatik olarak oluşturuldu">
            <a:extLst>
              <a:ext uri="{FF2B5EF4-FFF2-40B4-BE49-F238E27FC236}">
                <a16:creationId xmlns:a16="http://schemas.microsoft.com/office/drawing/2014/main" id="{CC5CF7E6-6E77-BDED-7137-76E2305FE730}"/>
              </a:ext>
            </a:extLst>
          </p:cNvPr>
          <p:cNvPicPr>
            <a:picLocks noChangeAspect="1"/>
          </p:cNvPicPr>
          <p:nvPr/>
        </p:nvPicPr>
        <p:blipFill>
          <a:blip r:embed="rId2"/>
          <a:stretch>
            <a:fillRect/>
          </a:stretch>
        </p:blipFill>
        <p:spPr>
          <a:xfrm>
            <a:off x="1610502" y="3300047"/>
            <a:ext cx="8970996" cy="2232477"/>
          </a:xfrm>
          <a:prstGeom prst="rect">
            <a:avLst/>
          </a:prstGeom>
        </p:spPr>
      </p:pic>
    </p:spTree>
    <p:extLst>
      <p:ext uri="{BB962C8B-B14F-4D97-AF65-F5344CB8AC3E}">
        <p14:creationId xmlns:p14="http://schemas.microsoft.com/office/powerpoint/2010/main" val="4131420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838200" y="1596189"/>
            <a:ext cx="10515600" cy="4580774"/>
          </a:xfrm>
        </p:spPr>
        <p:txBody>
          <a:bodyPr/>
          <a:lstStyle/>
          <a:p>
            <a:pPr marL="0" indent="0" algn="l">
              <a:lnSpc>
                <a:spcPct val="200000"/>
              </a:lnSpc>
              <a:buNone/>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Sınırsız cevap özgürlüğünün hem avantajı hem de dezavantajı bulunmaktadır. </a:t>
            </a:r>
          </a:p>
          <a:p>
            <a:pPr algn="l">
              <a:lnSpc>
                <a:spcPct val="200000"/>
              </a:lnSpc>
              <a:buFont typeface=".Apple Color Emoji UI"/>
              <a:buChar char="✅"/>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Avantaj: Yalnızca öğrencinin sahip olduğu bilgiyi değil, aynı zamanda zihninin nasıl işlediğini görebilme olanağı sağlar.</a:t>
            </a:r>
            <a:endParaRPr lang="en-US" sz="2400" dirty="0">
              <a:latin typeface="Times New Roman" panose="02020603050405020304" pitchFamily="18" charset="0"/>
              <a:ea typeface="Noteworthy Light" panose="02000400000000000000" pitchFamily="2" charset="0"/>
              <a:cs typeface="Times New Roman" panose="02020603050405020304" pitchFamily="18" charset="0"/>
            </a:endParaRPr>
          </a:p>
          <a:p>
            <a:pPr algn="l">
              <a:lnSpc>
                <a:spcPct val="200000"/>
              </a:lnSpc>
              <a:buBlip>
                <a:blip r:embed="rId2">
                  <a:extLst>
                    <a:ext uri="{96DAC541-7B7A-43D3-8B79-37D633B846F1}">
                      <asvg:svgBlip xmlns:asvg="http://schemas.microsoft.com/office/drawing/2016/SVG/main" r:embed="rId3"/>
                    </a:ext>
                  </a:extLst>
                </a:blip>
              </a:buBlip>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Dezavantaj: Öğrenci sınırlı bir bilgiye sahipse soruyla ilgisi olmayan, aklına estiği ve uzun cevaplar yazabilir. </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17</a:t>
            </a:fld>
            <a:endParaRPr lang="tr-TR">
              <a:solidFill>
                <a:prstClr val="black">
                  <a:tint val="75000"/>
                </a:prstClr>
              </a:solidFill>
            </a:endParaRPr>
          </a:p>
        </p:txBody>
      </p:sp>
      <p:sp>
        <p:nvSpPr>
          <p:cNvPr id="7" name="Unvan 1">
            <a:extLst>
              <a:ext uri="{FF2B5EF4-FFF2-40B4-BE49-F238E27FC236}">
                <a16:creationId xmlns:a16="http://schemas.microsoft.com/office/drawing/2014/main" id="{10475319-F6E7-DC75-5BC8-93098E72137B}"/>
              </a:ext>
            </a:extLst>
          </p:cNvPr>
          <p:cNvSpPr txBox="1">
            <a:spLocks/>
          </p:cNvSpPr>
          <p:nvPr/>
        </p:nvSpPr>
        <p:spPr>
          <a:xfrm>
            <a:off x="504101" y="373857"/>
            <a:ext cx="10957984" cy="908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a:latin typeface="Times New Roman" panose="02020603050405020304" pitchFamily="18" charset="0"/>
                <a:cs typeface="Times New Roman" panose="02020603050405020304" pitchFamily="18" charset="0"/>
              </a:rPr>
              <a:t>ESSAY (YAZILI YOKLAMA)</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7802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838200" y="1499937"/>
            <a:ext cx="10515600" cy="4677026"/>
          </a:xfrm>
        </p:spPr>
        <p:txBody>
          <a:bodyPr/>
          <a:lstStyle/>
          <a:p>
            <a:pPr marL="0" indent="0" algn="l">
              <a:lnSpc>
                <a:spcPct val="200000"/>
              </a:lnSpc>
              <a:buNone/>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Üstelik sınırsız cevap özgürlüğü anlatım becerisi iyi olan öğrencilere bir avantaj sağlayabilir. </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18</a:t>
            </a:fld>
            <a:endParaRPr lang="tr-TR">
              <a:solidFill>
                <a:prstClr val="black">
                  <a:tint val="75000"/>
                </a:prstClr>
              </a:solidFill>
            </a:endParaRPr>
          </a:p>
        </p:txBody>
      </p:sp>
      <p:pic>
        <p:nvPicPr>
          <p:cNvPr id="6" name="Resim 5" descr="metin içeren bir resim&#10;&#10;Açıklama otomatik olarak oluşturuldu">
            <a:extLst>
              <a:ext uri="{FF2B5EF4-FFF2-40B4-BE49-F238E27FC236}">
                <a16:creationId xmlns:a16="http://schemas.microsoft.com/office/drawing/2014/main" id="{12BC88D1-5303-ADB3-63C9-43901E2E9691}"/>
              </a:ext>
            </a:extLst>
          </p:cNvPr>
          <p:cNvPicPr>
            <a:picLocks noChangeAspect="1"/>
          </p:cNvPicPr>
          <p:nvPr/>
        </p:nvPicPr>
        <p:blipFill>
          <a:blip r:embed="rId2"/>
          <a:stretch>
            <a:fillRect/>
          </a:stretch>
        </p:blipFill>
        <p:spPr>
          <a:xfrm>
            <a:off x="617008" y="3236495"/>
            <a:ext cx="10957983" cy="2652528"/>
          </a:xfrm>
          <a:prstGeom prst="rect">
            <a:avLst/>
          </a:prstGeom>
        </p:spPr>
      </p:pic>
      <p:sp>
        <p:nvSpPr>
          <p:cNvPr id="8" name="Unvan 1">
            <a:extLst>
              <a:ext uri="{FF2B5EF4-FFF2-40B4-BE49-F238E27FC236}">
                <a16:creationId xmlns:a16="http://schemas.microsoft.com/office/drawing/2014/main" id="{8DBFB2EE-25D3-93B4-5283-AC7A226916BA}"/>
              </a:ext>
            </a:extLst>
          </p:cNvPr>
          <p:cNvSpPr txBox="1">
            <a:spLocks/>
          </p:cNvSpPr>
          <p:nvPr/>
        </p:nvSpPr>
        <p:spPr>
          <a:xfrm>
            <a:off x="504101" y="373857"/>
            <a:ext cx="10957984" cy="908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a:latin typeface="Times New Roman" panose="02020603050405020304" pitchFamily="18" charset="0"/>
                <a:cs typeface="Times New Roman" panose="02020603050405020304" pitchFamily="18" charset="0"/>
              </a:rPr>
              <a:t>ESSAY (YAZILI YOKLAMA)</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7224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p:txBody>
          <a:bodyPr/>
          <a:lstStyle/>
          <a:p>
            <a:pPr marL="0" indent="0" algn="l">
              <a:lnSpc>
                <a:spcPct val="200000"/>
              </a:lnSpc>
              <a:buNone/>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Bu sınav türü dünyada en eski ve günümüzde de hala öğretim elemanlarının en çok tercih ettiği testlerden biridir. Bunun iki nedeni vardır:</a:t>
            </a:r>
          </a:p>
          <a:p>
            <a:pPr algn="l">
              <a:lnSpc>
                <a:spcPct val="200000"/>
              </a:lnSpc>
              <a:buFont typeface=".Apple Color Emoji UI"/>
              <a:buChar char="✅"/>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Pratik nedenler: Hazırlaması kolaydır.</a:t>
            </a:r>
            <a:endParaRPr lang="en-US" sz="2400" dirty="0">
              <a:latin typeface="Times New Roman" panose="02020603050405020304" pitchFamily="18" charset="0"/>
              <a:ea typeface="Noteworthy Light" panose="02000400000000000000" pitchFamily="2" charset="0"/>
              <a:cs typeface="Times New Roman" panose="02020603050405020304" pitchFamily="18" charset="0"/>
            </a:endParaRPr>
          </a:p>
          <a:p>
            <a:pPr algn="l">
              <a:lnSpc>
                <a:spcPct val="200000"/>
              </a:lnSpc>
              <a:buFont typeface=".Apple Color Emoji UI"/>
              <a:buChar char="✅"/>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Eğitsel nedenler: Üst düzey bilişsel becerileri ölçmek için geleneksel yöntemler arasında en avantajlı yazılı test etme yoludur (sentezde tek yol).</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19</a:t>
            </a:fld>
            <a:endParaRPr lang="tr-TR">
              <a:solidFill>
                <a:prstClr val="black">
                  <a:tint val="75000"/>
                </a:prstClr>
              </a:solidFill>
            </a:endParaRPr>
          </a:p>
        </p:txBody>
      </p:sp>
      <p:sp>
        <p:nvSpPr>
          <p:cNvPr id="7" name="Unvan 1">
            <a:extLst>
              <a:ext uri="{FF2B5EF4-FFF2-40B4-BE49-F238E27FC236}">
                <a16:creationId xmlns:a16="http://schemas.microsoft.com/office/drawing/2014/main" id="{2A425178-19DE-0638-8F3B-5F079472AC72}"/>
              </a:ext>
            </a:extLst>
          </p:cNvPr>
          <p:cNvSpPr txBox="1">
            <a:spLocks/>
          </p:cNvSpPr>
          <p:nvPr/>
        </p:nvSpPr>
        <p:spPr>
          <a:xfrm>
            <a:off x="504101" y="373857"/>
            <a:ext cx="10957984" cy="908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a:latin typeface="Times New Roman" panose="02020603050405020304" pitchFamily="18" charset="0"/>
                <a:cs typeface="Times New Roman" panose="02020603050405020304" pitchFamily="18" charset="0"/>
              </a:rPr>
              <a:t>ESSAY (YAZILI YOKLAMA)</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1976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E73A74-EFBF-D54E-8121-9073A6DF03DA}"/>
              </a:ext>
            </a:extLst>
          </p:cNvPr>
          <p:cNvSpPr>
            <a:spLocks noGrp="1"/>
          </p:cNvSpPr>
          <p:nvPr>
            <p:ph type="title"/>
          </p:nvPr>
        </p:nvSpPr>
        <p:spPr>
          <a:xfrm>
            <a:off x="562429" y="754743"/>
            <a:ext cx="4493654" cy="1602272"/>
          </a:xfrm>
        </p:spPr>
        <p:txBody>
          <a:bodyPr>
            <a:normAutofit fontScale="90000"/>
          </a:bodyPr>
          <a:lstStyle/>
          <a:p>
            <a:pPr>
              <a:lnSpc>
                <a:spcPct val="100000"/>
              </a:lnSpc>
            </a:pPr>
            <a:r>
              <a:rPr lang="tr-TR" sz="4000" b="1" dirty="0">
                <a:latin typeface="Avenir Next" panose="020B0503020202020204" pitchFamily="34" charset="0"/>
              </a:rPr>
              <a:t>21. YÜZYILDA DEĞİŞEN EĞİTİM PARADİGMASI</a:t>
            </a:r>
          </a:p>
        </p:txBody>
      </p:sp>
      <p:pic>
        <p:nvPicPr>
          <p:cNvPr id="4" name="Resim 3" descr="metin, grafik tasarım, poster, tasarım içeren bir resim&#10;&#10;Açıklama otomatik olarak oluşturuldu">
            <a:extLst>
              <a:ext uri="{FF2B5EF4-FFF2-40B4-BE49-F238E27FC236}">
                <a16:creationId xmlns:a16="http://schemas.microsoft.com/office/drawing/2014/main" id="{E768CC05-C3DC-55D8-06B6-518A71BB512E}"/>
              </a:ext>
            </a:extLst>
          </p:cNvPr>
          <p:cNvPicPr>
            <a:picLocks noChangeAspect="1"/>
          </p:cNvPicPr>
          <p:nvPr/>
        </p:nvPicPr>
        <p:blipFill>
          <a:blip r:embed="rId3"/>
          <a:stretch>
            <a:fillRect/>
          </a:stretch>
        </p:blipFill>
        <p:spPr>
          <a:xfrm>
            <a:off x="3937400" y="0"/>
            <a:ext cx="4720431" cy="6103257"/>
          </a:xfrm>
          <a:prstGeom prst="rect">
            <a:avLst/>
          </a:prstGeom>
        </p:spPr>
      </p:pic>
    </p:spTree>
    <p:extLst>
      <p:ext uri="{BB962C8B-B14F-4D97-AF65-F5344CB8AC3E}">
        <p14:creationId xmlns:p14="http://schemas.microsoft.com/office/powerpoint/2010/main" val="628015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624416" y="1193495"/>
            <a:ext cx="10957984" cy="824876"/>
          </a:xfrm>
        </p:spPr>
        <p:txBody>
          <a:bodyPr/>
          <a:lstStyle/>
          <a:p>
            <a:pPr marL="0" indent="0" algn="l">
              <a:lnSpc>
                <a:spcPct val="150000"/>
              </a:lnSpc>
              <a:buNone/>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Özellikle şu becerileri ölçmek için çok kullanışlıdır. </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20</a:t>
            </a:fld>
            <a:endParaRPr lang="tr-TR">
              <a:solidFill>
                <a:prstClr val="black">
                  <a:tint val="75000"/>
                </a:prstClr>
              </a:solidFill>
            </a:endParaRPr>
          </a:p>
        </p:txBody>
      </p:sp>
      <p:grpSp>
        <p:nvGrpSpPr>
          <p:cNvPr id="6" name="Group 18">
            <a:extLst>
              <a:ext uri="{FF2B5EF4-FFF2-40B4-BE49-F238E27FC236}">
                <a16:creationId xmlns:a16="http://schemas.microsoft.com/office/drawing/2014/main" id="{0080D11D-A90A-23BF-D570-204CBED9DC0B}"/>
              </a:ext>
            </a:extLst>
          </p:cNvPr>
          <p:cNvGrpSpPr/>
          <p:nvPr/>
        </p:nvGrpSpPr>
        <p:grpSpPr>
          <a:xfrm>
            <a:off x="2081984" y="2082179"/>
            <a:ext cx="1049942" cy="720000"/>
            <a:chOff x="822960" y="1280264"/>
            <a:chExt cx="6583680" cy="621640"/>
          </a:xfrm>
          <a:solidFill>
            <a:srgbClr val="002060"/>
          </a:solidFill>
        </p:grpSpPr>
        <p:sp>
          <p:nvSpPr>
            <p:cNvPr id="7" name="Rounded Rectangle 25">
              <a:extLst>
                <a:ext uri="{FF2B5EF4-FFF2-40B4-BE49-F238E27FC236}">
                  <a16:creationId xmlns:a16="http://schemas.microsoft.com/office/drawing/2014/main" id="{D78DB02C-3A34-F161-0396-200179A8F944}"/>
                </a:ext>
              </a:extLst>
            </p:cNvPr>
            <p:cNvSpPr/>
            <p:nvPr/>
          </p:nvSpPr>
          <p:spPr>
            <a:xfrm>
              <a:off x="822960" y="1280264"/>
              <a:ext cx="6583680" cy="621640"/>
            </a:xfrm>
            <a:prstGeom prst="roundRect">
              <a:avLst>
                <a:gd name="adj" fmla="val 10000"/>
              </a:avLst>
            </a:prstGeom>
            <a:grpFill/>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a:lstStyle/>
            <a:p>
              <a:endParaRPr lang="tr-TR"/>
            </a:p>
          </p:txBody>
        </p:sp>
        <p:sp>
          <p:nvSpPr>
            <p:cNvPr id="8" name="Rounded Rectangle 4">
              <a:extLst>
                <a:ext uri="{FF2B5EF4-FFF2-40B4-BE49-F238E27FC236}">
                  <a16:creationId xmlns:a16="http://schemas.microsoft.com/office/drawing/2014/main" id="{BD2B1B29-A369-F9A7-FFE8-8629BED8E42C}"/>
                </a:ext>
              </a:extLst>
            </p:cNvPr>
            <p:cNvSpPr/>
            <p:nvPr/>
          </p:nvSpPr>
          <p:spPr>
            <a:xfrm>
              <a:off x="841167" y="1298471"/>
              <a:ext cx="6547266" cy="5852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1280" tIns="60960" rIns="81280" bIns="60960" numCol="1" spcCol="1270" anchor="ctr" anchorCtr="0">
              <a:noAutofit/>
            </a:bodyPr>
            <a:lstStyle/>
            <a:p>
              <a:pPr algn="ctr"/>
              <a:r>
                <a:rPr lang="tr-TR" sz="2400" dirty="0">
                  <a:latin typeface="Times New Roman" panose="02020603050405020304" pitchFamily="18" charset="0"/>
                  <a:ea typeface="Noteworthy Light" panose="02000400000000000000" pitchFamily="2" charset="0"/>
                  <a:cs typeface="Times New Roman" panose="02020603050405020304" pitchFamily="18" charset="0"/>
                </a:rPr>
                <a:t>Yazma </a:t>
              </a:r>
              <a:endParaRPr lang="en-US" sz="2400" dirty="0">
                <a:latin typeface="Times New Roman" panose="02020603050405020304" pitchFamily="18" charset="0"/>
                <a:ea typeface="Noteworthy Light" panose="02000400000000000000" pitchFamily="2" charset="0"/>
                <a:cs typeface="Times New Roman" panose="02020603050405020304" pitchFamily="18" charset="0"/>
              </a:endParaRPr>
            </a:p>
          </p:txBody>
        </p:sp>
      </p:grpSp>
      <p:grpSp>
        <p:nvGrpSpPr>
          <p:cNvPr id="12" name="Group 18">
            <a:extLst>
              <a:ext uri="{FF2B5EF4-FFF2-40B4-BE49-F238E27FC236}">
                <a16:creationId xmlns:a16="http://schemas.microsoft.com/office/drawing/2014/main" id="{45CBFA3B-B1F7-C87D-12A4-4168646175CC}"/>
              </a:ext>
            </a:extLst>
          </p:cNvPr>
          <p:cNvGrpSpPr/>
          <p:nvPr/>
        </p:nvGrpSpPr>
        <p:grpSpPr>
          <a:xfrm>
            <a:off x="3599268" y="2086790"/>
            <a:ext cx="2189818" cy="720000"/>
            <a:chOff x="822960" y="1280264"/>
            <a:chExt cx="6583680" cy="621640"/>
          </a:xfrm>
          <a:solidFill>
            <a:schemeClr val="accent6">
              <a:lumMod val="75000"/>
            </a:schemeClr>
          </a:solidFill>
        </p:grpSpPr>
        <p:sp>
          <p:nvSpPr>
            <p:cNvPr id="13" name="Rounded Rectangle 25">
              <a:extLst>
                <a:ext uri="{FF2B5EF4-FFF2-40B4-BE49-F238E27FC236}">
                  <a16:creationId xmlns:a16="http://schemas.microsoft.com/office/drawing/2014/main" id="{D9A5B8D5-5E74-4E9C-8FA6-D2555A8961B9}"/>
                </a:ext>
              </a:extLst>
            </p:cNvPr>
            <p:cNvSpPr/>
            <p:nvPr/>
          </p:nvSpPr>
          <p:spPr>
            <a:xfrm>
              <a:off x="822960" y="1280264"/>
              <a:ext cx="6583680" cy="621640"/>
            </a:xfrm>
            <a:prstGeom prst="roundRect">
              <a:avLst>
                <a:gd name="adj" fmla="val 10000"/>
              </a:avLst>
            </a:prstGeom>
            <a:grpFill/>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a:lstStyle/>
            <a:p>
              <a:endParaRPr lang="tr-TR"/>
            </a:p>
          </p:txBody>
        </p:sp>
        <p:sp>
          <p:nvSpPr>
            <p:cNvPr id="14" name="Rounded Rectangle 4">
              <a:extLst>
                <a:ext uri="{FF2B5EF4-FFF2-40B4-BE49-F238E27FC236}">
                  <a16:creationId xmlns:a16="http://schemas.microsoft.com/office/drawing/2014/main" id="{FF5D2296-6C4F-C7BD-9E7B-3B12D9C8BE93}"/>
                </a:ext>
              </a:extLst>
            </p:cNvPr>
            <p:cNvSpPr/>
            <p:nvPr/>
          </p:nvSpPr>
          <p:spPr>
            <a:xfrm>
              <a:off x="841168" y="1298471"/>
              <a:ext cx="6547265" cy="5852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1280" tIns="60960" rIns="81280" bIns="60960" numCol="1" spcCol="1270" anchor="ctr" anchorCtr="0">
              <a:noAutofit/>
            </a:bodyPr>
            <a:lstStyle/>
            <a:p>
              <a:pPr algn="ctr"/>
              <a:r>
                <a:rPr lang="tr-TR" sz="2400" dirty="0">
                  <a:latin typeface="Times New Roman" panose="02020603050405020304" pitchFamily="18" charset="0"/>
                  <a:ea typeface="Noteworthy Light" panose="02000400000000000000" pitchFamily="2" charset="0"/>
                  <a:cs typeface="Times New Roman" panose="02020603050405020304" pitchFamily="18" charset="0"/>
                </a:rPr>
                <a:t>Problem çözme </a:t>
              </a:r>
              <a:endParaRPr lang="en-US" sz="2400" dirty="0">
                <a:latin typeface="Times New Roman" panose="02020603050405020304" pitchFamily="18" charset="0"/>
                <a:ea typeface="Noteworthy Light" panose="02000400000000000000" pitchFamily="2" charset="0"/>
                <a:cs typeface="Times New Roman" panose="02020603050405020304" pitchFamily="18" charset="0"/>
              </a:endParaRPr>
            </a:p>
          </p:txBody>
        </p:sp>
      </p:grpSp>
      <p:grpSp>
        <p:nvGrpSpPr>
          <p:cNvPr id="15" name="Group 18">
            <a:extLst>
              <a:ext uri="{FF2B5EF4-FFF2-40B4-BE49-F238E27FC236}">
                <a16:creationId xmlns:a16="http://schemas.microsoft.com/office/drawing/2014/main" id="{BED1FA9C-F3B9-8D5D-FFBE-892EB4BF4D20}"/>
              </a:ext>
            </a:extLst>
          </p:cNvPr>
          <p:cNvGrpSpPr/>
          <p:nvPr/>
        </p:nvGrpSpPr>
        <p:grpSpPr>
          <a:xfrm>
            <a:off x="1436780" y="3024275"/>
            <a:ext cx="6201806" cy="720000"/>
            <a:chOff x="822960" y="1280264"/>
            <a:chExt cx="6583680" cy="621640"/>
          </a:xfrm>
          <a:solidFill>
            <a:srgbClr val="008000"/>
          </a:solidFill>
        </p:grpSpPr>
        <p:sp>
          <p:nvSpPr>
            <p:cNvPr id="16" name="Rounded Rectangle 25">
              <a:extLst>
                <a:ext uri="{FF2B5EF4-FFF2-40B4-BE49-F238E27FC236}">
                  <a16:creationId xmlns:a16="http://schemas.microsoft.com/office/drawing/2014/main" id="{05A613F1-A158-F863-02FB-AE5A70524BD4}"/>
                </a:ext>
              </a:extLst>
            </p:cNvPr>
            <p:cNvSpPr/>
            <p:nvPr/>
          </p:nvSpPr>
          <p:spPr>
            <a:xfrm>
              <a:off x="822960" y="1280264"/>
              <a:ext cx="6583680" cy="621640"/>
            </a:xfrm>
            <a:prstGeom prst="roundRect">
              <a:avLst>
                <a:gd name="adj" fmla="val 10000"/>
              </a:avLst>
            </a:prstGeom>
            <a:grpFill/>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a:lstStyle/>
            <a:p>
              <a:endParaRPr lang="tr-TR"/>
            </a:p>
          </p:txBody>
        </p:sp>
        <p:sp>
          <p:nvSpPr>
            <p:cNvPr id="17" name="Rounded Rectangle 4">
              <a:extLst>
                <a:ext uri="{FF2B5EF4-FFF2-40B4-BE49-F238E27FC236}">
                  <a16:creationId xmlns:a16="http://schemas.microsoft.com/office/drawing/2014/main" id="{B5BCD9A3-B9F5-1EED-D175-88372F9099F8}"/>
                </a:ext>
              </a:extLst>
            </p:cNvPr>
            <p:cNvSpPr/>
            <p:nvPr/>
          </p:nvSpPr>
          <p:spPr>
            <a:xfrm>
              <a:off x="841168" y="1298471"/>
              <a:ext cx="6547265" cy="5852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1280" tIns="60960" rIns="81280" bIns="60960" numCol="1" spcCol="1270" anchor="ctr" anchorCtr="0">
              <a:noAutofit/>
            </a:bodyPr>
            <a:lstStyle/>
            <a:p>
              <a:pPr algn="ctr"/>
              <a:r>
                <a:rPr lang="tr-TR" sz="2400" dirty="0">
                  <a:latin typeface="Times New Roman" panose="02020603050405020304" pitchFamily="18" charset="0"/>
                  <a:ea typeface="Noteworthy Light" panose="02000400000000000000" pitchFamily="2" charset="0"/>
                  <a:cs typeface="Times New Roman" panose="02020603050405020304" pitchFamily="18" charset="0"/>
                </a:rPr>
                <a:t>Özgün bir ürün ortaya koyma (yaratıcı düşünme)</a:t>
              </a:r>
              <a:endParaRPr lang="en-US" sz="2400" dirty="0">
                <a:latin typeface="Times New Roman" panose="02020603050405020304" pitchFamily="18" charset="0"/>
                <a:ea typeface="Noteworthy Light" panose="02000400000000000000" pitchFamily="2" charset="0"/>
                <a:cs typeface="Times New Roman" panose="02020603050405020304" pitchFamily="18" charset="0"/>
              </a:endParaRPr>
            </a:p>
          </p:txBody>
        </p:sp>
      </p:grpSp>
      <p:grpSp>
        <p:nvGrpSpPr>
          <p:cNvPr id="18" name="Group 18">
            <a:extLst>
              <a:ext uri="{FF2B5EF4-FFF2-40B4-BE49-F238E27FC236}">
                <a16:creationId xmlns:a16="http://schemas.microsoft.com/office/drawing/2014/main" id="{BB32E6CC-87C5-E7A5-10DD-59932B1B2B28}"/>
              </a:ext>
            </a:extLst>
          </p:cNvPr>
          <p:cNvGrpSpPr/>
          <p:nvPr/>
        </p:nvGrpSpPr>
        <p:grpSpPr>
          <a:xfrm>
            <a:off x="6256428" y="2080927"/>
            <a:ext cx="4629023" cy="720000"/>
            <a:chOff x="822960" y="1280264"/>
            <a:chExt cx="6583680" cy="621640"/>
          </a:xfrm>
          <a:solidFill>
            <a:srgbClr val="660066"/>
          </a:solidFill>
        </p:grpSpPr>
        <p:sp>
          <p:nvSpPr>
            <p:cNvPr id="19" name="Rounded Rectangle 25">
              <a:extLst>
                <a:ext uri="{FF2B5EF4-FFF2-40B4-BE49-F238E27FC236}">
                  <a16:creationId xmlns:a16="http://schemas.microsoft.com/office/drawing/2014/main" id="{19FDE16B-F305-EBF1-DBFC-DB872A07E544}"/>
                </a:ext>
              </a:extLst>
            </p:cNvPr>
            <p:cNvSpPr/>
            <p:nvPr/>
          </p:nvSpPr>
          <p:spPr>
            <a:xfrm>
              <a:off x="822960" y="1280264"/>
              <a:ext cx="6583680" cy="621640"/>
            </a:xfrm>
            <a:prstGeom prst="roundRect">
              <a:avLst>
                <a:gd name="adj" fmla="val 10000"/>
              </a:avLst>
            </a:prstGeom>
            <a:grpFill/>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a:lstStyle/>
            <a:p>
              <a:endParaRPr lang="tr-TR"/>
            </a:p>
          </p:txBody>
        </p:sp>
        <p:sp>
          <p:nvSpPr>
            <p:cNvPr id="20" name="Rounded Rectangle 4">
              <a:extLst>
                <a:ext uri="{FF2B5EF4-FFF2-40B4-BE49-F238E27FC236}">
                  <a16:creationId xmlns:a16="http://schemas.microsoft.com/office/drawing/2014/main" id="{623D63D2-B69B-E314-E274-F357D98BCEAA}"/>
                </a:ext>
              </a:extLst>
            </p:cNvPr>
            <p:cNvSpPr/>
            <p:nvPr/>
          </p:nvSpPr>
          <p:spPr>
            <a:xfrm>
              <a:off x="841167" y="1298471"/>
              <a:ext cx="6547266" cy="5852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1280" tIns="60960" rIns="81280" bIns="60960" numCol="1" spcCol="1270" anchor="ctr" anchorCtr="0">
              <a:noAutofit/>
            </a:bodyPr>
            <a:lstStyle/>
            <a:p>
              <a:pPr algn="ctr"/>
              <a:r>
                <a:rPr lang="tr-TR" sz="2400" dirty="0">
                  <a:latin typeface="Times New Roman" panose="02020603050405020304" pitchFamily="18" charset="0"/>
                  <a:ea typeface="Noteworthy Light" panose="02000400000000000000" pitchFamily="2" charset="0"/>
                  <a:cs typeface="Times New Roman" panose="02020603050405020304" pitchFamily="18" charset="0"/>
                </a:rPr>
                <a:t>Bilgileri organize etme, analiz vb.</a:t>
              </a:r>
              <a:endParaRPr lang="en-US" sz="2400" dirty="0">
                <a:latin typeface="Times New Roman" panose="02020603050405020304" pitchFamily="18" charset="0"/>
                <a:ea typeface="Noteworthy Light" panose="02000400000000000000" pitchFamily="2" charset="0"/>
                <a:cs typeface="Times New Roman" panose="02020603050405020304" pitchFamily="18" charset="0"/>
              </a:endParaRPr>
            </a:p>
          </p:txBody>
        </p:sp>
      </p:grpSp>
      <p:grpSp>
        <p:nvGrpSpPr>
          <p:cNvPr id="21" name="Group 18">
            <a:extLst>
              <a:ext uri="{FF2B5EF4-FFF2-40B4-BE49-F238E27FC236}">
                <a16:creationId xmlns:a16="http://schemas.microsoft.com/office/drawing/2014/main" id="{E08774DD-4093-2E3B-95C8-05D3ED130087}"/>
              </a:ext>
            </a:extLst>
          </p:cNvPr>
          <p:cNvGrpSpPr/>
          <p:nvPr/>
        </p:nvGrpSpPr>
        <p:grpSpPr>
          <a:xfrm>
            <a:off x="943293" y="4003472"/>
            <a:ext cx="4845793" cy="720000"/>
            <a:chOff x="822960" y="1280264"/>
            <a:chExt cx="6583680" cy="621640"/>
          </a:xfrm>
          <a:solidFill>
            <a:srgbClr val="808000"/>
          </a:solidFill>
        </p:grpSpPr>
        <p:sp>
          <p:nvSpPr>
            <p:cNvPr id="22" name="Rounded Rectangle 25">
              <a:extLst>
                <a:ext uri="{FF2B5EF4-FFF2-40B4-BE49-F238E27FC236}">
                  <a16:creationId xmlns:a16="http://schemas.microsoft.com/office/drawing/2014/main" id="{BF7548B9-168A-9682-021F-9D1847F59C70}"/>
                </a:ext>
              </a:extLst>
            </p:cNvPr>
            <p:cNvSpPr/>
            <p:nvPr/>
          </p:nvSpPr>
          <p:spPr>
            <a:xfrm>
              <a:off x="822960" y="1280264"/>
              <a:ext cx="6583680" cy="621640"/>
            </a:xfrm>
            <a:prstGeom prst="roundRect">
              <a:avLst>
                <a:gd name="adj" fmla="val 10000"/>
              </a:avLst>
            </a:prstGeom>
            <a:grpFill/>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a:lstStyle/>
            <a:p>
              <a:endParaRPr lang="tr-TR"/>
            </a:p>
          </p:txBody>
        </p:sp>
        <p:sp>
          <p:nvSpPr>
            <p:cNvPr id="23" name="Rounded Rectangle 4">
              <a:extLst>
                <a:ext uri="{FF2B5EF4-FFF2-40B4-BE49-F238E27FC236}">
                  <a16:creationId xmlns:a16="http://schemas.microsoft.com/office/drawing/2014/main" id="{BFD3CB2E-C427-3902-FE73-3F2FA404CA90}"/>
                </a:ext>
              </a:extLst>
            </p:cNvPr>
            <p:cNvSpPr/>
            <p:nvPr/>
          </p:nvSpPr>
          <p:spPr>
            <a:xfrm>
              <a:off x="841167" y="1298471"/>
              <a:ext cx="6547266" cy="5852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1280" tIns="60960" rIns="81280" bIns="60960" numCol="1" spcCol="1270" anchor="ctr" anchorCtr="0">
              <a:noAutofit/>
            </a:bodyPr>
            <a:lstStyle/>
            <a:p>
              <a:pPr algn="ctr"/>
              <a:r>
                <a:rPr lang="tr-TR" sz="2400" dirty="0">
                  <a:latin typeface="Times New Roman" panose="02020603050405020304" pitchFamily="18" charset="0"/>
                  <a:ea typeface="Noteworthy Light" panose="02000400000000000000" pitchFamily="2" charset="0"/>
                  <a:cs typeface="Times New Roman" panose="02020603050405020304" pitchFamily="18" charset="0"/>
                </a:rPr>
                <a:t>Yeni durumlara beceriyi transfer etme</a:t>
              </a:r>
              <a:endParaRPr lang="en-US" sz="2400" dirty="0">
                <a:latin typeface="Times New Roman" panose="02020603050405020304" pitchFamily="18" charset="0"/>
                <a:ea typeface="Noteworthy Light" panose="02000400000000000000" pitchFamily="2" charset="0"/>
                <a:cs typeface="Times New Roman" panose="02020603050405020304" pitchFamily="18" charset="0"/>
              </a:endParaRPr>
            </a:p>
          </p:txBody>
        </p:sp>
      </p:grpSp>
      <p:grpSp>
        <p:nvGrpSpPr>
          <p:cNvPr id="24" name="Group 18">
            <a:extLst>
              <a:ext uri="{FF2B5EF4-FFF2-40B4-BE49-F238E27FC236}">
                <a16:creationId xmlns:a16="http://schemas.microsoft.com/office/drawing/2014/main" id="{D6165781-A8B0-5866-6659-C3DC633C7926}"/>
              </a:ext>
            </a:extLst>
          </p:cNvPr>
          <p:cNvGrpSpPr/>
          <p:nvPr/>
        </p:nvGrpSpPr>
        <p:grpSpPr>
          <a:xfrm>
            <a:off x="1181903" y="4944505"/>
            <a:ext cx="7031432" cy="720000"/>
            <a:chOff x="822960" y="1280264"/>
            <a:chExt cx="6583680" cy="621640"/>
          </a:xfrm>
          <a:solidFill>
            <a:srgbClr val="FF0000"/>
          </a:solidFill>
        </p:grpSpPr>
        <p:sp>
          <p:nvSpPr>
            <p:cNvPr id="25" name="Rounded Rectangle 25">
              <a:extLst>
                <a:ext uri="{FF2B5EF4-FFF2-40B4-BE49-F238E27FC236}">
                  <a16:creationId xmlns:a16="http://schemas.microsoft.com/office/drawing/2014/main" id="{E58501A6-00FC-C207-967D-89F4E8BFABAB}"/>
                </a:ext>
              </a:extLst>
            </p:cNvPr>
            <p:cNvSpPr/>
            <p:nvPr/>
          </p:nvSpPr>
          <p:spPr>
            <a:xfrm>
              <a:off x="822960" y="1280264"/>
              <a:ext cx="6583680" cy="621640"/>
            </a:xfrm>
            <a:prstGeom prst="roundRect">
              <a:avLst>
                <a:gd name="adj" fmla="val 10000"/>
              </a:avLst>
            </a:prstGeom>
            <a:grpFill/>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a:lstStyle/>
            <a:p>
              <a:endParaRPr lang="tr-TR"/>
            </a:p>
          </p:txBody>
        </p:sp>
        <p:sp>
          <p:nvSpPr>
            <p:cNvPr id="26" name="Rounded Rectangle 4">
              <a:extLst>
                <a:ext uri="{FF2B5EF4-FFF2-40B4-BE49-F238E27FC236}">
                  <a16:creationId xmlns:a16="http://schemas.microsoft.com/office/drawing/2014/main" id="{4B578DAC-189D-D37A-D86F-79E8CDFBBBAE}"/>
                </a:ext>
              </a:extLst>
            </p:cNvPr>
            <p:cNvSpPr/>
            <p:nvPr/>
          </p:nvSpPr>
          <p:spPr>
            <a:xfrm>
              <a:off x="841167" y="1298471"/>
              <a:ext cx="6547266" cy="5852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1280" tIns="60960" rIns="81280" bIns="60960" numCol="1" spcCol="1270" anchor="ctr" anchorCtr="0">
              <a:noAutofit/>
            </a:bodyPr>
            <a:lstStyle/>
            <a:p>
              <a:pPr algn="ctr"/>
              <a:r>
                <a:rPr lang="tr-TR" sz="2400" dirty="0">
                  <a:latin typeface="Times New Roman" panose="02020603050405020304" pitchFamily="18" charset="0"/>
                  <a:ea typeface="Noteworthy Light" panose="02000400000000000000" pitchFamily="2" charset="0"/>
                  <a:cs typeface="Times New Roman" panose="02020603050405020304" pitchFamily="18" charset="0"/>
                </a:rPr>
                <a:t>Hipotez oluşturma ve neden-sonuç ilişkilerini açıklama </a:t>
              </a:r>
              <a:endParaRPr lang="en-US" sz="2400" dirty="0">
                <a:latin typeface="Times New Roman" panose="02020603050405020304" pitchFamily="18" charset="0"/>
                <a:ea typeface="Noteworthy Light" panose="02000400000000000000" pitchFamily="2" charset="0"/>
                <a:cs typeface="Times New Roman" panose="02020603050405020304" pitchFamily="18" charset="0"/>
              </a:endParaRPr>
            </a:p>
          </p:txBody>
        </p:sp>
      </p:grpSp>
      <p:grpSp>
        <p:nvGrpSpPr>
          <p:cNvPr id="27" name="Group 18">
            <a:extLst>
              <a:ext uri="{FF2B5EF4-FFF2-40B4-BE49-F238E27FC236}">
                <a16:creationId xmlns:a16="http://schemas.microsoft.com/office/drawing/2014/main" id="{BDFB5893-2FFC-ADBE-2AED-930672C74178}"/>
              </a:ext>
            </a:extLst>
          </p:cNvPr>
          <p:cNvGrpSpPr/>
          <p:nvPr/>
        </p:nvGrpSpPr>
        <p:grpSpPr>
          <a:xfrm>
            <a:off x="8008249" y="3045678"/>
            <a:ext cx="2499669" cy="720000"/>
            <a:chOff x="822960" y="1280264"/>
            <a:chExt cx="6583680" cy="621640"/>
          </a:xfrm>
          <a:solidFill>
            <a:srgbClr val="0033CC"/>
          </a:solidFill>
        </p:grpSpPr>
        <p:sp>
          <p:nvSpPr>
            <p:cNvPr id="28" name="Rounded Rectangle 25">
              <a:extLst>
                <a:ext uri="{FF2B5EF4-FFF2-40B4-BE49-F238E27FC236}">
                  <a16:creationId xmlns:a16="http://schemas.microsoft.com/office/drawing/2014/main" id="{C56814EA-49DC-B61E-0CCC-74C5A5C516B8}"/>
                </a:ext>
              </a:extLst>
            </p:cNvPr>
            <p:cNvSpPr/>
            <p:nvPr/>
          </p:nvSpPr>
          <p:spPr>
            <a:xfrm>
              <a:off x="822960" y="1280264"/>
              <a:ext cx="6583680" cy="621640"/>
            </a:xfrm>
            <a:prstGeom prst="roundRect">
              <a:avLst>
                <a:gd name="adj" fmla="val 10000"/>
              </a:avLst>
            </a:prstGeom>
            <a:grpFill/>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a:lstStyle/>
            <a:p>
              <a:endParaRPr lang="tr-TR"/>
            </a:p>
          </p:txBody>
        </p:sp>
        <p:sp>
          <p:nvSpPr>
            <p:cNvPr id="29" name="Rounded Rectangle 4">
              <a:extLst>
                <a:ext uri="{FF2B5EF4-FFF2-40B4-BE49-F238E27FC236}">
                  <a16:creationId xmlns:a16="http://schemas.microsoft.com/office/drawing/2014/main" id="{FC6F9F7D-F745-4779-72FD-9B75A46D2029}"/>
                </a:ext>
              </a:extLst>
            </p:cNvPr>
            <p:cNvSpPr/>
            <p:nvPr/>
          </p:nvSpPr>
          <p:spPr>
            <a:xfrm>
              <a:off x="841168" y="1298471"/>
              <a:ext cx="6547265" cy="5852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1280" tIns="60960" rIns="81280" bIns="60960" numCol="1" spcCol="1270" anchor="ctr" anchorCtr="0">
              <a:noAutofit/>
            </a:bodyPr>
            <a:lstStyle/>
            <a:p>
              <a:pPr algn="ctr"/>
              <a:r>
                <a:rPr lang="tr-TR" sz="2400" dirty="0">
                  <a:latin typeface="Times New Roman" panose="02020603050405020304" pitchFamily="18" charset="0"/>
                  <a:ea typeface="Noteworthy Light" panose="02000400000000000000" pitchFamily="2" charset="0"/>
                  <a:cs typeface="Times New Roman" panose="02020603050405020304" pitchFamily="18" charset="0"/>
                </a:rPr>
                <a:t>Eleştirel düşünme</a:t>
              </a:r>
              <a:endParaRPr lang="en-US" sz="2400" dirty="0">
                <a:latin typeface="Times New Roman" panose="02020603050405020304" pitchFamily="18" charset="0"/>
                <a:ea typeface="Noteworthy Light" panose="02000400000000000000" pitchFamily="2" charset="0"/>
                <a:cs typeface="Times New Roman" panose="02020603050405020304" pitchFamily="18" charset="0"/>
              </a:endParaRPr>
            </a:p>
          </p:txBody>
        </p:sp>
      </p:grpSp>
      <p:grpSp>
        <p:nvGrpSpPr>
          <p:cNvPr id="30" name="Group 18">
            <a:extLst>
              <a:ext uri="{FF2B5EF4-FFF2-40B4-BE49-F238E27FC236}">
                <a16:creationId xmlns:a16="http://schemas.microsoft.com/office/drawing/2014/main" id="{B972BAC3-9BB4-B22B-98EA-825C2B2D22C5}"/>
              </a:ext>
            </a:extLst>
          </p:cNvPr>
          <p:cNvGrpSpPr/>
          <p:nvPr/>
        </p:nvGrpSpPr>
        <p:grpSpPr>
          <a:xfrm>
            <a:off x="6103407" y="3990544"/>
            <a:ext cx="2499669" cy="720000"/>
            <a:chOff x="822960" y="1280264"/>
            <a:chExt cx="6583680" cy="621640"/>
          </a:xfrm>
          <a:solidFill>
            <a:srgbClr val="FF0066"/>
          </a:solidFill>
        </p:grpSpPr>
        <p:sp>
          <p:nvSpPr>
            <p:cNvPr id="31" name="Rounded Rectangle 25">
              <a:extLst>
                <a:ext uri="{FF2B5EF4-FFF2-40B4-BE49-F238E27FC236}">
                  <a16:creationId xmlns:a16="http://schemas.microsoft.com/office/drawing/2014/main" id="{9EB05E92-F423-2759-F6C1-01C5557DED4A}"/>
                </a:ext>
              </a:extLst>
            </p:cNvPr>
            <p:cNvSpPr/>
            <p:nvPr/>
          </p:nvSpPr>
          <p:spPr>
            <a:xfrm>
              <a:off x="822960" y="1280264"/>
              <a:ext cx="6583680" cy="621640"/>
            </a:xfrm>
            <a:prstGeom prst="roundRect">
              <a:avLst>
                <a:gd name="adj" fmla="val 10000"/>
              </a:avLst>
            </a:prstGeom>
            <a:grpFill/>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a:lstStyle/>
            <a:p>
              <a:endParaRPr lang="tr-TR"/>
            </a:p>
          </p:txBody>
        </p:sp>
        <p:sp>
          <p:nvSpPr>
            <p:cNvPr id="32" name="Rounded Rectangle 4">
              <a:extLst>
                <a:ext uri="{FF2B5EF4-FFF2-40B4-BE49-F238E27FC236}">
                  <a16:creationId xmlns:a16="http://schemas.microsoft.com/office/drawing/2014/main" id="{D6AC804A-52C8-77A4-69E8-78727BF2926E}"/>
                </a:ext>
              </a:extLst>
            </p:cNvPr>
            <p:cNvSpPr/>
            <p:nvPr/>
          </p:nvSpPr>
          <p:spPr>
            <a:xfrm>
              <a:off x="841168" y="1298471"/>
              <a:ext cx="6547265" cy="5852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1280" tIns="60960" rIns="81280" bIns="60960" numCol="1" spcCol="1270" anchor="ctr" anchorCtr="0">
              <a:noAutofit/>
            </a:bodyPr>
            <a:lstStyle/>
            <a:p>
              <a:pPr algn="ctr"/>
              <a:r>
                <a:rPr lang="tr-TR" sz="2400" dirty="0">
                  <a:latin typeface="Times New Roman" panose="02020603050405020304" pitchFamily="18" charset="0"/>
                  <a:ea typeface="Noteworthy Light" panose="02000400000000000000" pitchFamily="2" charset="0"/>
                  <a:cs typeface="Times New Roman" panose="02020603050405020304" pitchFamily="18" charset="0"/>
                </a:rPr>
                <a:t>Analitik düşünme</a:t>
              </a:r>
              <a:endParaRPr lang="en-US" sz="2400" dirty="0">
                <a:latin typeface="Times New Roman" panose="02020603050405020304" pitchFamily="18" charset="0"/>
                <a:ea typeface="Noteworthy Light" panose="02000400000000000000" pitchFamily="2" charset="0"/>
                <a:cs typeface="Times New Roman" panose="02020603050405020304" pitchFamily="18" charset="0"/>
              </a:endParaRPr>
            </a:p>
          </p:txBody>
        </p:sp>
      </p:grpSp>
      <p:grpSp>
        <p:nvGrpSpPr>
          <p:cNvPr id="34" name="Group 18">
            <a:extLst>
              <a:ext uri="{FF2B5EF4-FFF2-40B4-BE49-F238E27FC236}">
                <a16:creationId xmlns:a16="http://schemas.microsoft.com/office/drawing/2014/main" id="{CE07AFC5-D206-43F1-D77E-C7781440D3A8}"/>
              </a:ext>
            </a:extLst>
          </p:cNvPr>
          <p:cNvGrpSpPr/>
          <p:nvPr/>
        </p:nvGrpSpPr>
        <p:grpSpPr>
          <a:xfrm>
            <a:off x="8917397" y="4003472"/>
            <a:ext cx="2499669" cy="720000"/>
            <a:chOff x="822960" y="1280264"/>
            <a:chExt cx="6583680" cy="621640"/>
          </a:xfrm>
          <a:solidFill>
            <a:srgbClr val="CC3300"/>
          </a:solidFill>
        </p:grpSpPr>
        <p:sp>
          <p:nvSpPr>
            <p:cNvPr id="35" name="Rounded Rectangle 25">
              <a:extLst>
                <a:ext uri="{FF2B5EF4-FFF2-40B4-BE49-F238E27FC236}">
                  <a16:creationId xmlns:a16="http://schemas.microsoft.com/office/drawing/2014/main" id="{3234FD20-3D1C-99F4-F5DC-140E69146567}"/>
                </a:ext>
              </a:extLst>
            </p:cNvPr>
            <p:cNvSpPr/>
            <p:nvPr/>
          </p:nvSpPr>
          <p:spPr>
            <a:xfrm>
              <a:off x="822960" y="1280264"/>
              <a:ext cx="6583680" cy="621640"/>
            </a:xfrm>
            <a:prstGeom prst="roundRect">
              <a:avLst>
                <a:gd name="adj" fmla="val 10000"/>
              </a:avLst>
            </a:prstGeom>
            <a:grpFill/>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a:lstStyle/>
            <a:p>
              <a:endParaRPr lang="tr-TR"/>
            </a:p>
          </p:txBody>
        </p:sp>
        <p:sp>
          <p:nvSpPr>
            <p:cNvPr id="36" name="Rounded Rectangle 4">
              <a:extLst>
                <a:ext uri="{FF2B5EF4-FFF2-40B4-BE49-F238E27FC236}">
                  <a16:creationId xmlns:a16="http://schemas.microsoft.com/office/drawing/2014/main" id="{DF4BD1F1-FD3A-3155-41A4-C4CF78A105A9}"/>
                </a:ext>
              </a:extLst>
            </p:cNvPr>
            <p:cNvSpPr/>
            <p:nvPr/>
          </p:nvSpPr>
          <p:spPr>
            <a:xfrm>
              <a:off x="841168" y="1298471"/>
              <a:ext cx="6547265" cy="5852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1280" tIns="60960" rIns="81280" bIns="60960" numCol="1" spcCol="1270" anchor="ctr" anchorCtr="0">
              <a:noAutofit/>
            </a:bodyPr>
            <a:lstStyle/>
            <a:p>
              <a:pPr algn="ctr"/>
              <a:r>
                <a:rPr lang="tr-TR" sz="2400" dirty="0">
                  <a:latin typeface="Times New Roman" panose="02020603050405020304" pitchFamily="18" charset="0"/>
                  <a:ea typeface="Noteworthy Light" panose="02000400000000000000" pitchFamily="2" charset="0"/>
                  <a:cs typeface="Times New Roman" panose="02020603050405020304" pitchFamily="18" charset="0"/>
                </a:rPr>
                <a:t>Bilimsel düşünme</a:t>
              </a:r>
              <a:endParaRPr lang="en-US" sz="2400" dirty="0">
                <a:latin typeface="Times New Roman" panose="02020603050405020304" pitchFamily="18" charset="0"/>
                <a:ea typeface="Noteworthy Light" panose="02000400000000000000" pitchFamily="2" charset="0"/>
                <a:cs typeface="Times New Roman" panose="02020603050405020304" pitchFamily="18" charset="0"/>
              </a:endParaRPr>
            </a:p>
          </p:txBody>
        </p:sp>
      </p:grpSp>
      <p:grpSp>
        <p:nvGrpSpPr>
          <p:cNvPr id="37" name="Group 18">
            <a:extLst>
              <a:ext uri="{FF2B5EF4-FFF2-40B4-BE49-F238E27FC236}">
                <a16:creationId xmlns:a16="http://schemas.microsoft.com/office/drawing/2014/main" id="{46F1B399-B9DD-D167-5D30-3B8041C4F1BA}"/>
              </a:ext>
            </a:extLst>
          </p:cNvPr>
          <p:cNvGrpSpPr/>
          <p:nvPr/>
        </p:nvGrpSpPr>
        <p:grpSpPr>
          <a:xfrm>
            <a:off x="8596163" y="4942117"/>
            <a:ext cx="2360734" cy="720000"/>
            <a:chOff x="822960" y="1280264"/>
            <a:chExt cx="6583680" cy="621640"/>
          </a:xfrm>
          <a:solidFill>
            <a:srgbClr val="9900FF"/>
          </a:solidFill>
        </p:grpSpPr>
        <p:sp>
          <p:nvSpPr>
            <p:cNvPr id="38" name="Rounded Rectangle 25">
              <a:extLst>
                <a:ext uri="{FF2B5EF4-FFF2-40B4-BE49-F238E27FC236}">
                  <a16:creationId xmlns:a16="http://schemas.microsoft.com/office/drawing/2014/main" id="{29B7FA43-2D44-2E53-02C1-2A774C434AC0}"/>
                </a:ext>
              </a:extLst>
            </p:cNvPr>
            <p:cNvSpPr/>
            <p:nvPr/>
          </p:nvSpPr>
          <p:spPr>
            <a:xfrm>
              <a:off x="822960" y="1280264"/>
              <a:ext cx="6583680" cy="621640"/>
            </a:xfrm>
            <a:prstGeom prst="roundRect">
              <a:avLst>
                <a:gd name="adj" fmla="val 10000"/>
              </a:avLst>
            </a:prstGeom>
            <a:grpFill/>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a:lstStyle/>
            <a:p>
              <a:endParaRPr lang="tr-TR"/>
            </a:p>
          </p:txBody>
        </p:sp>
        <p:sp>
          <p:nvSpPr>
            <p:cNvPr id="39" name="Rounded Rectangle 4">
              <a:extLst>
                <a:ext uri="{FF2B5EF4-FFF2-40B4-BE49-F238E27FC236}">
                  <a16:creationId xmlns:a16="http://schemas.microsoft.com/office/drawing/2014/main" id="{2E8AEDF0-939E-4FD6-2174-B84174C92AFE}"/>
                </a:ext>
              </a:extLst>
            </p:cNvPr>
            <p:cNvSpPr/>
            <p:nvPr/>
          </p:nvSpPr>
          <p:spPr>
            <a:xfrm>
              <a:off x="841168" y="1298471"/>
              <a:ext cx="6547265" cy="5852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1280" tIns="60960" rIns="81280" bIns="60960" numCol="1" spcCol="1270" anchor="ctr" anchorCtr="0">
              <a:noAutofit/>
            </a:bodyPr>
            <a:lstStyle/>
            <a:p>
              <a:pPr algn="ctr"/>
              <a:r>
                <a:rPr lang="tr-TR" sz="2400" dirty="0">
                  <a:latin typeface="Times New Roman" panose="02020603050405020304" pitchFamily="18" charset="0"/>
                  <a:ea typeface="Noteworthy Light" panose="02000400000000000000" pitchFamily="2" charset="0"/>
                  <a:cs typeface="Times New Roman" panose="02020603050405020304" pitchFamily="18" charset="0"/>
                </a:rPr>
                <a:t>Veri düzenleme</a:t>
              </a:r>
              <a:endParaRPr lang="en-US" sz="2400" dirty="0">
                <a:latin typeface="Times New Roman" panose="02020603050405020304" pitchFamily="18" charset="0"/>
                <a:ea typeface="Noteworthy Light" panose="02000400000000000000" pitchFamily="2" charset="0"/>
                <a:cs typeface="Times New Roman" panose="02020603050405020304" pitchFamily="18" charset="0"/>
              </a:endParaRPr>
            </a:p>
          </p:txBody>
        </p:sp>
      </p:grpSp>
      <p:grpSp>
        <p:nvGrpSpPr>
          <p:cNvPr id="40" name="Group 18">
            <a:extLst>
              <a:ext uri="{FF2B5EF4-FFF2-40B4-BE49-F238E27FC236}">
                <a16:creationId xmlns:a16="http://schemas.microsoft.com/office/drawing/2014/main" id="{BB2FC3A9-80CB-4FCD-388D-741FFA4A4372}"/>
              </a:ext>
            </a:extLst>
          </p:cNvPr>
          <p:cNvGrpSpPr/>
          <p:nvPr/>
        </p:nvGrpSpPr>
        <p:grpSpPr>
          <a:xfrm>
            <a:off x="3955250" y="5873344"/>
            <a:ext cx="4296316" cy="720000"/>
            <a:chOff x="822960" y="1280264"/>
            <a:chExt cx="6583680" cy="621640"/>
          </a:xfrm>
          <a:solidFill>
            <a:srgbClr val="99CC00"/>
          </a:solidFill>
        </p:grpSpPr>
        <p:sp>
          <p:nvSpPr>
            <p:cNvPr id="41" name="Rounded Rectangle 25">
              <a:extLst>
                <a:ext uri="{FF2B5EF4-FFF2-40B4-BE49-F238E27FC236}">
                  <a16:creationId xmlns:a16="http://schemas.microsoft.com/office/drawing/2014/main" id="{189C5EEF-D22E-3548-D96D-AF155FA20BC0}"/>
                </a:ext>
              </a:extLst>
            </p:cNvPr>
            <p:cNvSpPr/>
            <p:nvPr/>
          </p:nvSpPr>
          <p:spPr>
            <a:xfrm>
              <a:off x="822960" y="1280264"/>
              <a:ext cx="6583680" cy="621640"/>
            </a:xfrm>
            <a:prstGeom prst="roundRect">
              <a:avLst>
                <a:gd name="adj" fmla="val 10000"/>
              </a:avLst>
            </a:prstGeom>
            <a:grpFill/>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a:lstStyle/>
            <a:p>
              <a:endParaRPr lang="tr-TR"/>
            </a:p>
          </p:txBody>
        </p:sp>
        <p:sp>
          <p:nvSpPr>
            <p:cNvPr id="42" name="Rounded Rectangle 4">
              <a:extLst>
                <a:ext uri="{FF2B5EF4-FFF2-40B4-BE49-F238E27FC236}">
                  <a16:creationId xmlns:a16="http://schemas.microsoft.com/office/drawing/2014/main" id="{D6EDD796-B691-0F27-5943-9A5429FC1EED}"/>
                </a:ext>
              </a:extLst>
            </p:cNvPr>
            <p:cNvSpPr/>
            <p:nvPr/>
          </p:nvSpPr>
          <p:spPr>
            <a:xfrm>
              <a:off x="841167" y="1298471"/>
              <a:ext cx="6547266" cy="5852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1280" tIns="60960" rIns="81280" bIns="60960" numCol="1" spcCol="1270" anchor="ctr" anchorCtr="0">
              <a:noAutofit/>
            </a:bodyPr>
            <a:lstStyle/>
            <a:p>
              <a:pPr algn="ctr"/>
              <a:r>
                <a:rPr lang="tr-TR" sz="2400" dirty="0">
                  <a:latin typeface="Times New Roman" panose="02020603050405020304" pitchFamily="18" charset="0"/>
                  <a:ea typeface="Noteworthy Light" panose="02000400000000000000" pitchFamily="2" charset="0"/>
                  <a:cs typeface="Times New Roman" panose="02020603050405020304" pitchFamily="18" charset="0"/>
                </a:rPr>
                <a:t>Güçlü ve zayıf yönleri belirleme</a:t>
              </a:r>
              <a:endParaRPr lang="en-US" sz="2400" dirty="0">
                <a:latin typeface="Times New Roman" panose="02020603050405020304" pitchFamily="18" charset="0"/>
                <a:ea typeface="Noteworthy Light" panose="02000400000000000000" pitchFamily="2" charset="0"/>
                <a:cs typeface="Times New Roman" panose="02020603050405020304" pitchFamily="18" charset="0"/>
              </a:endParaRPr>
            </a:p>
          </p:txBody>
        </p:sp>
      </p:grpSp>
      <p:sp>
        <p:nvSpPr>
          <p:cNvPr id="11" name="Unvan 1">
            <a:extLst>
              <a:ext uri="{FF2B5EF4-FFF2-40B4-BE49-F238E27FC236}">
                <a16:creationId xmlns:a16="http://schemas.microsoft.com/office/drawing/2014/main" id="{45571312-6D89-12F2-4617-809A6B19FD93}"/>
              </a:ext>
            </a:extLst>
          </p:cNvPr>
          <p:cNvSpPr>
            <a:spLocks noGrp="1"/>
          </p:cNvSpPr>
          <p:nvPr>
            <p:ph type="title"/>
          </p:nvPr>
        </p:nvSpPr>
        <p:spPr>
          <a:xfrm>
            <a:off x="504101" y="373857"/>
            <a:ext cx="10957984" cy="908050"/>
          </a:xfrm>
        </p:spPr>
        <p:txBody>
          <a:bodyPr/>
          <a:lstStyle/>
          <a:p>
            <a:r>
              <a:rPr lang="tr-TR" dirty="0">
                <a:latin typeface="Times New Roman" panose="02020603050405020304" pitchFamily="18" charset="0"/>
                <a:cs typeface="Times New Roman" panose="02020603050405020304" pitchFamily="18" charset="0"/>
              </a:rPr>
              <a:t>ESSAY (YAZILI YOKLAMA)</a:t>
            </a:r>
          </a:p>
        </p:txBody>
      </p:sp>
    </p:spTree>
    <p:extLst>
      <p:ext uri="{BB962C8B-B14F-4D97-AF65-F5344CB8AC3E}">
        <p14:creationId xmlns:p14="http://schemas.microsoft.com/office/powerpoint/2010/main" val="114672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10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1000"/>
                                        <p:tgtEl>
                                          <p:spTgt spid="15"/>
                                        </p:tgtEl>
                                      </p:cBhvr>
                                    </p:animEffect>
                                  </p:childTnLst>
                                </p:cTn>
                              </p:par>
                              <p:par>
                                <p:cTn id="14" presetID="9"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1000"/>
                                        <p:tgtEl>
                                          <p:spTgt spid="18"/>
                                        </p:tgtEl>
                                      </p:cBhvr>
                                    </p:animEffect>
                                  </p:childTnLst>
                                </p:cTn>
                              </p:par>
                              <p:par>
                                <p:cTn id="17" presetID="9"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1000"/>
                                        <p:tgtEl>
                                          <p:spTgt spid="21"/>
                                        </p:tgtEl>
                                      </p:cBhvr>
                                    </p:animEffect>
                                  </p:childTnLst>
                                </p:cTn>
                              </p:par>
                              <p:par>
                                <p:cTn id="20" presetID="9"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dissolve">
                                      <p:cBhvr>
                                        <p:cTn id="22" dur="1000"/>
                                        <p:tgtEl>
                                          <p:spTgt spid="24"/>
                                        </p:tgtEl>
                                      </p:cBhvr>
                                    </p:animEffect>
                                  </p:childTnLst>
                                </p:cTn>
                              </p:par>
                              <p:par>
                                <p:cTn id="23" presetID="9"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dissolve">
                                      <p:cBhvr>
                                        <p:cTn id="25" dur="1000"/>
                                        <p:tgtEl>
                                          <p:spTgt spid="27"/>
                                        </p:tgtEl>
                                      </p:cBhvr>
                                    </p:animEffect>
                                  </p:childTnLst>
                                </p:cTn>
                              </p:par>
                              <p:par>
                                <p:cTn id="26" presetID="9"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dissolve">
                                      <p:cBhvr>
                                        <p:cTn id="28" dur="1000"/>
                                        <p:tgtEl>
                                          <p:spTgt spid="30"/>
                                        </p:tgtEl>
                                      </p:cBhvr>
                                    </p:animEffect>
                                  </p:childTnLst>
                                </p:cTn>
                              </p:par>
                              <p:par>
                                <p:cTn id="29" presetID="9"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dissolve">
                                      <p:cBhvr>
                                        <p:cTn id="31" dur="1000"/>
                                        <p:tgtEl>
                                          <p:spTgt spid="34"/>
                                        </p:tgtEl>
                                      </p:cBhvr>
                                    </p:animEffect>
                                  </p:childTnLst>
                                </p:cTn>
                              </p:par>
                              <p:par>
                                <p:cTn id="32" presetID="9" presetClass="entr" presetSubtype="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dissolve">
                                      <p:cBhvr>
                                        <p:cTn id="34" dur="1000"/>
                                        <p:tgtEl>
                                          <p:spTgt spid="37"/>
                                        </p:tgtEl>
                                      </p:cBhvr>
                                    </p:animEffect>
                                  </p:childTnLst>
                                </p:cTn>
                              </p:par>
                              <p:par>
                                <p:cTn id="35" presetID="9"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dissolve">
                                      <p:cBhvr>
                                        <p:cTn id="37"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838200" y="1532021"/>
            <a:ext cx="10515600" cy="4644942"/>
          </a:xfrm>
        </p:spPr>
        <p:txBody>
          <a:bodyPr>
            <a:normAutofit/>
          </a:bodyPr>
          <a:lstStyle/>
          <a:p>
            <a:pPr marL="0" indent="0" algn="l">
              <a:lnSpc>
                <a:spcPct val="200000"/>
              </a:lnSpc>
              <a:buNone/>
            </a:pPr>
            <a:r>
              <a:rPr lang="tr-TR" sz="2400" dirty="0" err="1">
                <a:latin typeface="Times New Roman" panose="02020603050405020304" pitchFamily="18" charset="0"/>
                <a:ea typeface="Noteworthy Light" panose="02000400000000000000" pitchFamily="2" charset="0"/>
                <a:cs typeface="Times New Roman" panose="02020603050405020304" pitchFamily="18" charset="0"/>
              </a:rPr>
              <a:t>Essay’in</a:t>
            </a:r>
            <a:r>
              <a:rPr lang="tr-TR" sz="2400" dirty="0">
                <a:latin typeface="Times New Roman" panose="02020603050405020304" pitchFamily="18" charset="0"/>
                <a:ea typeface="Noteworthy Light" panose="02000400000000000000" pitchFamily="2" charset="0"/>
                <a:cs typeface="Times New Roman" panose="02020603050405020304" pitchFamily="18" charset="0"/>
              </a:rPr>
              <a:t> Dezavantajları:</a:t>
            </a:r>
          </a:p>
          <a:p>
            <a:pPr algn="l">
              <a:lnSpc>
                <a:spcPct val="200000"/>
              </a:lnSpc>
              <a:buBlip>
                <a:blip r:embed="rId2">
                  <a:extLst>
                    <a:ext uri="{96DAC541-7B7A-43D3-8B79-37D633B846F1}">
                      <asvg:svgBlip xmlns:asvg="http://schemas.microsoft.com/office/drawing/2016/SVG/main" r:embed="rId3"/>
                    </a:ext>
                  </a:extLst>
                </a:blip>
              </a:buBlip>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Çok fazla soru sorulamaz (okuma ve yazma eylemlerinin süreler arasında ortalama 10 kat fark bulunmakta)</a:t>
            </a:r>
          </a:p>
          <a:p>
            <a:pPr>
              <a:lnSpc>
                <a:spcPct val="200000"/>
              </a:lnSpc>
              <a:buBlip>
                <a:blip r:embed="rId2">
                  <a:extLst>
                    <a:ext uri="{96DAC541-7B7A-43D3-8B79-37D633B846F1}">
                      <asvg:svgBlip xmlns:asvg="http://schemas.microsoft.com/office/drawing/2016/SVG/main" r:embed="rId3"/>
                    </a:ext>
                  </a:extLst>
                </a:blip>
              </a:buBlip>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Puanlar sadece öğrencinin sahip olduğu bilgiyi değil, öğrencinin anlatım biçimini, yazı güzelliği, bilgisini örgütleme biçimini de yansıtır. Bu ise ölçme sonuçlarındaki sistematik hata miktarını arttırabilir. </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21</a:t>
            </a:fld>
            <a:endParaRPr lang="tr-TR">
              <a:solidFill>
                <a:prstClr val="black">
                  <a:tint val="75000"/>
                </a:prstClr>
              </a:solidFill>
            </a:endParaRPr>
          </a:p>
        </p:txBody>
      </p:sp>
      <p:sp>
        <p:nvSpPr>
          <p:cNvPr id="7" name="Unvan 1">
            <a:extLst>
              <a:ext uri="{FF2B5EF4-FFF2-40B4-BE49-F238E27FC236}">
                <a16:creationId xmlns:a16="http://schemas.microsoft.com/office/drawing/2014/main" id="{6249DE9E-AA4D-0E11-DD41-3637B8C8D1B4}"/>
              </a:ext>
            </a:extLst>
          </p:cNvPr>
          <p:cNvSpPr>
            <a:spLocks noGrp="1"/>
          </p:cNvSpPr>
          <p:nvPr>
            <p:ph type="title"/>
          </p:nvPr>
        </p:nvSpPr>
        <p:spPr>
          <a:xfrm>
            <a:off x="504101" y="373857"/>
            <a:ext cx="10957984" cy="908050"/>
          </a:xfrm>
        </p:spPr>
        <p:txBody>
          <a:bodyPr/>
          <a:lstStyle/>
          <a:p>
            <a:r>
              <a:rPr lang="tr-TR" dirty="0">
                <a:latin typeface="Times New Roman" panose="02020603050405020304" pitchFamily="18" charset="0"/>
                <a:cs typeface="Times New Roman" panose="02020603050405020304" pitchFamily="18" charset="0"/>
              </a:rPr>
              <a:t>ESSAY (YAZILI YOKLAMA)</a:t>
            </a:r>
          </a:p>
        </p:txBody>
      </p:sp>
    </p:spTree>
    <p:extLst>
      <p:ext uri="{BB962C8B-B14F-4D97-AF65-F5344CB8AC3E}">
        <p14:creationId xmlns:p14="http://schemas.microsoft.com/office/powerpoint/2010/main" val="1861057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838200" y="1395663"/>
            <a:ext cx="10515600" cy="4781300"/>
          </a:xfrm>
        </p:spPr>
        <p:txBody>
          <a:bodyPr/>
          <a:lstStyle/>
          <a:p>
            <a:pPr marL="0" indent="0" algn="l">
              <a:lnSpc>
                <a:spcPct val="200000"/>
              </a:lnSpc>
              <a:buNone/>
            </a:pPr>
            <a:r>
              <a:rPr lang="tr-TR" sz="2400" dirty="0" err="1">
                <a:latin typeface="Times New Roman" panose="02020603050405020304" pitchFamily="18" charset="0"/>
                <a:ea typeface="Noteworthy Light" panose="02000400000000000000" pitchFamily="2" charset="0"/>
                <a:cs typeface="Times New Roman" panose="02020603050405020304" pitchFamily="18" charset="0"/>
              </a:rPr>
              <a:t>Essay’in</a:t>
            </a:r>
            <a:r>
              <a:rPr lang="tr-TR" sz="2400" dirty="0">
                <a:latin typeface="Times New Roman" panose="02020603050405020304" pitchFamily="18" charset="0"/>
                <a:ea typeface="Noteworthy Light" panose="02000400000000000000" pitchFamily="2" charset="0"/>
                <a:cs typeface="Times New Roman" panose="02020603050405020304" pitchFamily="18" charset="0"/>
              </a:rPr>
              <a:t> Dezavantajları:</a:t>
            </a:r>
          </a:p>
          <a:p>
            <a:pPr marL="0" indent="0">
              <a:lnSpc>
                <a:spcPct val="200000"/>
              </a:lnSpc>
              <a:buNone/>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Puanlama öznelliği belki de en önemli dezavantajdır.</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22</a:t>
            </a:fld>
            <a:endParaRPr lang="tr-TR">
              <a:solidFill>
                <a:prstClr val="black">
                  <a:tint val="75000"/>
                </a:prstClr>
              </a:solidFill>
            </a:endParaRPr>
          </a:p>
        </p:txBody>
      </p:sp>
      <p:pic>
        <p:nvPicPr>
          <p:cNvPr id="6" name="Resim 5" descr="metin, tablo, iç mekan, belge içeren bir resim&#10;&#10;Açıklama otomatik olarak oluşturuldu">
            <a:extLst>
              <a:ext uri="{FF2B5EF4-FFF2-40B4-BE49-F238E27FC236}">
                <a16:creationId xmlns:a16="http://schemas.microsoft.com/office/drawing/2014/main" id="{DD41D1A9-7DA1-4811-CDBD-5AD6E9B88F6D}"/>
              </a:ext>
            </a:extLst>
          </p:cNvPr>
          <p:cNvPicPr>
            <a:picLocks noChangeAspect="1"/>
          </p:cNvPicPr>
          <p:nvPr/>
        </p:nvPicPr>
        <p:blipFill>
          <a:blip r:embed="rId2"/>
          <a:stretch>
            <a:fillRect/>
          </a:stretch>
        </p:blipFill>
        <p:spPr>
          <a:xfrm>
            <a:off x="5823105" y="3535311"/>
            <a:ext cx="4902200" cy="3003602"/>
          </a:xfrm>
          <a:prstGeom prst="rect">
            <a:avLst/>
          </a:prstGeom>
        </p:spPr>
      </p:pic>
      <p:sp>
        <p:nvSpPr>
          <p:cNvPr id="8" name="Unvan 1">
            <a:extLst>
              <a:ext uri="{FF2B5EF4-FFF2-40B4-BE49-F238E27FC236}">
                <a16:creationId xmlns:a16="http://schemas.microsoft.com/office/drawing/2014/main" id="{DB093F92-AD7F-1E20-B22E-B72C13CD3C8F}"/>
              </a:ext>
            </a:extLst>
          </p:cNvPr>
          <p:cNvSpPr>
            <a:spLocks noGrp="1"/>
          </p:cNvSpPr>
          <p:nvPr>
            <p:ph type="title"/>
          </p:nvPr>
        </p:nvSpPr>
        <p:spPr>
          <a:xfrm>
            <a:off x="504101" y="373857"/>
            <a:ext cx="10957984" cy="908050"/>
          </a:xfrm>
        </p:spPr>
        <p:txBody>
          <a:bodyPr/>
          <a:lstStyle/>
          <a:p>
            <a:r>
              <a:rPr lang="tr-TR" dirty="0">
                <a:latin typeface="Times New Roman" panose="02020603050405020304" pitchFamily="18" charset="0"/>
                <a:cs typeface="Times New Roman" panose="02020603050405020304" pitchFamily="18" charset="0"/>
              </a:rPr>
              <a:t>ESSAY (YAZILI YOKLAMA)</a:t>
            </a:r>
          </a:p>
        </p:txBody>
      </p:sp>
    </p:spTree>
    <p:extLst>
      <p:ext uri="{BB962C8B-B14F-4D97-AF65-F5344CB8AC3E}">
        <p14:creationId xmlns:p14="http://schemas.microsoft.com/office/powerpoint/2010/main" val="598049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82193" y="353280"/>
            <a:ext cx="11227614" cy="908050"/>
          </a:xfrm>
        </p:spPr>
        <p:txBody>
          <a:bodyPr/>
          <a:lstStyle/>
          <a:p>
            <a:pPr algn="ctr"/>
            <a:r>
              <a:rPr lang="tr-TR" sz="4000" dirty="0">
                <a:latin typeface="Times New Roman" panose="02020603050405020304" pitchFamily="18" charset="0"/>
                <a:cs typeface="Times New Roman" panose="02020603050405020304" pitchFamily="18" charset="0"/>
              </a:rPr>
              <a:t>ESSAY’DE NESNELLİĞİ ARTIRMA YOLLARI</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23</a:t>
            </a:fld>
            <a:endParaRPr lang="tr-TR">
              <a:solidFill>
                <a:prstClr val="black">
                  <a:tint val="75000"/>
                </a:prstClr>
              </a:solidFill>
            </a:endParaRPr>
          </a:p>
        </p:txBody>
      </p:sp>
      <p:grpSp>
        <p:nvGrpSpPr>
          <p:cNvPr id="6" name="Group 28">
            <a:extLst>
              <a:ext uri="{FF2B5EF4-FFF2-40B4-BE49-F238E27FC236}">
                <a16:creationId xmlns:a16="http://schemas.microsoft.com/office/drawing/2014/main" id="{C2BD2CF7-4B49-639C-1446-2926D47B0744}"/>
              </a:ext>
            </a:extLst>
          </p:cNvPr>
          <p:cNvGrpSpPr/>
          <p:nvPr/>
        </p:nvGrpSpPr>
        <p:grpSpPr>
          <a:xfrm>
            <a:off x="688585" y="1975184"/>
            <a:ext cx="10957983" cy="1080000"/>
            <a:chOff x="822960" y="1997541"/>
            <a:chExt cx="6583680" cy="621640"/>
          </a:xfrm>
          <a:solidFill>
            <a:srgbClr val="002060"/>
          </a:solidFill>
        </p:grpSpPr>
        <p:sp>
          <p:nvSpPr>
            <p:cNvPr id="7" name="Rounded Rectangle 29">
              <a:extLst>
                <a:ext uri="{FF2B5EF4-FFF2-40B4-BE49-F238E27FC236}">
                  <a16:creationId xmlns:a16="http://schemas.microsoft.com/office/drawing/2014/main" id="{2CEDF94D-017F-BC2E-8242-137F0DB09A19}"/>
                </a:ext>
              </a:extLst>
            </p:cNvPr>
            <p:cNvSpPr/>
            <p:nvPr/>
          </p:nvSpPr>
          <p:spPr>
            <a:xfrm>
              <a:off x="822960" y="1997541"/>
              <a:ext cx="6583680" cy="621640"/>
            </a:xfrm>
            <a:prstGeom prst="roundRect">
              <a:avLst>
                <a:gd name="adj" fmla="val 10000"/>
              </a:avLst>
            </a:prstGeom>
            <a:grpFill/>
          </p:spPr>
          <p:style>
            <a:lnRef idx="0">
              <a:schemeClr val="lt1">
                <a:hueOff val="0"/>
                <a:satOff val="0"/>
                <a:lumOff val="0"/>
                <a:alphaOff val="0"/>
              </a:schemeClr>
            </a:lnRef>
            <a:fillRef idx="3">
              <a:schemeClr val="accent1">
                <a:shade val="80000"/>
                <a:hueOff val="-10338"/>
                <a:satOff val="128"/>
                <a:lumOff val="6882"/>
                <a:alphaOff val="0"/>
              </a:schemeClr>
            </a:fillRef>
            <a:effectRef idx="3">
              <a:schemeClr val="accent1">
                <a:shade val="80000"/>
                <a:hueOff val="-10338"/>
                <a:satOff val="128"/>
                <a:lumOff val="6882"/>
                <a:alphaOff val="0"/>
              </a:schemeClr>
            </a:effectRef>
            <a:fontRef idx="minor">
              <a:schemeClr val="lt1"/>
            </a:fontRef>
          </p:style>
          <p:txBody>
            <a:bodyPr/>
            <a:lstStyle/>
            <a:p>
              <a:endParaRPr lang="tr-TR"/>
            </a:p>
          </p:txBody>
        </p:sp>
        <p:sp>
          <p:nvSpPr>
            <p:cNvPr id="8" name="Rounded Rectangle 6">
              <a:extLst>
                <a:ext uri="{FF2B5EF4-FFF2-40B4-BE49-F238E27FC236}">
                  <a16:creationId xmlns:a16="http://schemas.microsoft.com/office/drawing/2014/main" id="{530AA260-33F1-34CA-99C0-951EE56E436B}"/>
                </a:ext>
              </a:extLst>
            </p:cNvPr>
            <p:cNvSpPr/>
            <p:nvPr/>
          </p:nvSpPr>
          <p:spPr>
            <a:xfrm>
              <a:off x="841167" y="2015747"/>
              <a:ext cx="6547266" cy="5629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1280" tIns="60960" rIns="81280" bIns="60960" numCol="1" spcCol="1270" anchor="ctr" anchorCtr="0">
              <a:noAutofit/>
            </a:bodyPr>
            <a:lstStyle/>
            <a:p>
              <a:pPr algn="l"/>
              <a:r>
                <a:rPr lang="tr-TR" sz="2800" dirty="0">
                  <a:latin typeface="Times New Roman" panose="02020603050405020304" pitchFamily="18" charset="0"/>
                  <a:ea typeface="Noteworthy Light" panose="02000400000000000000" pitchFamily="2" charset="0"/>
                  <a:cs typeface="Times New Roman" panose="02020603050405020304" pitchFamily="18" charset="0"/>
                </a:rPr>
                <a:t>Bilgi dışında kağıt düzeni, yazı güzelliği gibi durumlara itibar edilmemelidir. </a:t>
              </a:r>
              <a:endParaRPr lang="en-US" sz="2800" dirty="0">
                <a:latin typeface="Times New Roman" panose="02020603050405020304" pitchFamily="18" charset="0"/>
                <a:ea typeface="Noteworthy Light" panose="02000400000000000000" pitchFamily="2" charset="0"/>
                <a:cs typeface="Times New Roman" panose="02020603050405020304" pitchFamily="18" charset="0"/>
              </a:endParaRPr>
            </a:p>
          </p:txBody>
        </p:sp>
      </p:grpSp>
      <p:grpSp>
        <p:nvGrpSpPr>
          <p:cNvPr id="9" name="Group 31">
            <a:extLst>
              <a:ext uri="{FF2B5EF4-FFF2-40B4-BE49-F238E27FC236}">
                <a16:creationId xmlns:a16="http://schemas.microsoft.com/office/drawing/2014/main" id="{CBB4D7B0-4612-CD4B-2891-5F3CF2FDC343}"/>
              </a:ext>
            </a:extLst>
          </p:cNvPr>
          <p:cNvGrpSpPr/>
          <p:nvPr/>
        </p:nvGrpSpPr>
        <p:grpSpPr>
          <a:xfrm>
            <a:off x="688585" y="3562184"/>
            <a:ext cx="10957983" cy="720000"/>
            <a:chOff x="822960" y="1997541"/>
            <a:chExt cx="6583680" cy="621640"/>
          </a:xfrm>
          <a:solidFill>
            <a:srgbClr val="002060"/>
          </a:solidFill>
        </p:grpSpPr>
        <p:sp>
          <p:nvSpPr>
            <p:cNvPr id="10" name="Rounded Rectangle 32">
              <a:extLst>
                <a:ext uri="{FF2B5EF4-FFF2-40B4-BE49-F238E27FC236}">
                  <a16:creationId xmlns:a16="http://schemas.microsoft.com/office/drawing/2014/main" id="{DB077BA3-2CBD-6CC8-6146-C679B1BC7A56}"/>
                </a:ext>
              </a:extLst>
            </p:cNvPr>
            <p:cNvSpPr/>
            <p:nvPr/>
          </p:nvSpPr>
          <p:spPr>
            <a:xfrm>
              <a:off x="822960" y="1997541"/>
              <a:ext cx="6583680" cy="621640"/>
            </a:xfrm>
            <a:prstGeom prst="roundRect">
              <a:avLst>
                <a:gd name="adj" fmla="val 10000"/>
              </a:avLst>
            </a:prstGeom>
            <a:grpFill/>
          </p:spPr>
          <p:style>
            <a:lnRef idx="0">
              <a:schemeClr val="lt1">
                <a:hueOff val="0"/>
                <a:satOff val="0"/>
                <a:lumOff val="0"/>
                <a:alphaOff val="0"/>
              </a:schemeClr>
            </a:lnRef>
            <a:fillRef idx="3">
              <a:schemeClr val="accent1">
                <a:shade val="80000"/>
                <a:hueOff val="-10338"/>
                <a:satOff val="128"/>
                <a:lumOff val="6882"/>
                <a:alphaOff val="0"/>
              </a:schemeClr>
            </a:fillRef>
            <a:effectRef idx="3">
              <a:schemeClr val="accent1">
                <a:shade val="80000"/>
                <a:hueOff val="-10338"/>
                <a:satOff val="128"/>
                <a:lumOff val="6882"/>
                <a:alphaOff val="0"/>
              </a:schemeClr>
            </a:effectRef>
            <a:fontRef idx="minor">
              <a:schemeClr val="lt1"/>
            </a:fontRef>
          </p:style>
          <p:txBody>
            <a:bodyPr/>
            <a:lstStyle/>
            <a:p>
              <a:endParaRPr lang="tr-TR"/>
            </a:p>
          </p:txBody>
        </p:sp>
        <p:sp>
          <p:nvSpPr>
            <p:cNvPr id="11" name="Rounded Rectangle 6">
              <a:extLst>
                <a:ext uri="{FF2B5EF4-FFF2-40B4-BE49-F238E27FC236}">
                  <a16:creationId xmlns:a16="http://schemas.microsoft.com/office/drawing/2014/main" id="{7E17172E-142B-9E6E-0912-020C66797C56}"/>
                </a:ext>
              </a:extLst>
            </p:cNvPr>
            <p:cNvSpPr/>
            <p:nvPr/>
          </p:nvSpPr>
          <p:spPr>
            <a:xfrm>
              <a:off x="841167" y="2015748"/>
              <a:ext cx="6547266" cy="58737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1280" tIns="60960" rIns="81280" bIns="60960" numCol="1" spcCol="1270" anchor="ctr" anchorCtr="0">
              <a:noAutofit/>
            </a:bodyPr>
            <a:lstStyle/>
            <a:p>
              <a:pPr lvl="0" algn="l" defTabSz="1422400">
                <a:lnSpc>
                  <a:spcPct val="90000"/>
                </a:lnSpc>
                <a:spcBef>
                  <a:spcPct val="0"/>
                </a:spcBef>
                <a:spcAft>
                  <a:spcPct val="35000"/>
                </a:spcAft>
              </a:pPr>
              <a:r>
                <a:rPr lang="tr-TR" sz="2800" dirty="0">
                  <a:latin typeface="Times New Roman" panose="02020603050405020304" pitchFamily="18" charset="0"/>
                  <a:ea typeface="Noteworthy Light" panose="02000400000000000000" pitchFamily="2" charset="0"/>
                  <a:cs typeface="Times New Roman" panose="02020603050405020304" pitchFamily="18" charset="0"/>
                </a:rPr>
                <a:t>Kağıtlardaki isimleri kapatmalıdır. </a:t>
              </a:r>
              <a:endParaRPr lang="en-US" sz="2800" dirty="0">
                <a:solidFill>
                  <a:srgbClr val="FFFFFF"/>
                </a:solidFill>
                <a:latin typeface="Times New Roman" panose="02020603050405020304" pitchFamily="18" charset="0"/>
                <a:ea typeface="Noteworthy Light" panose="02000400000000000000" pitchFamily="2" charset="0"/>
                <a:cs typeface="Times New Roman" panose="02020603050405020304" pitchFamily="18" charset="0"/>
              </a:endParaRPr>
            </a:p>
          </p:txBody>
        </p:sp>
      </p:grpSp>
      <p:grpSp>
        <p:nvGrpSpPr>
          <p:cNvPr id="12" name="Group 12">
            <a:extLst>
              <a:ext uri="{FF2B5EF4-FFF2-40B4-BE49-F238E27FC236}">
                <a16:creationId xmlns:a16="http://schemas.microsoft.com/office/drawing/2014/main" id="{74AACA76-EE67-5B60-430E-D94458B127A3}"/>
              </a:ext>
            </a:extLst>
          </p:cNvPr>
          <p:cNvGrpSpPr/>
          <p:nvPr/>
        </p:nvGrpSpPr>
        <p:grpSpPr>
          <a:xfrm>
            <a:off x="688585" y="4705184"/>
            <a:ext cx="10957983" cy="720000"/>
            <a:chOff x="822960" y="1997541"/>
            <a:chExt cx="6583680" cy="621640"/>
          </a:xfrm>
          <a:solidFill>
            <a:srgbClr val="002060"/>
          </a:solidFill>
        </p:grpSpPr>
        <p:sp>
          <p:nvSpPr>
            <p:cNvPr id="13" name="Rounded Rectangle 13">
              <a:extLst>
                <a:ext uri="{FF2B5EF4-FFF2-40B4-BE49-F238E27FC236}">
                  <a16:creationId xmlns:a16="http://schemas.microsoft.com/office/drawing/2014/main" id="{3B034949-58B5-D617-07EE-2680179D68A3}"/>
                </a:ext>
              </a:extLst>
            </p:cNvPr>
            <p:cNvSpPr/>
            <p:nvPr/>
          </p:nvSpPr>
          <p:spPr>
            <a:xfrm>
              <a:off x="822960" y="1997541"/>
              <a:ext cx="6583680" cy="621640"/>
            </a:xfrm>
            <a:prstGeom prst="roundRect">
              <a:avLst>
                <a:gd name="adj" fmla="val 10000"/>
              </a:avLst>
            </a:prstGeom>
            <a:grpFill/>
          </p:spPr>
          <p:style>
            <a:lnRef idx="0">
              <a:schemeClr val="lt1">
                <a:hueOff val="0"/>
                <a:satOff val="0"/>
                <a:lumOff val="0"/>
                <a:alphaOff val="0"/>
              </a:schemeClr>
            </a:lnRef>
            <a:fillRef idx="3">
              <a:schemeClr val="accent1">
                <a:shade val="80000"/>
                <a:hueOff val="-10338"/>
                <a:satOff val="128"/>
                <a:lumOff val="6882"/>
                <a:alphaOff val="0"/>
              </a:schemeClr>
            </a:fillRef>
            <a:effectRef idx="3">
              <a:schemeClr val="accent1">
                <a:shade val="80000"/>
                <a:hueOff val="-10338"/>
                <a:satOff val="128"/>
                <a:lumOff val="6882"/>
                <a:alphaOff val="0"/>
              </a:schemeClr>
            </a:effectRef>
            <a:fontRef idx="minor">
              <a:schemeClr val="lt1"/>
            </a:fontRef>
          </p:style>
          <p:txBody>
            <a:bodyPr/>
            <a:lstStyle/>
            <a:p>
              <a:endParaRPr lang="tr-TR"/>
            </a:p>
          </p:txBody>
        </p:sp>
        <p:sp>
          <p:nvSpPr>
            <p:cNvPr id="14" name="Rounded Rectangle 6">
              <a:extLst>
                <a:ext uri="{FF2B5EF4-FFF2-40B4-BE49-F238E27FC236}">
                  <a16:creationId xmlns:a16="http://schemas.microsoft.com/office/drawing/2014/main" id="{BF1202FD-3AD2-845C-D7B0-0F03C8969A0B}"/>
                </a:ext>
              </a:extLst>
            </p:cNvPr>
            <p:cNvSpPr/>
            <p:nvPr/>
          </p:nvSpPr>
          <p:spPr>
            <a:xfrm>
              <a:off x="841167" y="2015748"/>
              <a:ext cx="6547266" cy="5852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1280" tIns="60960" rIns="81280" bIns="60960" numCol="1" spcCol="1270" anchor="ctr" anchorCtr="0">
              <a:noAutofit/>
            </a:bodyPr>
            <a:lstStyle/>
            <a:p>
              <a:pPr lvl="0" algn="l" defTabSz="1422400">
                <a:lnSpc>
                  <a:spcPct val="90000"/>
                </a:lnSpc>
                <a:spcBef>
                  <a:spcPct val="0"/>
                </a:spcBef>
                <a:spcAft>
                  <a:spcPct val="35000"/>
                </a:spcAft>
              </a:pPr>
              <a:r>
                <a:rPr lang="tr-TR" sz="2800" dirty="0">
                  <a:latin typeface="Times New Roman" panose="02020603050405020304" pitchFamily="18" charset="0"/>
                  <a:ea typeface="Noteworthy Light" panose="02000400000000000000" pitchFamily="2" charset="0"/>
                  <a:cs typeface="Times New Roman" panose="02020603050405020304" pitchFamily="18" charset="0"/>
                </a:rPr>
                <a:t>Kağıtların her birini tek tek ayrıca okumak yerine soru soru okunabilir. </a:t>
              </a:r>
              <a:endParaRPr lang="en-US" sz="2800" dirty="0">
                <a:solidFill>
                  <a:srgbClr val="FFFFFF"/>
                </a:solidFill>
                <a:latin typeface="Times New Roman" panose="02020603050405020304" pitchFamily="18" charset="0"/>
                <a:ea typeface="Noteworthy Light" panose="02000400000000000000" pitchFamily="2" charset="0"/>
                <a:cs typeface="Times New Roman" panose="02020603050405020304" pitchFamily="18" charset="0"/>
              </a:endParaRPr>
            </a:p>
          </p:txBody>
        </p:sp>
      </p:grpSp>
    </p:spTree>
    <p:extLst>
      <p:ext uri="{BB962C8B-B14F-4D97-AF65-F5344CB8AC3E}">
        <p14:creationId xmlns:p14="http://schemas.microsoft.com/office/powerpoint/2010/main" val="173775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609600" y="1282391"/>
            <a:ext cx="10972800" cy="4843774"/>
          </a:xfrm>
        </p:spPr>
        <p:txBody>
          <a:bodyPr/>
          <a:lstStyle/>
          <a:p>
            <a:pPr marL="0" indent="0" algn="l">
              <a:lnSpc>
                <a:spcPct val="200000"/>
              </a:lnSpc>
              <a:buNone/>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Ayrıntılı bir cevap anahtarı çıkarılmalıdır. Cevap anahtarı bütüncül (</a:t>
            </a:r>
            <a:r>
              <a:rPr lang="tr-TR" sz="2400" dirty="0" err="1">
                <a:latin typeface="Times New Roman" panose="02020603050405020304" pitchFamily="18" charset="0"/>
                <a:ea typeface="Noteworthy Light" panose="02000400000000000000" pitchFamily="2" charset="0"/>
                <a:cs typeface="Times New Roman" panose="02020603050405020304" pitchFamily="18" charset="0"/>
              </a:rPr>
              <a:t>holistik</a:t>
            </a:r>
            <a:r>
              <a:rPr lang="tr-TR" sz="2400" dirty="0">
                <a:latin typeface="Times New Roman" panose="02020603050405020304" pitchFamily="18" charset="0"/>
                <a:ea typeface="Noteworthy Light" panose="02000400000000000000" pitchFamily="2" charset="0"/>
                <a:cs typeface="Times New Roman" panose="02020603050405020304" pitchFamily="18" charset="0"/>
              </a:rPr>
              <a:t>) </a:t>
            </a:r>
            <a:r>
              <a:rPr lang="tr-TR" sz="2400" dirty="0" err="1">
                <a:latin typeface="Times New Roman" panose="02020603050405020304" pitchFamily="18" charset="0"/>
                <a:ea typeface="Noteworthy Light" panose="02000400000000000000" pitchFamily="2" charset="0"/>
                <a:cs typeface="Times New Roman" panose="02020603050405020304" pitchFamily="18" charset="0"/>
              </a:rPr>
              <a:t>rubrik</a:t>
            </a:r>
            <a:r>
              <a:rPr lang="tr-TR" sz="2400" dirty="0">
                <a:latin typeface="Times New Roman" panose="02020603050405020304" pitchFamily="18" charset="0"/>
                <a:ea typeface="Noteworthy Light" panose="02000400000000000000" pitchFamily="2" charset="0"/>
                <a:cs typeface="Times New Roman" panose="02020603050405020304" pitchFamily="18" charset="0"/>
              </a:rPr>
              <a:t> biçiminde olabileceği gibi, analitik </a:t>
            </a:r>
            <a:r>
              <a:rPr lang="tr-TR" sz="2400" dirty="0" err="1">
                <a:latin typeface="Times New Roman" panose="02020603050405020304" pitchFamily="18" charset="0"/>
                <a:ea typeface="Noteworthy Light" panose="02000400000000000000" pitchFamily="2" charset="0"/>
                <a:cs typeface="Times New Roman" panose="02020603050405020304" pitchFamily="18" charset="0"/>
              </a:rPr>
              <a:t>rubrik</a:t>
            </a:r>
            <a:r>
              <a:rPr lang="tr-TR" sz="2400" dirty="0">
                <a:latin typeface="Times New Roman" panose="02020603050405020304" pitchFamily="18" charset="0"/>
                <a:ea typeface="Noteworthy Light" panose="02000400000000000000" pitchFamily="2" charset="0"/>
                <a:cs typeface="Times New Roman" panose="02020603050405020304" pitchFamily="18" charset="0"/>
              </a:rPr>
              <a:t> biçiminde de olabilir. </a:t>
            </a:r>
            <a:endParaRPr lang="en-US" sz="2400" dirty="0">
              <a:latin typeface="Times New Roman" panose="02020603050405020304" pitchFamily="18" charset="0"/>
              <a:ea typeface="Noteworthy Light" panose="02000400000000000000" pitchFamily="2" charset="0"/>
              <a:cs typeface="Times New Roman" panose="02020603050405020304" pitchFamily="18" charset="0"/>
            </a:endParaRP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24</a:t>
            </a:fld>
            <a:endParaRPr lang="tr-TR">
              <a:solidFill>
                <a:prstClr val="black">
                  <a:tint val="75000"/>
                </a:prstClr>
              </a:solidFill>
            </a:endParaRPr>
          </a:p>
        </p:txBody>
      </p:sp>
      <p:pic>
        <p:nvPicPr>
          <p:cNvPr id="15" name="Resim 14" descr="metin içeren bir resim&#10;&#10;Açıklama otomatik olarak oluşturuldu">
            <a:extLst>
              <a:ext uri="{FF2B5EF4-FFF2-40B4-BE49-F238E27FC236}">
                <a16:creationId xmlns:a16="http://schemas.microsoft.com/office/drawing/2014/main" id="{672D003D-D489-ECBF-FB19-EF0386FEF678}"/>
              </a:ext>
            </a:extLst>
          </p:cNvPr>
          <p:cNvPicPr>
            <a:picLocks noChangeAspect="1"/>
          </p:cNvPicPr>
          <p:nvPr/>
        </p:nvPicPr>
        <p:blipFill>
          <a:blip r:embed="rId2"/>
          <a:stretch>
            <a:fillRect/>
          </a:stretch>
        </p:blipFill>
        <p:spPr>
          <a:xfrm>
            <a:off x="2836696" y="2963785"/>
            <a:ext cx="6518608" cy="3575128"/>
          </a:xfrm>
          <a:prstGeom prst="rect">
            <a:avLst/>
          </a:prstGeom>
        </p:spPr>
      </p:pic>
      <p:sp>
        <p:nvSpPr>
          <p:cNvPr id="7" name="Unvan 1">
            <a:extLst>
              <a:ext uri="{FF2B5EF4-FFF2-40B4-BE49-F238E27FC236}">
                <a16:creationId xmlns:a16="http://schemas.microsoft.com/office/drawing/2014/main" id="{592CFAF7-6166-C886-20D8-374333B81C71}"/>
              </a:ext>
            </a:extLst>
          </p:cNvPr>
          <p:cNvSpPr>
            <a:spLocks noGrp="1"/>
          </p:cNvSpPr>
          <p:nvPr>
            <p:ph type="title"/>
          </p:nvPr>
        </p:nvSpPr>
        <p:spPr>
          <a:xfrm>
            <a:off x="482193" y="353280"/>
            <a:ext cx="11227614" cy="908050"/>
          </a:xfrm>
        </p:spPr>
        <p:txBody>
          <a:bodyPr/>
          <a:lstStyle/>
          <a:p>
            <a:pPr algn="ctr"/>
            <a:r>
              <a:rPr lang="tr-TR" sz="4000" dirty="0">
                <a:latin typeface="Times New Roman" panose="02020603050405020304" pitchFamily="18" charset="0"/>
                <a:cs typeface="Times New Roman" panose="02020603050405020304" pitchFamily="18" charset="0"/>
              </a:rPr>
              <a:t>ESSAY’DE NESNELLİĞİ ARTIRMA YOLLARI</a:t>
            </a:r>
          </a:p>
        </p:txBody>
      </p:sp>
    </p:spTree>
    <p:extLst>
      <p:ext uri="{BB962C8B-B14F-4D97-AF65-F5344CB8AC3E}">
        <p14:creationId xmlns:p14="http://schemas.microsoft.com/office/powerpoint/2010/main" val="217379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609600" y="1282391"/>
            <a:ext cx="2590800" cy="4843774"/>
          </a:xfrm>
        </p:spPr>
        <p:txBody>
          <a:bodyPr/>
          <a:lstStyle/>
          <a:p>
            <a:pPr marL="0" indent="0" algn="l">
              <a:lnSpc>
                <a:spcPct val="200000"/>
              </a:lnSpc>
              <a:buNone/>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Bütüncül (</a:t>
            </a:r>
            <a:r>
              <a:rPr lang="tr-TR" sz="2400" dirty="0" err="1">
                <a:latin typeface="Times New Roman" panose="02020603050405020304" pitchFamily="18" charset="0"/>
                <a:ea typeface="Noteworthy Light" panose="02000400000000000000" pitchFamily="2" charset="0"/>
                <a:cs typeface="Times New Roman" panose="02020603050405020304" pitchFamily="18" charset="0"/>
              </a:rPr>
              <a:t>Holistik</a:t>
            </a:r>
            <a:r>
              <a:rPr lang="tr-TR" sz="2400" dirty="0">
                <a:latin typeface="Times New Roman" panose="02020603050405020304" pitchFamily="18" charset="0"/>
                <a:ea typeface="Noteworthy Light" panose="02000400000000000000" pitchFamily="2" charset="0"/>
                <a:cs typeface="Times New Roman" panose="02020603050405020304" pitchFamily="18" charset="0"/>
              </a:rPr>
              <a:t>) </a:t>
            </a:r>
            <a:r>
              <a:rPr lang="tr-TR" sz="2400" dirty="0" err="1">
                <a:latin typeface="Times New Roman" panose="02020603050405020304" pitchFamily="18" charset="0"/>
                <a:ea typeface="Noteworthy Light" panose="02000400000000000000" pitchFamily="2" charset="0"/>
                <a:cs typeface="Times New Roman" panose="02020603050405020304" pitchFamily="18" charset="0"/>
              </a:rPr>
              <a:t>Rubrik</a:t>
            </a:r>
            <a:r>
              <a:rPr lang="tr-TR" sz="2400" dirty="0">
                <a:latin typeface="Times New Roman" panose="02020603050405020304" pitchFamily="18" charset="0"/>
                <a:ea typeface="Noteworthy Light" panose="02000400000000000000" pitchFamily="2" charset="0"/>
                <a:cs typeface="Times New Roman" panose="02020603050405020304" pitchFamily="18" charset="0"/>
              </a:rPr>
              <a:t> Örneği</a:t>
            </a:r>
            <a:endParaRPr lang="en-US" sz="2400" dirty="0">
              <a:latin typeface="Times New Roman" panose="02020603050405020304" pitchFamily="18" charset="0"/>
              <a:ea typeface="Noteworthy Light" panose="02000400000000000000" pitchFamily="2" charset="0"/>
              <a:cs typeface="Times New Roman" panose="02020603050405020304" pitchFamily="18" charset="0"/>
            </a:endParaRP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25</a:t>
            </a:fld>
            <a:endParaRPr lang="tr-TR">
              <a:solidFill>
                <a:prstClr val="black">
                  <a:tint val="75000"/>
                </a:prstClr>
              </a:solidFill>
            </a:endParaRPr>
          </a:p>
        </p:txBody>
      </p:sp>
      <p:pic>
        <p:nvPicPr>
          <p:cNvPr id="6" name="Resim 5" descr="metin içeren bir resim&#10;&#10;Açıklama otomatik olarak oluşturuldu">
            <a:extLst>
              <a:ext uri="{FF2B5EF4-FFF2-40B4-BE49-F238E27FC236}">
                <a16:creationId xmlns:a16="http://schemas.microsoft.com/office/drawing/2014/main" id="{9A779E45-27B3-E333-E63B-7E0BE97D56BA}"/>
              </a:ext>
            </a:extLst>
          </p:cNvPr>
          <p:cNvPicPr>
            <a:picLocks noChangeAspect="1"/>
          </p:cNvPicPr>
          <p:nvPr/>
        </p:nvPicPr>
        <p:blipFill>
          <a:blip r:embed="rId2"/>
          <a:stretch>
            <a:fillRect/>
          </a:stretch>
        </p:blipFill>
        <p:spPr>
          <a:xfrm>
            <a:off x="4014439" y="997349"/>
            <a:ext cx="4393582" cy="5749315"/>
          </a:xfrm>
          <a:prstGeom prst="rect">
            <a:avLst/>
          </a:prstGeom>
        </p:spPr>
      </p:pic>
      <p:sp>
        <p:nvSpPr>
          <p:cNvPr id="8" name="Unvan 1">
            <a:extLst>
              <a:ext uri="{FF2B5EF4-FFF2-40B4-BE49-F238E27FC236}">
                <a16:creationId xmlns:a16="http://schemas.microsoft.com/office/drawing/2014/main" id="{E6F7D60E-76C3-351F-D076-9AC12501B1EA}"/>
              </a:ext>
            </a:extLst>
          </p:cNvPr>
          <p:cNvSpPr>
            <a:spLocks noGrp="1"/>
          </p:cNvSpPr>
          <p:nvPr>
            <p:ph type="title"/>
          </p:nvPr>
        </p:nvSpPr>
        <p:spPr>
          <a:xfrm>
            <a:off x="482193" y="353280"/>
            <a:ext cx="11227614" cy="908050"/>
          </a:xfrm>
        </p:spPr>
        <p:txBody>
          <a:bodyPr/>
          <a:lstStyle/>
          <a:p>
            <a:pPr algn="ctr"/>
            <a:r>
              <a:rPr lang="tr-TR" sz="4000" dirty="0">
                <a:latin typeface="Times New Roman" panose="02020603050405020304" pitchFamily="18" charset="0"/>
                <a:cs typeface="Times New Roman" panose="02020603050405020304" pitchFamily="18" charset="0"/>
              </a:rPr>
              <a:t>ESSAY’DE NESNELLİĞİ ARTIRMA YOLLARI</a:t>
            </a:r>
          </a:p>
        </p:txBody>
      </p:sp>
    </p:spTree>
    <p:extLst>
      <p:ext uri="{BB962C8B-B14F-4D97-AF65-F5344CB8AC3E}">
        <p14:creationId xmlns:p14="http://schemas.microsoft.com/office/powerpoint/2010/main" val="1800404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609600" y="1282391"/>
            <a:ext cx="2590800" cy="4843774"/>
          </a:xfrm>
        </p:spPr>
        <p:txBody>
          <a:bodyPr/>
          <a:lstStyle/>
          <a:p>
            <a:pPr marL="0" indent="0" algn="l">
              <a:lnSpc>
                <a:spcPct val="200000"/>
              </a:lnSpc>
              <a:buNone/>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Yazılı Anlatım Analitik </a:t>
            </a:r>
            <a:r>
              <a:rPr lang="tr-TR" sz="2400" dirty="0" err="1">
                <a:latin typeface="Times New Roman" panose="02020603050405020304" pitchFamily="18" charset="0"/>
                <a:ea typeface="Noteworthy Light" panose="02000400000000000000" pitchFamily="2" charset="0"/>
                <a:cs typeface="Times New Roman" panose="02020603050405020304" pitchFamily="18" charset="0"/>
              </a:rPr>
              <a:t>Rubrik</a:t>
            </a:r>
            <a:r>
              <a:rPr lang="tr-TR" sz="2400" dirty="0">
                <a:latin typeface="Times New Roman" panose="02020603050405020304" pitchFamily="18" charset="0"/>
                <a:ea typeface="Noteworthy Light" panose="02000400000000000000" pitchFamily="2" charset="0"/>
                <a:cs typeface="Times New Roman" panose="02020603050405020304" pitchFamily="18" charset="0"/>
              </a:rPr>
              <a:t> Örneği</a:t>
            </a:r>
            <a:endParaRPr lang="en-US" sz="2400" dirty="0">
              <a:latin typeface="Times New Roman" panose="02020603050405020304" pitchFamily="18" charset="0"/>
              <a:ea typeface="Noteworthy Light" panose="02000400000000000000" pitchFamily="2" charset="0"/>
              <a:cs typeface="Times New Roman" panose="02020603050405020304" pitchFamily="18" charset="0"/>
            </a:endParaRP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26</a:t>
            </a:fld>
            <a:endParaRPr lang="tr-TR">
              <a:solidFill>
                <a:prstClr val="black">
                  <a:tint val="75000"/>
                </a:prstClr>
              </a:solidFill>
            </a:endParaRPr>
          </a:p>
        </p:txBody>
      </p:sp>
      <p:pic>
        <p:nvPicPr>
          <p:cNvPr id="7" name="Resim 6" descr="metin, gazete içeren bir resim&#10;&#10;Açıklama otomatik olarak oluşturuldu">
            <a:extLst>
              <a:ext uri="{FF2B5EF4-FFF2-40B4-BE49-F238E27FC236}">
                <a16:creationId xmlns:a16="http://schemas.microsoft.com/office/drawing/2014/main" id="{C96266A6-8D89-F9E9-C346-E076AB654079}"/>
              </a:ext>
            </a:extLst>
          </p:cNvPr>
          <p:cNvPicPr>
            <a:picLocks noChangeAspect="1"/>
          </p:cNvPicPr>
          <p:nvPr/>
        </p:nvPicPr>
        <p:blipFill>
          <a:blip r:embed="rId2"/>
          <a:stretch>
            <a:fillRect/>
          </a:stretch>
        </p:blipFill>
        <p:spPr>
          <a:xfrm>
            <a:off x="3780263" y="1042927"/>
            <a:ext cx="4544889" cy="5592049"/>
          </a:xfrm>
          <a:prstGeom prst="rect">
            <a:avLst/>
          </a:prstGeom>
        </p:spPr>
      </p:pic>
      <p:pic>
        <p:nvPicPr>
          <p:cNvPr id="6" name="Resim 5" descr="tablo içeren bir resim&#10;&#10;Açıklama otomatik olarak oluşturuldu">
            <a:extLst>
              <a:ext uri="{FF2B5EF4-FFF2-40B4-BE49-F238E27FC236}">
                <a16:creationId xmlns:a16="http://schemas.microsoft.com/office/drawing/2014/main" id="{522B0E6B-F544-49EE-741D-685C4A967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297" y="1781550"/>
            <a:ext cx="10529104" cy="4384872"/>
          </a:xfrm>
          <a:prstGeom prst="rect">
            <a:avLst/>
          </a:prstGeom>
        </p:spPr>
      </p:pic>
      <p:pic>
        <p:nvPicPr>
          <p:cNvPr id="9" name="Resim 8">
            <a:extLst>
              <a:ext uri="{FF2B5EF4-FFF2-40B4-BE49-F238E27FC236}">
                <a16:creationId xmlns:a16="http://schemas.microsoft.com/office/drawing/2014/main" id="{368376ED-C6E5-0BAC-4026-F782B65392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567" y="949701"/>
            <a:ext cx="647700" cy="5778500"/>
          </a:xfrm>
          <a:prstGeom prst="rect">
            <a:avLst/>
          </a:prstGeom>
        </p:spPr>
      </p:pic>
      <p:sp>
        <p:nvSpPr>
          <p:cNvPr id="13" name="Unvan 1">
            <a:extLst>
              <a:ext uri="{FF2B5EF4-FFF2-40B4-BE49-F238E27FC236}">
                <a16:creationId xmlns:a16="http://schemas.microsoft.com/office/drawing/2014/main" id="{F6A8EB67-66C9-F2B8-94EF-2967CC339ABB}"/>
              </a:ext>
            </a:extLst>
          </p:cNvPr>
          <p:cNvSpPr>
            <a:spLocks noGrp="1"/>
          </p:cNvSpPr>
          <p:nvPr>
            <p:ph type="title"/>
          </p:nvPr>
        </p:nvSpPr>
        <p:spPr>
          <a:xfrm>
            <a:off x="482193" y="353280"/>
            <a:ext cx="11227614" cy="908050"/>
          </a:xfrm>
        </p:spPr>
        <p:txBody>
          <a:bodyPr/>
          <a:lstStyle/>
          <a:p>
            <a:pPr algn="ctr"/>
            <a:r>
              <a:rPr lang="tr-TR" sz="4000" dirty="0">
                <a:latin typeface="Times New Roman" panose="02020603050405020304" pitchFamily="18" charset="0"/>
                <a:cs typeface="Times New Roman" panose="02020603050405020304" pitchFamily="18" charset="0"/>
              </a:rPr>
              <a:t>ESSAY’DE NESNELLİĞİ ARTIRMA YOLLARI</a:t>
            </a:r>
          </a:p>
        </p:txBody>
      </p:sp>
    </p:spTree>
    <p:extLst>
      <p:ext uri="{BB962C8B-B14F-4D97-AF65-F5344CB8AC3E}">
        <p14:creationId xmlns:p14="http://schemas.microsoft.com/office/powerpoint/2010/main" val="223154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xEl>
                                              <p:pRg st="0" end="0"/>
                                            </p:txEl>
                                          </p:spTgt>
                                        </p:tgtEl>
                                      </p:cBhvr>
                                    </p:animEffect>
                                    <p:set>
                                      <p:cBhvr>
                                        <p:cTn id="7" dur="1" fill="hold">
                                          <p:stCondLst>
                                            <p:cond delay="499"/>
                                          </p:stCondLst>
                                        </p:cTn>
                                        <p:tgtEl>
                                          <p:spTgt spid="5">
                                            <p:txEl>
                                              <p:pRg st="0" end="0"/>
                                            </p:txEl>
                                          </p:spTgt>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609600" y="1362809"/>
            <a:ext cx="10972800" cy="4763356"/>
          </a:xfrm>
        </p:spPr>
        <p:txBody>
          <a:bodyPr/>
          <a:lstStyle/>
          <a:p>
            <a:pPr marL="0" indent="0" algn="l">
              <a:lnSpc>
                <a:spcPct val="200000"/>
              </a:lnSpc>
              <a:spcBef>
                <a:spcPct val="20000"/>
              </a:spcBef>
              <a:buClr>
                <a:schemeClr val="tx1"/>
              </a:buClr>
              <a:buSzPct val="65000"/>
              <a:buNone/>
              <a:defRPr/>
            </a:pPr>
            <a:r>
              <a:rPr lang="tr-TR" sz="2400" dirty="0">
                <a:latin typeface="Times New Roman" panose="02020603050405020304" pitchFamily="18" charset="0"/>
                <a:cs typeface="Times New Roman" panose="02020603050405020304" pitchFamily="18" charset="0"/>
              </a:rPr>
              <a:t>Geleneksel test etme yaklaşımları ürün odaklıdır. Eğitim sürecinde ürün elbette önemlidir, ancak ürün kadar öğrencinin süreçte bilgiyi nasıl yapılandırdığının izlenmesi de, beklenen ürünün ortaya konulabilmesi açısından, çok önemlidir. Bu nedenle geleneksel ölçme yöntemleri destekleyici yöntemlerle (</a:t>
            </a:r>
            <a:r>
              <a:rPr lang="tr-TR" sz="2400" dirty="0" err="1">
                <a:latin typeface="Times New Roman" panose="02020603050405020304" pitchFamily="18" charset="0"/>
                <a:cs typeface="Times New Roman" panose="02020603050405020304" pitchFamily="18" charset="0"/>
              </a:rPr>
              <a:t>alternative</a:t>
            </a:r>
            <a:r>
              <a:rPr lang="tr-TR" sz="2400" dirty="0">
                <a:latin typeface="Times New Roman" panose="02020603050405020304" pitchFamily="18" charset="0"/>
                <a:cs typeface="Times New Roman" panose="02020603050405020304" pitchFamily="18" charset="0"/>
              </a:rPr>
              <a:t> </a:t>
            </a:r>
            <a:r>
              <a:rPr lang="tr-TR" sz="2400" dirty="0" err="1">
                <a:latin typeface="Times New Roman" panose="02020603050405020304" pitchFamily="18" charset="0"/>
                <a:cs typeface="Times New Roman" panose="02020603050405020304" pitchFamily="18" charset="0"/>
              </a:rPr>
              <a:t>assessment</a:t>
            </a:r>
            <a:r>
              <a:rPr lang="tr-TR" sz="2400" dirty="0">
                <a:latin typeface="Times New Roman" panose="02020603050405020304" pitchFamily="18" charset="0"/>
                <a:cs typeface="Times New Roman" panose="02020603050405020304" pitchFamily="18" charset="0"/>
              </a:rPr>
              <a:t>) ile desteklenmelidir. </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27</a:t>
            </a:fld>
            <a:endParaRPr lang="tr-TR">
              <a:solidFill>
                <a:prstClr val="black">
                  <a:tint val="75000"/>
                </a:prstClr>
              </a:solidFill>
            </a:endParaRPr>
          </a:p>
        </p:txBody>
      </p:sp>
    </p:spTree>
    <p:extLst>
      <p:ext uri="{BB962C8B-B14F-4D97-AF65-F5344CB8AC3E}">
        <p14:creationId xmlns:p14="http://schemas.microsoft.com/office/powerpoint/2010/main" val="1093843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9387" y="489284"/>
            <a:ext cx="11313225" cy="908050"/>
          </a:xfrm>
        </p:spPr>
        <p:txBody>
          <a:bodyPr/>
          <a:lstStyle/>
          <a:p>
            <a:pPr algn="r"/>
            <a:r>
              <a:rPr lang="tr-TR" sz="3600" dirty="0">
                <a:latin typeface="Times New Roman" panose="02020603050405020304" pitchFamily="18" charset="0"/>
                <a:cs typeface="Times New Roman" panose="02020603050405020304" pitchFamily="18" charset="0"/>
              </a:rPr>
              <a:t>DESTEKLEYİCİ DEĞERLENDİRME YAKLAŞIMLARI</a:t>
            </a:r>
          </a:p>
        </p:txBody>
      </p:sp>
      <p:sp>
        <p:nvSpPr>
          <p:cNvPr id="5" name="İçerik Yer Tutucusu 4"/>
          <p:cNvSpPr>
            <a:spLocks noGrp="1"/>
          </p:cNvSpPr>
          <p:nvPr>
            <p:ph idx="1"/>
          </p:nvPr>
        </p:nvSpPr>
        <p:spPr/>
        <p:txBody>
          <a:bodyPr/>
          <a:lstStyle/>
          <a:p>
            <a:pPr marL="0" indent="0">
              <a:lnSpc>
                <a:spcPct val="200000"/>
              </a:lnSpc>
              <a:buNone/>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Destekleyici Yöntemler (</a:t>
            </a:r>
            <a:r>
              <a:rPr lang="tr-TR" sz="2400" dirty="0" err="1">
                <a:latin typeface="Times New Roman" panose="02020603050405020304" pitchFamily="18" charset="0"/>
                <a:ea typeface="Noteworthy Light" panose="02000400000000000000" pitchFamily="2" charset="0"/>
                <a:cs typeface="Times New Roman" panose="02020603050405020304" pitchFamily="18" charset="0"/>
              </a:rPr>
              <a:t>Alternative</a:t>
            </a:r>
            <a:r>
              <a:rPr lang="tr-TR" sz="2400" dirty="0">
                <a:latin typeface="Times New Roman" panose="02020603050405020304" pitchFamily="18" charset="0"/>
                <a:ea typeface="Noteworthy Light" panose="02000400000000000000" pitchFamily="2" charset="0"/>
                <a:cs typeface="Times New Roman" panose="02020603050405020304" pitchFamily="18" charset="0"/>
              </a:rPr>
              <a:t> </a:t>
            </a:r>
            <a:r>
              <a:rPr lang="tr-TR" sz="2400" dirty="0" err="1">
                <a:latin typeface="Times New Roman" panose="02020603050405020304" pitchFamily="18" charset="0"/>
                <a:ea typeface="Noteworthy Light" panose="02000400000000000000" pitchFamily="2" charset="0"/>
                <a:cs typeface="Times New Roman" panose="02020603050405020304" pitchFamily="18" charset="0"/>
              </a:rPr>
              <a:t>Assessment</a:t>
            </a:r>
            <a:r>
              <a:rPr lang="tr-TR" sz="2400" dirty="0">
                <a:latin typeface="Times New Roman" panose="02020603050405020304" pitchFamily="18" charset="0"/>
                <a:ea typeface="Noteworthy Light" panose="02000400000000000000" pitchFamily="2" charset="0"/>
                <a:cs typeface="Times New Roman" panose="02020603050405020304" pitchFamily="18" charset="0"/>
              </a:rPr>
              <a:t>) nedir?</a:t>
            </a:r>
          </a:p>
          <a:p>
            <a:pPr marL="0" indent="0">
              <a:lnSpc>
                <a:spcPct val="200000"/>
              </a:lnSpc>
              <a:buNone/>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Desteklenen nedir?</a:t>
            </a:r>
          </a:p>
          <a:p>
            <a:pPr marL="0" indent="0">
              <a:lnSpc>
                <a:spcPct val="200000"/>
              </a:lnSpc>
              <a:buNone/>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Performans görevi nedir?</a:t>
            </a:r>
          </a:p>
          <a:p>
            <a:pPr marL="0" indent="0">
              <a:lnSpc>
                <a:spcPct val="200000"/>
              </a:lnSpc>
              <a:buNone/>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Portfolyo (ürün seçki dosyası) nedir?</a:t>
            </a:r>
          </a:p>
          <a:p>
            <a:pPr marL="0" indent="0" algn="l">
              <a:lnSpc>
                <a:spcPct val="200000"/>
              </a:lnSpc>
              <a:buNone/>
            </a:pPr>
            <a:endParaRPr lang="tr-TR" sz="2400" dirty="0">
              <a:latin typeface="Times New Roman" panose="02020603050405020304" pitchFamily="18" charset="0"/>
              <a:ea typeface="Noteworthy Light" panose="02000400000000000000" pitchFamily="2" charset="0"/>
              <a:cs typeface="Times New Roman" panose="02020603050405020304" pitchFamily="18" charset="0"/>
            </a:endParaRP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28</a:t>
            </a:fld>
            <a:endParaRPr lang="tr-TR">
              <a:solidFill>
                <a:prstClr val="black">
                  <a:tint val="75000"/>
                </a:prstClr>
              </a:solidFill>
            </a:endParaRPr>
          </a:p>
        </p:txBody>
      </p:sp>
    </p:spTree>
    <p:extLst>
      <p:ext uri="{BB962C8B-B14F-4D97-AF65-F5344CB8AC3E}">
        <p14:creationId xmlns:p14="http://schemas.microsoft.com/office/powerpoint/2010/main" val="3763530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9387" y="545432"/>
            <a:ext cx="11313225" cy="908050"/>
          </a:xfrm>
        </p:spPr>
        <p:txBody>
          <a:bodyPr/>
          <a:lstStyle/>
          <a:p>
            <a:pPr algn="r"/>
            <a:r>
              <a:rPr lang="tr-TR" sz="3600" dirty="0">
                <a:latin typeface="Times New Roman" panose="02020603050405020304" pitchFamily="18" charset="0"/>
                <a:cs typeface="Times New Roman" panose="02020603050405020304" pitchFamily="18" charset="0"/>
              </a:rPr>
              <a:t>DESTEKLEYİCİ DEĞERLENDİRME YAKLAŞIMLARI</a:t>
            </a:r>
          </a:p>
        </p:txBody>
      </p:sp>
      <p:sp>
        <p:nvSpPr>
          <p:cNvPr id="5" name="İçerik Yer Tutucusu 4"/>
          <p:cNvSpPr>
            <a:spLocks noGrp="1"/>
          </p:cNvSpPr>
          <p:nvPr>
            <p:ph idx="1"/>
          </p:nvPr>
        </p:nvSpPr>
        <p:spPr/>
        <p:txBody>
          <a:bodyPr/>
          <a:lstStyle/>
          <a:p>
            <a:pPr marL="0" indent="0" eaLnBrk="1" hangingPunct="1">
              <a:lnSpc>
                <a:spcPct val="200000"/>
              </a:lnSpc>
              <a:buNone/>
              <a:defRPr/>
            </a:pPr>
            <a:r>
              <a:rPr lang="tr-TR" sz="2400" dirty="0">
                <a:solidFill>
                  <a:srgbClr val="FF0000"/>
                </a:solidFill>
                <a:latin typeface="Times New Roman" panose="02020603050405020304" pitchFamily="18" charset="0"/>
                <a:ea typeface="Noteworthy Light" panose="02000400000000000000" pitchFamily="2" charset="0"/>
                <a:cs typeface="Times New Roman" panose="02020603050405020304" pitchFamily="18" charset="0"/>
              </a:rPr>
              <a:t>PORTFOLYO</a:t>
            </a:r>
            <a:r>
              <a:rPr lang="tr-TR" sz="2400" dirty="0">
                <a:latin typeface="Times New Roman" panose="02020603050405020304" pitchFamily="18" charset="0"/>
                <a:ea typeface="Noteworthy Light" panose="02000400000000000000" pitchFamily="2" charset="0"/>
                <a:cs typeface="Times New Roman" panose="02020603050405020304" pitchFamily="18" charset="0"/>
              </a:rPr>
              <a:t>: </a:t>
            </a:r>
            <a:r>
              <a:rPr lang="tr-TR" sz="2400" dirty="0">
                <a:latin typeface="Times New Roman" panose="02020603050405020304" pitchFamily="18" charset="0"/>
                <a:cs typeface="Times New Roman" panose="02020603050405020304" pitchFamily="18" charset="0"/>
              </a:rPr>
              <a:t>Öğrencinin bir bütün  olarak gelişim ve öğrenme süreci ile ürünlerini gösteren, aynı zamanda değerlendirilmesini de sağlayan </a:t>
            </a:r>
            <a:r>
              <a:rPr lang="tr-TR" sz="2400" dirty="0">
                <a:solidFill>
                  <a:srgbClr val="FF0000"/>
                </a:solidFill>
                <a:latin typeface="Times New Roman" panose="02020603050405020304" pitchFamily="18" charset="0"/>
                <a:cs typeface="Times New Roman" panose="02020603050405020304" pitchFamily="18" charset="0"/>
              </a:rPr>
              <a:t>sistemli ve amaçlı </a:t>
            </a:r>
            <a:r>
              <a:rPr lang="tr-TR" sz="2400" dirty="0">
                <a:latin typeface="Times New Roman" panose="02020603050405020304" pitchFamily="18" charset="0"/>
                <a:cs typeface="Times New Roman" panose="02020603050405020304" pitchFamily="18" charset="0"/>
              </a:rPr>
              <a:t>olarak oluşturulmuş </a:t>
            </a:r>
            <a:r>
              <a:rPr lang="tr-TR" sz="2400" dirty="0">
                <a:solidFill>
                  <a:srgbClr val="FF0000"/>
                </a:solidFill>
                <a:latin typeface="Times New Roman" panose="02020603050405020304" pitchFamily="18" charset="0"/>
                <a:cs typeface="Times New Roman" panose="02020603050405020304" pitchFamily="18" charset="0"/>
              </a:rPr>
              <a:t>dosyalar</a:t>
            </a:r>
            <a:r>
              <a:rPr lang="tr-TR" sz="2400" dirty="0">
                <a:latin typeface="Times New Roman" panose="02020603050405020304" pitchFamily="18" charset="0"/>
                <a:cs typeface="Times New Roman" panose="02020603050405020304" pitchFamily="18" charset="0"/>
              </a:rPr>
              <a:t>dır.</a:t>
            </a:r>
          </a:p>
          <a:p>
            <a:pPr eaLnBrk="1" hangingPunct="1">
              <a:lnSpc>
                <a:spcPct val="200000"/>
              </a:lnSpc>
              <a:buFont typeface=".Apple Color Emoji UI"/>
              <a:buChar char="✅"/>
              <a:defRPr/>
            </a:pPr>
            <a:r>
              <a:rPr lang="tr-TR" sz="2400" dirty="0">
                <a:latin typeface="Times New Roman" panose="02020603050405020304" pitchFamily="18" charset="0"/>
                <a:cs typeface="Times New Roman" panose="02020603050405020304" pitchFamily="18" charset="0"/>
              </a:rPr>
              <a:t>Portfolyolar ile amaçlanan öğrenciyi çok yönlü olarak ve öğrencinin gelişimini bir süreç olarak izlemek ve değerlendirmektir. </a:t>
            </a:r>
            <a:endParaRPr lang="en-US" sz="2400" dirty="0">
              <a:latin typeface="Times New Roman" panose="02020603050405020304" pitchFamily="18" charset="0"/>
              <a:cs typeface="Times New Roman" panose="02020603050405020304" pitchFamily="18" charset="0"/>
            </a:endParaRP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29</a:t>
            </a:fld>
            <a:endParaRPr lang="tr-TR">
              <a:solidFill>
                <a:prstClr val="black">
                  <a:tint val="75000"/>
                </a:prstClr>
              </a:solidFill>
            </a:endParaRPr>
          </a:p>
        </p:txBody>
      </p:sp>
    </p:spTree>
    <p:extLst>
      <p:ext uri="{BB962C8B-B14F-4D97-AF65-F5344CB8AC3E}">
        <p14:creationId xmlns:p14="http://schemas.microsoft.com/office/powerpoint/2010/main" val="337344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E73A74-EFBF-D54E-8121-9073A6DF03DA}"/>
              </a:ext>
            </a:extLst>
          </p:cNvPr>
          <p:cNvSpPr>
            <a:spLocks noGrp="1"/>
          </p:cNvSpPr>
          <p:nvPr>
            <p:ph type="title"/>
          </p:nvPr>
        </p:nvSpPr>
        <p:spPr>
          <a:xfrm>
            <a:off x="2481484" y="332773"/>
            <a:ext cx="7229032" cy="889348"/>
          </a:xfrm>
        </p:spPr>
        <p:txBody>
          <a:bodyPr>
            <a:normAutofit/>
          </a:bodyPr>
          <a:lstStyle/>
          <a:p>
            <a:r>
              <a:rPr lang="tr-TR" sz="2400" b="1" dirty="0">
                <a:latin typeface="Avenir Next" panose="020B0503020202020204" pitchFamily="34" charset="0"/>
              </a:rPr>
              <a:t>21. YÜZYILDA DEĞİŞEN ÜRETİM PARADİGMASI</a:t>
            </a:r>
          </a:p>
        </p:txBody>
      </p:sp>
      <p:pic>
        <p:nvPicPr>
          <p:cNvPr id="4" name="Resim 3" descr="metin, ekran görüntüsü, web sitesi, çevrimiçi reklamcılık içeren bir resim&#10;&#10;Açıklama otomatik olarak oluşturuldu">
            <a:extLst>
              <a:ext uri="{FF2B5EF4-FFF2-40B4-BE49-F238E27FC236}">
                <a16:creationId xmlns:a16="http://schemas.microsoft.com/office/drawing/2014/main" id="{6E15A01C-AFC1-0212-4DF6-C9121B357DE4}"/>
              </a:ext>
            </a:extLst>
          </p:cNvPr>
          <p:cNvPicPr>
            <a:picLocks noChangeAspect="1"/>
          </p:cNvPicPr>
          <p:nvPr/>
        </p:nvPicPr>
        <p:blipFill>
          <a:blip r:embed="rId2"/>
          <a:stretch>
            <a:fillRect/>
          </a:stretch>
        </p:blipFill>
        <p:spPr>
          <a:xfrm>
            <a:off x="971851" y="1222121"/>
            <a:ext cx="10516206" cy="4989993"/>
          </a:xfrm>
          <a:prstGeom prst="rect">
            <a:avLst/>
          </a:prstGeom>
        </p:spPr>
      </p:pic>
    </p:spTree>
    <p:extLst>
      <p:ext uri="{BB962C8B-B14F-4D97-AF65-F5344CB8AC3E}">
        <p14:creationId xmlns:p14="http://schemas.microsoft.com/office/powerpoint/2010/main" val="13777365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9387" y="465221"/>
            <a:ext cx="11313225" cy="908050"/>
          </a:xfrm>
        </p:spPr>
        <p:txBody>
          <a:bodyPr/>
          <a:lstStyle/>
          <a:p>
            <a:pPr algn="r"/>
            <a:r>
              <a:rPr lang="tr-TR" sz="3600" dirty="0">
                <a:latin typeface="Times New Roman" panose="02020603050405020304" pitchFamily="18" charset="0"/>
                <a:cs typeface="Times New Roman" panose="02020603050405020304" pitchFamily="18" charset="0"/>
              </a:rPr>
              <a:t>DESTEKLEYİCİ DEĞERLENDİRME YAKLAŞIMLARI</a:t>
            </a:r>
          </a:p>
        </p:txBody>
      </p:sp>
      <p:sp>
        <p:nvSpPr>
          <p:cNvPr id="5" name="İçerik Yer Tutucusu 4"/>
          <p:cNvSpPr>
            <a:spLocks noGrp="1"/>
          </p:cNvSpPr>
          <p:nvPr>
            <p:ph idx="1"/>
          </p:nvPr>
        </p:nvSpPr>
        <p:spPr/>
        <p:txBody>
          <a:bodyPr>
            <a:normAutofit/>
          </a:bodyPr>
          <a:lstStyle/>
          <a:p>
            <a:pPr eaLnBrk="1" hangingPunct="1">
              <a:lnSpc>
                <a:spcPct val="200000"/>
              </a:lnSpc>
              <a:buFont typeface=".Apple Color Emoji UI"/>
              <a:buChar char="✅"/>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Portfolyolar ile öğrencinin </a:t>
            </a:r>
            <a:r>
              <a:rPr lang="tr-TR" altLang="tr-TR" sz="2400" dirty="0">
                <a:latin typeface="Times New Roman" panose="02020603050405020304" pitchFamily="18" charset="0"/>
                <a:cs typeface="Times New Roman" panose="02020603050405020304" pitchFamily="18" charset="0"/>
              </a:rPr>
              <a:t>özgeçmişi, ilgileri, tutumları, becerileri, yetenekleri, öğrenme biçimi, sosyal özellikleri vb. özelliklerinin tanınması amaçlanır. </a:t>
            </a:r>
          </a:p>
          <a:p>
            <a:pPr eaLnBrk="1" hangingPunct="1">
              <a:lnSpc>
                <a:spcPct val="200000"/>
              </a:lnSpc>
              <a:buFont typeface=".Apple Color Emoji UI"/>
              <a:buChar char="✅"/>
            </a:pPr>
            <a:r>
              <a:rPr lang="tr-TR" altLang="tr-TR" sz="2400" dirty="0">
                <a:latin typeface="Times New Roman" panose="02020603050405020304" pitchFamily="18" charset="0"/>
                <a:cs typeface="Times New Roman" panose="02020603050405020304" pitchFamily="18" charset="0"/>
              </a:rPr>
              <a:t>Sürecin paydaşları öğrenci, öğretim üyesi, arkadaş ve iletişimde olduğu diğer kişilerdir. </a:t>
            </a:r>
          </a:p>
          <a:p>
            <a:pPr eaLnBrk="1" hangingPunct="1">
              <a:lnSpc>
                <a:spcPct val="200000"/>
              </a:lnSpc>
              <a:buFont typeface=".Apple Color Emoji UI"/>
              <a:buChar char="✅"/>
            </a:pPr>
            <a:r>
              <a:rPr lang="tr-TR" altLang="tr-TR" sz="2400" dirty="0">
                <a:latin typeface="Times New Roman" panose="02020603050405020304" pitchFamily="18" charset="0"/>
                <a:cs typeface="Times New Roman" panose="02020603050405020304" pitchFamily="18" charset="0"/>
              </a:rPr>
              <a:t>Öğrencinin yalnızca fakültede değil, dış çevrede tanınması amaçlanır.</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30</a:t>
            </a:fld>
            <a:endParaRPr lang="tr-TR">
              <a:solidFill>
                <a:prstClr val="black">
                  <a:tint val="75000"/>
                </a:prstClr>
              </a:solidFill>
            </a:endParaRPr>
          </a:p>
        </p:txBody>
      </p:sp>
    </p:spTree>
    <p:extLst>
      <p:ext uri="{BB962C8B-B14F-4D97-AF65-F5344CB8AC3E}">
        <p14:creationId xmlns:p14="http://schemas.microsoft.com/office/powerpoint/2010/main" val="134063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9387" y="373857"/>
            <a:ext cx="11313225" cy="908050"/>
          </a:xfrm>
        </p:spPr>
        <p:txBody>
          <a:bodyPr/>
          <a:lstStyle/>
          <a:p>
            <a:pPr algn="r"/>
            <a:r>
              <a:rPr lang="tr-TR" sz="3600" dirty="0">
                <a:latin typeface="Times New Roman" panose="02020603050405020304" pitchFamily="18" charset="0"/>
                <a:cs typeface="Times New Roman" panose="02020603050405020304" pitchFamily="18" charset="0"/>
              </a:rPr>
              <a:t>DESTEKLEYİCİ DEĞERLENDİRME YAKLAŞIMLARI</a:t>
            </a:r>
          </a:p>
        </p:txBody>
      </p:sp>
      <p:sp>
        <p:nvSpPr>
          <p:cNvPr id="5" name="İçerik Yer Tutucusu 4"/>
          <p:cNvSpPr>
            <a:spLocks noGrp="1"/>
          </p:cNvSpPr>
          <p:nvPr>
            <p:ph idx="1"/>
          </p:nvPr>
        </p:nvSpPr>
        <p:spPr/>
        <p:txBody>
          <a:bodyPr/>
          <a:lstStyle/>
          <a:p>
            <a:pPr eaLnBrk="1" hangingPunct="1">
              <a:lnSpc>
                <a:spcPct val="200000"/>
              </a:lnSpc>
              <a:buFont typeface=".Apple Color Emoji UI"/>
              <a:buChar char="✅"/>
              <a:defRPr/>
            </a:pPr>
            <a:r>
              <a:rPr lang="tr-TR" sz="2400" dirty="0">
                <a:latin typeface="Times New Roman" panose="02020603050405020304" pitchFamily="18" charset="0"/>
                <a:cs typeface="Times New Roman" panose="02020603050405020304" pitchFamily="18" charset="0"/>
              </a:rPr>
              <a:t>Portfolyolar öğrencinin yaptığı çalışmaların bir araya getirildiği herhangi bir çalışma dosyası </a:t>
            </a:r>
            <a:r>
              <a:rPr lang="tr-TR" sz="2400" u="sng" dirty="0">
                <a:latin typeface="Times New Roman" panose="02020603050405020304" pitchFamily="18" charset="0"/>
                <a:cs typeface="Times New Roman" panose="02020603050405020304" pitchFamily="18" charset="0"/>
              </a:rPr>
              <a:t>değildir</a:t>
            </a:r>
            <a:r>
              <a:rPr lang="tr-TR" sz="24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a:p>
            <a:pPr eaLnBrk="1" hangingPunct="1">
              <a:lnSpc>
                <a:spcPct val="200000"/>
              </a:lnSpc>
              <a:buFont typeface=".Apple Color Emoji UI"/>
              <a:buChar char="✅"/>
              <a:defRPr/>
            </a:pPr>
            <a:r>
              <a:rPr lang="tr-TR" sz="2400" dirty="0">
                <a:latin typeface="Times New Roman" panose="02020603050405020304" pitchFamily="18" charset="0"/>
                <a:cs typeface="Times New Roman" panose="02020603050405020304" pitchFamily="18" charset="0"/>
              </a:rPr>
              <a:t>Öğrenciyi başarılı/başarısız olarak sınıflandırmayı sağlayan bir araç </a:t>
            </a:r>
            <a:r>
              <a:rPr lang="tr-TR" sz="2400" u="sng" dirty="0">
                <a:latin typeface="Times New Roman" panose="02020603050405020304" pitchFamily="18" charset="0"/>
                <a:cs typeface="Times New Roman" panose="02020603050405020304" pitchFamily="18" charset="0"/>
              </a:rPr>
              <a:t>değildir</a:t>
            </a:r>
            <a:r>
              <a:rPr lang="tr-TR" sz="2400" dirty="0">
                <a:latin typeface="Times New Roman" panose="02020603050405020304" pitchFamily="18" charset="0"/>
                <a:cs typeface="Times New Roman" panose="02020603050405020304" pitchFamily="18" charset="0"/>
              </a:rPr>
              <a:t>. </a:t>
            </a:r>
          </a:p>
          <a:p>
            <a:pPr eaLnBrk="1" hangingPunct="1">
              <a:lnSpc>
                <a:spcPct val="200000"/>
              </a:lnSpc>
              <a:buFont typeface=".Apple Color Emoji UI"/>
              <a:buChar char="✅"/>
              <a:defRPr/>
            </a:pPr>
            <a:r>
              <a:rPr lang="tr-TR" sz="2400" dirty="0">
                <a:latin typeface="Times New Roman" panose="02020603050405020304" pitchFamily="18" charset="0"/>
                <a:cs typeface="Times New Roman" panose="02020603050405020304" pitchFamily="18" charset="0"/>
              </a:rPr>
              <a:t>Öğrencilerin özelliklerini birbirleri ile karşılaştırmak amacıyla oluşturulmuş araçlar </a:t>
            </a:r>
            <a:r>
              <a:rPr lang="tr-TR" sz="2400" u="sng" dirty="0">
                <a:latin typeface="Times New Roman" panose="02020603050405020304" pitchFamily="18" charset="0"/>
                <a:cs typeface="Times New Roman" panose="02020603050405020304" pitchFamily="18" charset="0"/>
              </a:rPr>
              <a:t>değildir</a:t>
            </a:r>
            <a:r>
              <a:rPr lang="tr-TR" sz="2400" dirty="0">
                <a:latin typeface="Times New Roman" panose="02020603050405020304" pitchFamily="18" charset="0"/>
                <a:cs typeface="Times New Roman" panose="02020603050405020304" pitchFamily="18" charset="0"/>
              </a:rPr>
              <a:t>.</a:t>
            </a:r>
          </a:p>
          <a:p>
            <a:pPr marL="0" indent="0" eaLnBrk="1" hangingPunct="1">
              <a:lnSpc>
                <a:spcPct val="200000"/>
              </a:lnSpc>
              <a:buNone/>
              <a:defRPr/>
            </a:pPr>
            <a:endParaRPr lang="en-US" sz="2400" dirty="0">
              <a:latin typeface="Times New Roman" panose="02020603050405020304" pitchFamily="18" charset="0"/>
              <a:cs typeface="Times New Roman" panose="02020603050405020304" pitchFamily="18" charset="0"/>
            </a:endParaRPr>
          </a:p>
          <a:p>
            <a:pPr marL="0" indent="0">
              <a:lnSpc>
                <a:spcPct val="200000"/>
              </a:lnSpc>
              <a:buNone/>
            </a:pPr>
            <a:endParaRPr lang="tr-TR" sz="2400" dirty="0">
              <a:latin typeface="Times New Roman" panose="02020603050405020304" pitchFamily="18" charset="0"/>
              <a:ea typeface="Noteworthy Light" panose="02000400000000000000" pitchFamily="2" charset="0"/>
              <a:cs typeface="Times New Roman" panose="02020603050405020304" pitchFamily="18" charset="0"/>
            </a:endParaRPr>
          </a:p>
          <a:p>
            <a:pPr marL="0" indent="0" algn="l">
              <a:lnSpc>
                <a:spcPct val="200000"/>
              </a:lnSpc>
              <a:buNone/>
            </a:pPr>
            <a:endParaRPr lang="tr-TR" sz="2400" dirty="0">
              <a:latin typeface="Times New Roman" panose="02020603050405020304" pitchFamily="18" charset="0"/>
              <a:ea typeface="Noteworthy Light" panose="02000400000000000000" pitchFamily="2" charset="0"/>
              <a:cs typeface="Times New Roman" panose="02020603050405020304" pitchFamily="18" charset="0"/>
            </a:endParaRP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31</a:t>
            </a:fld>
            <a:endParaRPr lang="tr-TR">
              <a:solidFill>
                <a:prstClr val="black">
                  <a:tint val="75000"/>
                </a:prstClr>
              </a:solidFill>
            </a:endParaRPr>
          </a:p>
        </p:txBody>
      </p:sp>
    </p:spTree>
    <p:extLst>
      <p:ext uri="{BB962C8B-B14F-4D97-AF65-F5344CB8AC3E}">
        <p14:creationId xmlns:p14="http://schemas.microsoft.com/office/powerpoint/2010/main" val="213195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9387" y="521368"/>
            <a:ext cx="11313225" cy="908050"/>
          </a:xfrm>
        </p:spPr>
        <p:txBody>
          <a:bodyPr/>
          <a:lstStyle/>
          <a:p>
            <a:pPr algn="r"/>
            <a:r>
              <a:rPr lang="tr-TR" sz="3600" dirty="0">
                <a:latin typeface="Times New Roman" panose="02020603050405020304" pitchFamily="18" charset="0"/>
                <a:cs typeface="Times New Roman" panose="02020603050405020304" pitchFamily="18" charset="0"/>
              </a:rPr>
              <a:t>DESTEKLEYİCİ DEĞERLENDİRME YAKLAŞIMLARI</a:t>
            </a:r>
          </a:p>
        </p:txBody>
      </p:sp>
      <p:sp>
        <p:nvSpPr>
          <p:cNvPr id="5" name="İçerik Yer Tutucusu 4"/>
          <p:cNvSpPr>
            <a:spLocks noGrp="1"/>
          </p:cNvSpPr>
          <p:nvPr>
            <p:ph idx="1"/>
          </p:nvPr>
        </p:nvSpPr>
        <p:spPr/>
        <p:txBody>
          <a:bodyPr>
            <a:normAutofit fontScale="92500"/>
          </a:bodyPr>
          <a:lstStyle/>
          <a:p>
            <a:pPr marL="0" indent="0" eaLnBrk="1" hangingPunct="1">
              <a:lnSpc>
                <a:spcPct val="200000"/>
              </a:lnSpc>
              <a:buNone/>
              <a:defRPr/>
            </a:pPr>
            <a:r>
              <a:rPr lang="tr-TR" sz="2400" dirty="0">
                <a:latin typeface="Times New Roman" panose="02020603050405020304" pitchFamily="18" charset="0"/>
                <a:cs typeface="Times New Roman" panose="02020603050405020304" pitchFamily="18" charset="0"/>
              </a:rPr>
              <a:t>Öğrenci portfolyosunun kabaca iki türü vardır. Bunlar: </a:t>
            </a:r>
            <a:endParaRPr lang="tr-TR" sz="2400"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marL="444500" indent="-444500" eaLnBrk="1" hangingPunct="1">
              <a:lnSpc>
                <a:spcPct val="200000"/>
              </a:lnSpc>
              <a:buFont typeface=".Apple Color Emoji UI"/>
              <a:buChar char="🅰️"/>
              <a:defRPr/>
            </a:pPr>
            <a:r>
              <a:rPr lang="tr-TR" sz="2400" dirty="0">
                <a:latin typeface="Times New Roman" panose="02020603050405020304" pitchFamily="18" charset="0"/>
                <a:cs typeface="Times New Roman" panose="02020603050405020304" pitchFamily="18" charset="0"/>
              </a:rPr>
              <a:t>Süreci yansıtan portfolyolar: Öğrencinin öğrenme ve gelişim sürecini yansıtır. Başlangıç çalışmalarını, süreçteki çalışmaları, karşılaşılan güçlükleri ve öğrenme ürünlerini içerir. </a:t>
            </a:r>
          </a:p>
          <a:p>
            <a:pPr marL="365125" indent="-365125" eaLnBrk="1" hangingPunct="1">
              <a:lnSpc>
                <a:spcPct val="200000"/>
              </a:lnSpc>
              <a:buNone/>
              <a:defRPr/>
            </a:pPr>
            <a:r>
              <a:rPr lang="tr-TR" sz="2400" dirty="0">
                <a:latin typeface="Times New Roman" panose="02020603050405020304" pitchFamily="18" charset="0"/>
                <a:cs typeface="Times New Roman" panose="02020603050405020304" pitchFamily="18" charset="0"/>
              </a:rPr>
              <a:t>🅱️ Ürünü yansıtan portfolyolar: Öğrenme sürecinden çok bitmiş görevleri içerir. Öğrencinin en iyi olduğunu düşündüğü çalışmaları içerir.</a:t>
            </a:r>
            <a:endParaRPr lang="tr-TR" sz="2400" dirty="0">
              <a:latin typeface="Times New Roman" panose="02020603050405020304" pitchFamily="18" charset="0"/>
              <a:ea typeface="Noteworthy Light" panose="02000400000000000000" pitchFamily="2" charset="0"/>
              <a:cs typeface="Times New Roman" panose="02020603050405020304" pitchFamily="18" charset="0"/>
            </a:endParaRP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32</a:t>
            </a:fld>
            <a:endParaRPr lang="tr-TR">
              <a:solidFill>
                <a:prstClr val="black">
                  <a:tint val="75000"/>
                </a:prstClr>
              </a:solidFill>
            </a:endParaRPr>
          </a:p>
        </p:txBody>
      </p:sp>
    </p:spTree>
    <p:extLst>
      <p:ext uri="{BB962C8B-B14F-4D97-AF65-F5344CB8AC3E}">
        <p14:creationId xmlns:p14="http://schemas.microsoft.com/office/powerpoint/2010/main" val="1553937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9386" y="212196"/>
            <a:ext cx="11313225" cy="908050"/>
          </a:xfrm>
        </p:spPr>
        <p:txBody>
          <a:bodyPr/>
          <a:lstStyle/>
          <a:p>
            <a:pPr algn="r"/>
            <a:r>
              <a:rPr lang="tr-TR" sz="3600" dirty="0">
                <a:latin typeface="Times New Roman" panose="02020603050405020304" pitchFamily="18" charset="0"/>
                <a:cs typeface="Times New Roman" panose="02020603050405020304" pitchFamily="18" charset="0"/>
              </a:rPr>
              <a:t>DESTEKLEYİCİ DEĞERLENDİRME YAKLAŞIMLARI</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33</a:t>
            </a:fld>
            <a:endParaRPr lang="tr-TR">
              <a:solidFill>
                <a:prstClr val="black">
                  <a:tint val="75000"/>
                </a:prstClr>
              </a:solidFill>
            </a:endParaRPr>
          </a:p>
        </p:txBody>
      </p:sp>
      <p:graphicFrame>
        <p:nvGraphicFramePr>
          <p:cNvPr id="7" name="Diyagram 6">
            <a:extLst>
              <a:ext uri="{FF2B5EF4-FFF2-40B4-BE49-F238E27FC236}">
                <a16:creationId xmlns:a16="http://schemas.microsoft.com/office/drawing/2014/main" id="{A0E790F6-B412-1BE1-2D0C-3260810FA398}"/>
              </a:ext>
            </a:extLst>
          </p:cNvPr>
          <p:cNvGraphicFramePr/>
          <p:nvPr>
            <p:extLst>
              <p:ext uri="{D42A27DB-BD31-4B8C-83A1-F6EECF244321}">
                <p14:modId xmlns:p14="http://schemas.microsoft.com/office/powerpoint/2010/main" val="26262675"/>
              </p:ext>
            </p:extLst>
          </p:nvPr>
        </p:nvGraphicFramePr>
        <p:xfrm>
          <a:off x="1681966" y="1120246"/>
          <a:ext cx="882806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5164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9387" y="373857"/>
            <a:ext cx="11313225" cy="908050"/>
          </a:xfrm>
        </p:spPr>
        <p:txBody>
          <a:bodyPr/>
          <a:lstStyle/>
          <a:p>
            <a:pPr algn="r"/>
            <a:r>
              <a:rPr lang="tr-TR" sz="3600" dirty="0">
                <a:latin typeface="Times New Roman" panose="02020603050405020304" pitchFamily="18" charset="0"/>
                <a:cs typeface="Times New Roman" panose="02020603050405020304" pitchFamily="18" charset="0"/>
              </a:rPr>
              <a:t>DESTEKLEYİCİ DEĞERLENDİRME YAKLAŞIMLARI</a:t>
            </a:r>
          </a:p>
        </p:txBody>
      </p:sp>
      <p:sp>
        <p:nvSpPr>
          <p:cNvPr id="5" name="İçerik Yer Tutucusu 4"/>
          <p:cNvSpPr>
            <a:spLocks noGrp="1"/>
          </p:cNvSpPr>
          <p:nvPr>
            <p:ph idx="1"/>
          </p:nvPr>
        </p:nvSpPr>
        <p:spPr>
          <a:xfrm>
            <a:off x="838200" y="1281907"/>
            <a:ext cx="10696074" cy="4895056"/>
          </a:xfrm>
        </p:spPr>
        <p:txBody>
          <a:bodyPr>
            <a:normAutofit/>
          </a:bodyPr>
          <a:lstStyle/>
          <a:p>
            <a:pPr marL="0" indent="0" algn="l">
              <a:lnSpc>
                <a:spcPct val="150000"/>
              </a:lnSpc>
              <a:buNone/>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Portfolyonun içeriği: </a:t>
            </a:r>
          </a:p>
          <a:p>
            <a:pPr lvl="1" eaLnBrk="1" hangingPunct="1">
              <a:lnSpc>
                <a:spcPct val="150000"/>
              </a:lnSpc>
              <a:buFont typeface=".Apple Color Emoji UI"/>
              <a:buChar char="✅"/>
            </a:pPr>
            <a:r>
              <a:rPr lang="tr-TR" altLang="tr-TR" sz="2400" dirty="0">
                <a:latin typeface="Times New Roman" panose="02020603050405020304" pitchFamily="18" charset="0"/>
                <a:cs typeface="Times New Roman" panose="02020603050405020304" pitchFamily="18" charset="0"/>
              </a:rPr>
              <a:t> Öğretim üyesi kayıtları (gözlemler, </a:t>
            </a:r>
            <a:r>
              <a:rPr lang="tr-TR" altLang="tr-TR" sz="2400" dirty="0" err="1">
                <a:latin typeface="Times New Roman" panose="02020603050405020304" pitchFamily="18" charset="0"/>
                <a:cs typeface="Times New Roman" panose="02020603050405020304" pitchFamily="18" charset="0"/>
              </a:rPr>
              <a:t>anektod</a:t>
            </a:r>
            <a:r>
              <a:rPr lang="tr-TR" altLang="tr-TR" sz="2400" dirty="0">
                <a:latin typeface="Times New Roman" panose="02020603050405020304" pitchFamily="18" charset="0"/>
                <a:cs typeface="Times New Roman" panose="02020603050405020304" pitchFamily="18" charset="0"/>
              </a:rPr>
              <a:t> kayıtları)</a:t>
            </a:r>
          </a:p>
          <a:p>
            <a:pPr lvl="1" eaLnBrk="1" hangingPunct="1">
              <a:lnSpc>
                <a:spcPct val="150000"/>
              </a:lnSpc>
              <a:buFont typeface=".Apple Color Emoji UI"/>
              <a:buChar char="✅"/>
            </a:pPr>
            <a:r>
              <a:rPr lang="tr-TR" altLang="tr-TR" sz="2400" dirty="0">
                <a:latin typeface="Times New Roman" panose="02020603050405020304" pitchFamily="18" charset="0"/>
                <a:cs typeface="Times New Roman" panose="02020603050405020304" pitchFamily="18" charset="0"/>
              </a:rPr>
              <a:t> Öğrencinin çalışmaları</a:t>
            </a:r>
          </a:p>
          <a:p>
            <a:pPr lvl="1" eaLnBrk="1" hangingPunct="1">
              <a:lnSpc>
                <a:spcPct val="150000"/>
              </a:lnSpc>
              <a:buFont typeface=".Apple Color Emoji UI"/>
              <a:buChar char="✅"/>
            </a:pPr>
            <a:r>
              <a:rPr lang="tr-TR" altLang="tr-TR" sz="2400" dirty="0">
                <a:latin typeface="Times New Roman" panose="02020603050405020304" pitchFamily="18" charset="0"/>
                <a:cs typeface="Times New Roman" panose="02020603050405020304" pitchFamily="18" charset="0"/>
              </a:rPr>
              <a:t> Öğrencinin sözel ve </a:t>
            </a:r>
            <a:r>
              <a:rPr lang="tr-TR" altLang="tr-TR" sz="2400" dirty="0" err="1">
                <a:latin typeface="Times New Roman" panose="02020603050405020304" pitchFamily="18" charset="0"/>
                <a:cs typeface="Times New Roman" panose="02020603050405020304" pitchFamily="18" charset="0"/>
              </a:rPr>
              <a:t>psiko</a:t>
            </a:r>
            <a:r>
              <a:rPr lang="tr-TR" altLang="tr-TR" sz="2400" dirty="0">
                <a:latin typeface="Times New Roman" panose="02020603050405020304" pitchFamily="18" charset="0"/>
                <a:cs typeface="Times New Roman" panose="02020603050405020304" pitchFamily="18" charset="0"/>
              </a:rPr>
              <a:t>-motor becerilerini gösteren ses veya video kayıtları</a:t>
            </a:r>
            <a:endParaRPr lang="en-US" altLang="tr-TR" sz="2400" dirty="0">
              <a:latin typeface="Times New Roman" panose="02020603050405020304" pitchFamily="18" charset="0"/>
              <a:cs typeface="Times New Roman" panose="02020603050405020304" pitchFamily="18" charset="0"/>
            </a:endParaRPr>
          </a:p>
          <a:p>
            <a:pPr lvl="1" eaLnBrk="1" hangingPunct="1">
              <a:lnSpc>
                <a:spcPct val="150000"/>
              </a:lnSpc>
              <a:buFont typeface=".Apple Color Emoji UI"/>
              <a:buChar char="✅"/>
            </a:pPr>
            <a:r>
              <a:rPr lang="tr-TR" altLang="tr-TR" sz="2400" dirty="0">
                <a:latin typeface="Times New Roman" panose="02020603050405020304" pitchFamily="18" charset="0"/>
                <a:cs typeface="Times New Roman" panose="02020603050405020304" pitchFamily="18" charset="0"/>
              </a:rPr>
              <a:t> Öğrencinin kendi çalışmaları hakkındaki düşünceleri, günlükler</a:t>
            </a:r>
          </a:p>
          <a:p>
            <a:pPr lvl="1" eaLnBrk="1" hangingPunct="1">
              <a:lnSpc>
                <a:spcPct val="150000"/>
              </a:lnSpc>
              <a:buFont typeface=".Apple Color Emoji UI"/>
              <a:buChar char="✅"/>
            </a:pPr>
            <a:r>
              <a:rPr lang="tr-TR" altLang="tr-TR" sz="2400" dirty="0">
                <a:latin typeface="Times New Roman" panose="02020603050405020304" pitchFamily="18" charset="0"/>
                <a:cs typeface="Times New Roman" panose="02020603050405020304" pitchFamily="18" charset="0"/>
              </a:rPr>
              <a:t> Öğrenciye yazılan mektuplar</a:t>
            </a:r>
          </a:p>
          <a:p>
            <a:pPr lvl="1" eaLnBrk="1" hangingPunct="1">
              <a:lnSpc>
                <a:spcPct val="150000"/>
              </a:lnSpc>
              <a:buFont typeface=".Apple Color Emoji UI"/>
              <a:buChar char="✅"/>
            </a:pPr>
            <a:r>
              <a:rPr lang="tr-TR" altLang="tr-TR" sz="2400" dirty="0">
                <a:latin typeface="Times New Roman" panose="02020603050405020304" pitchFamily="18" charset="0"/>
                <a:cs typeface="Times New Roman" panose="02020603050405020304" pitchFamily="18" charset="0"/>
              </a:rPr>
              <a:t> Öğrencinin yazdığı mektuplar</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34</a:t>
            </a:fld>
            <a:endParaRPr lang="tr-TR">
              <a:solidFill>
                <a:prstClr val="black">
                  <a:tint val="75000"/>
                </a:prstClr>
              </a:solidFill>
            </a:endParaRPr>
          </a:p>
        </p:txBody>
      </p:sp>
    </p:spTree>
    <p:extLst>
      <p:ext uri="{BB962C8B-B14F-4D97-AF65-F5344CB8AC3E}">
        <p14:creationId xmlns:p14="http://schemas.microsoft.com/office/powerpoint/2010/main" val="3334343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9387" y="304109"/>
            <a:ext cx="11313225" cy="908050"/>
          </a:xfrm>
        </p:spPr>
        <p:txBody>
          <a:bodyPr/>
          <a:lstStyle/>
          <a:p>
            <a:pPr algn="r"/>
            <a:r>
              <a:rPr lang="tr-TR" sz="3600" dirty="0">
                <a:latin typeface="Times New Roman" panose="02020603050405020304" pitchFamily="18" charset="0"/>
                <a:cs typeface="Times New Roman" panose="02020603050405020304" pitchFamily="18" charset="0"/>
              </a:rPr>
              <a:t>DESTEKLEYİCİ DEĞERLENDİRME YAKLAŞIMLARI</a:t>
            </a:r>
          </a:p>
        </p:txBody>
      </p:sp>
      <p:sp>
        <p:nvSpPr>
          <p:cNvPr id="15" name="İçerik Yer Tutucusu 4">
            <a:extLst>
              <a:ext uri="{FF2B5EF4-FFF2-40B4-BE49-F238E27FC236}">
                <a16:creationId xmlns:a16="http://schemas.microsoft.com/office/drawing/2014/main" id="{F2F667AD-62F6-F92A-30DE-AF49F97C67D8}"/>
              </a:ext>
            </a:extLst>
          </p:cNvPr>
          <p:cNvSpPr>
            <a:spLocks noGrp="1"/>
          </p:cNvSpPr>
          <p:nvPr>
            <p:ph idx="1"/>
          </p:nvPr>
        </p:nvSpPr>
        <p:spPr/>
        <p:txBody>
          <a:bodyPr/>
          <a:lstStyle/>
          <a:p>
            <a:pPr marL="0" indent="0" algn="l">
              <a:lnSpc>
                <a:spcPct val="200000"/>
              </a:lnSpc>
              <a:buNone/>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Portfolyo Oluşturma Süreci</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35</a:t>
            </a:fld>
            <a:endParaRPr lang="tr-TR">
              <a:solidFill>
                <a:prstClr val="black">
                  <a:tint val="75000"/>
                </a:prstClr>
              </a:solidFill>
            </a:endParaRPr>
          </a:p>
        </p:txBody>
      </p:sp>
      <p:graphicFrame>
        <p:nvGraphicFramePr>
          <p:cNvPr id="14" name="Diyagram 13">
            <a:extLst>
              <a:ext uri="{FF2B5EF4-FFF2-40B4-BE49-F238E27FC236}">
                <a16:creationId xmlns:a16="http://schemas.microsoft.com/office/drawing/2014/main" id="{212D3265-D885-46AE-14A3-869237854C9B}"/>
              </a:ext>
            </a:extLst>
          </p:cNvPr>
          <p:cNvGraphicFramePr/>
          <p:nvPr>
            <p:extLst>
              <p:ext uri="{D42A27DB-BD31-4B8C-83A1-F6EECF244321}">
                <p14:modId xmlns:p14="http://schemas.microsoft.com/office/powerpoint/2010/main" val="1727219217"/>
              </p:ext>
            </p:extLst>
          </p:nvPr>
        </p:nvGraphicFramePr>
        <p:xfrm>
          <a:off x="878774" y="2489199"/>
          <a:ext cx="10703626" cy="23456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8249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9387" y="120915"/>
            <a:ext cx="11313225" cy="908050"/>
          </a:xfrm>
        </p:spPr>
        <p:txBody>
          <a:bodyPr/>
          <a:lstStyle/>
          <a:p>
            <a:pPr algn="r"/>
            <a:r>
              <a:rPr lang="tr-TR" sz="3600" dirty="0">
                <a:latin typeface="Times New Roman" panose="02020603050405020304" pitchFamily="18" charset="0"/>
                <a:cs typeface="Times New Roman" panose="02020603050405020304" pitchFamily="18" charset="0"/>
              </a:rPr>
              <a:t>DESTEKLEYİCİ DEĞERLENDİRME YAKLAŞIMLARI</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36</a:t>
            </a:fld>
            <a:endParaRPr lang="tr-TR">
              <a:solidFill>
                <a:prstClr val="black">
                  <a:tint val="75000"/>
                </a:prstClr>
              </a:solidFill>
            </a:endParaRPr>
          </a:p>
        </p:txBody>
      </p:sp>
      <p:graphicFrame>
        <p:nvGraphicFramePr>
          <p:cNvPr id="3" name="Diyagram 2">
            <a:extLst>
              <a:ext uri="{FF2B5EF4-FFF2-40B4-BE49-F238E27FC236}">
                <a16:creationId xmlns:a16="http://schemas.microsoft.com/office/drawing/2014/main" id="{CC2B87BF-53F3-6307-FEEB-4704C4C7A138}"/>
              </a:ext>
            </a:extLst>
          </p:cNvPr>
          <p:cNvGraphicFramePr/>
          <p:nvPr>
            <p:extLst>
              <p:ext uri="{D42A27DB-BD31-4B8C-83A1-F6EECF244321}">
                <p14:modId xmlns:p14="http://schemas.microsoft.com/office/powerpoint/2010/main" val="1908862267"/>
              </p:ext>
            </p:extLst>
          </p:nvPr>
        </p:nvGraphicFramePr>
        <p:xfrm>
          <a:off x="744187" y="1120246"/>
          <a:ext cx="1070362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Dikdörtgen 8">
            <a:extLst>
              <a:ext uri="{FF2B5EF4-FFF2-40B4-BE49-F238E27FC236}">
                <a16:creationId xmlns:a16="http://schemas.microsoft.com/office/drawing/2014/main" id="{258527EE-2319-FA5A-3360-DFA9D1EE7265}"/>
              </a:ext>
            </a:extLst>
          </p:cNvPr>
          <p:cNvSpPr/>
          <p:nvPr/>
        </p:nvSpPr>
        <p:spPr>
          <a:xfrm>
            <a:off x="6407057" y="1120247"/>
            <a:ext cx="5040755" cy="1159128"/>
          </a:xfrm>
          <a:prstGeom prst="rect">
            <a:avLst/>
          </a:prstGeom>
          <a:solidFill>
            <a:srgbClr val="00B0F0">
              <a:alpha val="3015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a:extLst>
              <a:ext uri="{FF2B5EF4-FFF2-40B4-BE49-F238E27FC236}">
                <a16:creationId xmlns:a16="http://schemas.microsoft.com/office/drawing/2014/main" id="{9FB54040-3FF1-BD4F-8CB5-EA60613FE7CA}"/>
              </a:ext>
            </a:extLst>
          </p:cNvPr>
          <p:cNvSpPr/>
          <p:nvPr/>
        </p:nvSpPr>
        <p:spPr>
          <a:xfrm>
            <a:off x="5857480" y="5420139"/>
            <a:ext cx="5590332" cy="1118774"/>
          </a:xfrm>
          <a:prstGeom prst="rect">
            <a:avLst/>
          </a:prstGeom>
          <a:solidFill>
            <a:srgbClr val="00B0F0">
              <a:alpha val="3015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a:extLst>
              <a:ext uri="{FF2B5EF4-FFF2-40B4-BE49-F238E27FC236}">
                <a16:creationId xmlns:a16="http://schemas.microsoft.com/office/drawing/2014/main" id="{D43BDFFB-48CC-3C54-D73B-2A0C75D58969}"/>
              </a:ext>
            </a:extLst>
          </p:cNvPr>
          <p:cNvSpPr/>
          <p:nvPr/>
        </p:nvSpPr>
        <p:spPr>
          <a:xfrm>
            <a:off x="773204" y="5420139"/>
            <a:ext cx="4434900" cy="1210055"/>
          </a:xfrm>
          <a:prstGeom prst="rect">
            <a:avLst/>
          </a:prstGeom>
          <a:solidFill>
            <a:srgbClr val="00B0F0">
              <a:alpha val="3015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Dikdörtgen 11">
            <a:extLst>
              <a:ext uri="{FF2B5EF4-FFF2-40B4-BE49-F238E27FC236}">
                <a16:creationId xmlns:a16="http://schemas.microsoft.com/office/drawing/2014/main" id="{1F64F1D4-E2B9-5780-E326-9FC04221E989}"/>
              </a:ext>
            </a:extLst>
          </p:cNvPr>
          <p:cNvSpPr/>
          <p:nvPr/>
        </p:nvSpPr>
        <p:spPr>
          <a:xfrm>
            <a:off x="1043407" y="1120246"/>
            <a:ext cx="3555097" cy="1159128"/>
          </a:xfrm>
          <a:prstGeom prst="rect">
            <a:avLst/>
          </a:prstGeom>
          <a:solidFill>
            <a:srgbClr val="00B0F0">
              <a:alpha val="3015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337734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xit" presetSubtype="10" fill="hold" grpId="1" nodeType="clickEffect">
                                  <p:stCondLst>
                                    <p:cond delay="0"/>
                                  </p:stCondLst>
                                  <p:childTnLst>
                                    <p:animEffect transition="out" filter="randombar(horizontal)">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grpId="1" nodeType="clickEffect">
                                  <p:stCondLst>
                                    <p:cond delay="0"/>
                                  </p:stCondLst>
                                  <p:childTnLst>
                                    <p:animEffect transition="out" filter="randombar(horizontal)">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9387" y="233604"/>
            <a:ext cx="11313225" cy="908050"/>
          </a:xfrm>
        </p:spPr>
        <p:txBody>
          <a:bodyPr/>
          <a:lstStyle/>
          <a:p>
            <a:pPr algn="r"/>
            <a:r>
              <a:rPr lang="tr-TR" sz="3600" dirty="0">
                <a:latin typeface="Times New Roman" panose="02020603050405020304" pitchFamily="18" charset="0"/>
                <a:cs typeface="Times New Roman" panose="02020603050405020304" pitchFamily="18" charset="0"/>
              </a:rPr>
              <a:t>DESTEKLEYİCİ DEĞERLENDİRME YAKLAŞIMLARI</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37</a:t>
            </a:fld>
            <a:endParaRPr lang="tr-TR">
              <a:solidFill>
                <a:prstClr val="black">
                  <a:tint val="75000"/>
                </a:prstClr>
              </a:solidFill>
            </a:endParaRPr>
          </a:p>
        </p:txBody>
      </p:sp>
      <p:sp>
        <p:nvSpPr>
          <p:cNvPr id="6" name="Yuvarlatılmış Dikdörtgen 5">
            <a:extLst>
              <a:ext uri="{FF2B5EF4-FFF2-40B4-BE49-F238E27FC236}">
                <a16:creationId xmlns:a16="http://schemas.microsoft.com/office/drawing/2014/main" id="{3D1FFB6E-A3C5-3E90-5CAA-AB9C2EB7F83F}"/>
              </a:ext>
            </a:extLst>
          </p:cNvPr>
          <p:cNvSpPr/>
          <p:nvPr/>
        </p:nvSpPr>
        <p:spPr>
          <a:xfrm>
            <a:off x="4584148" y="1298713"/>
            <a:ext cx="2849217" cy="795130"/>
          </a:xfrm>
          <a:prstGeom prst="roundRect">
            <a:avLst/>
          </a:prstGeom>
          <a:solidFill>
            <a:srgbClr val="FF9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a:latin typeface="Times New Roman" panose="02020603050405020304" pitchFamily="18" charset="0"/>
                <a:cs typeface="Times New Roman" panose="02020603050405020304" pitchFamily="18" charset="0"/>
              </a:rPr>
              <a:t>SEÇME</a:t>
            </a:r>
          </a:p>
        </p:txBody>
      </p:sp>
      <p:cxnSp>
        <p:nvCxnSpPr>
          <p:cNvPr id="8" name="Düz Bağlayıcı 7">
            <a:extLst>
              <a:ext uri="{FF2B5EF4-FFF2-40B4-BE49-F238E27FC236}">
                <a16:creationId xmlns:a16="http://schemas.microsoft.com/office/drawing/2014/main" id="{E34E79A3-7911-B88E-7B6B-257576538F92}"/>
              </a:ext>
            </a:extLst>
          </p:cNvPr>
          <p:cNvCxnSpPr>
            <a:cxnSpLocks/>
            <a:stCxn id="6" idx="3"/>
            <a:endCxn id="36" idx="1"/>
          </p:cNvCxnSpPr>
          <p:nvPr/>
        </p:nvCxnSpPr>
        <p:spPr>
          <a:xfrm>
            <a:off x="7433365" y="1696278"/>
            <a:ext cx="1710635" cy="421361"/>
          </a:xfrm>
          <a:prstGeom prst="line">
            <a:avLst/>
          </a:prstGeom>
          <a:ln w="38100">
            <a:solidFill>
              <a:srgbClr val="FF9300"/>
            </a:solidFill>
          </a:ln>
        </p:spPr>
        <p:style>
          <a:lnRef idx="1">
            <a:schemeClr val="accent1"/>
          </a:lnRef>
          <a:fillRef idx="0">
            <a:schemeClr val="accent1"/>
          </a:fillRef>
          <a:effectRef idx="0">
            <a:schemeClr val="accent1"/>
          </a:effectRef>
          <a:fontRef idx="minor">
            <a:schemeClr val="tx1"/>
          </a:fontRef>
        </p:style>
      </p:cxnSp>
      <p:sp>
        <p:nvSpPr>
          <p:cNvPr id="18" name="Yuvarlatılmış Dikdörtgen 17">
            <a:extLst>
              <a:ext uri="{FF2B5EF4-FFF2-40B4-BE49-F238E27FC236}">
                <a16:creationId xmlns:a16="http://schemas.microsoft.com/office/drawing/2014/main" id="{55B1BF54-582F-242C-1DCB-4C6091CA6BA2}"/>
              </a:ext>
            </a:extLst>
          </p:cNvPr>
          <p:cNvSpPr/>
          <p:nvPr/>
        </p:nvSpPr>
        <p:spPr>
          <a:xfrm>
            <a:off x="8935278" y="993912"/>
            <a:ext cx="3089965" cy="21998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tr-TR" sz="2400" dirty="0">
                <a:solidFill>
                  <a:srgbClr val="C00000"/>
                </a:solidFill>
                <a:latin typeface="Times New Roman" panose="02020603050405020304" pitchFamily="18" charset="0"/>
                <a:cs typeface="Times New Roman" panose="02020603050405020304" pitchFamily="18" charset="0"/>
              </a:rPr>
              <a:t>Öğrenci seçimini kendi başına veya öğretmenin rehberliğinde  yapabilir.</a:t>
            </a:r>
          </a:p>
        </p:txBody>
      </p:sp>
      <p:cxnSp>
        <p:nvCxnSpPr>
          <p:cNvPr id="20" name="Düz Bağlayıcı 19">
            <a:extLst>
              <a:ext uri="{FF2B5EF4-FFF2-40B4-BE49-F238E27FC236}">
                <a16:creationId xmlns:a16="http://schemas.microsoft.com/office/drawing/2014/main" id="{E89BEBA6-CC0A-2628-24CF-D074577E14C9}"/>
              </a:ext>
            </a:extLst>
          </p:cNvPr>
          <p:cNvCxnSpPr>
            <a:cxnSpLocks/>
            <a:stCxn id="37" idx="3"/>
            <a:endCxn id="6" idx="1"/>
          </p:cNvCxnSpPr>
          <p:nvPr/>
        </p:nvCxnSpPr>
        <p:spPr>
          <a:xfrm flipV="1">
            <a:off x="2841487" y="1696278"/>
            <a:ext cx="1742661" cy="385727"/>
          </a:xfrm>
          <a:prstGeom prst="line">
            <a:avLst/>
          </a:prstGeom>
          <a:ln w="38100">
            <a:solidFill>
              <a:srgbClr val="FF9300"/>
            </a:solidFill>
          </a:ln>
        </p:spPr>
        <p:style>
          <a:lnRef idx="1">
            <a:schemeClr val="accent1"/>
          </a:lnRef>
          <a:fillRef idx="0">
            <a:schemeClr val="accent1"/>
          </a:fillRef>
          <a:effectRef idx="0">
            <a:schemeClr val="accent1"/>
          </a:effectRef>
          <a:fontRef idx="minor">
            <a:schemeClr val="tx1"/>
          </a:fontRef>
        </p:style>
      </p:cxnSp>
      <p:sp>
        <p:nvSpPr>
          <p:cNvPr id="22" name="Yuvarlatılmış Dikdörtgen 21">
            <a:extLst>
              <a:ext uri="{FF2B5EF4-FFF2-40B4-BE49-F238E27FC236}">
                <a16:creationId xmlns:a16="http://schemas.microsoft.com/office/drawing/2014/main" id="{3F5A9D0F-D8D6-2C28-BE56-C9F23107A837}"/>
              </a:ext>
            </a:extLst>
          </p:cNvPr>
          <p:cNvSpPr/>
          <p:nvPr/>
        </p:nvSpPr>
        <p:spPr>
          <a:xfrm>
            <a:off x="-7730" y="993912"/>
            <a:ext cx="3089965" cy="21998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tr-TR" sz="2400" dirty="0">
                <a:solidFill>
                  <a:srgbClr val="C00000"/>
                </a:solidFill>
                <a:latin typeface="Times New Roman" panose="02020603050405020304" pitchFamily="18" charset="0"/>
                <a:cs typeface="Times New Roman" panose="02020603050405020304" pitchFamily="18" charset="0"/>
              </a:rPr>
              <a:t>Portfolyonun türüne ve öğretmenin koyduğu koşullara bağlıdır.</a:t>
            </a:r>
          </a:p>
        </p:txBody>
      </p:sp>
      <p:cxnSp>
        <p:nvCxnSpPr>
          <p:cNvPr id="27" name="Düz Bağlayıcı 26">
            <a:extLst>
              <a:ext uri="{FF2B5EF4-FFF2-40B4-BE49-F238E27FC236}">
                <a16:creationId xmlns:a16="http://schemas.microsoft.com/office/drawing/2014/main" id="{93FB19CA-DFEA-FD8A-3F67-BDE37D288A9A}"/>
              </a:ext>
            </a:extLst>
          </p:cNvPr>
          <p:cNvCxnSpPr>
            <a:cxnSpLocks/>
            <a:stCxn id="29" idx="0"/>
            <a:endCxn id="37" idx="2"/>
          </p:cNvCxnSpPr>
          <p:nvPr/>
        </p:nvCxnSpPr>
        <p:spPr>
          <a:xfrm flipH="1" flipV="1">
            <a:off x="1508032" y="3011213"/>
            <a:ext cx="1206455" cy="1327838"/>
          </a:xfrm>
          <a:prstGeom prst="line">
            <a:avLst/>
          </a:prstGeom>
          <a:ln w="38100">
            <a:solidFill>
              <a:srgbClr val="FF9300"/>
            </a:solidFill>
          </a:ln>
        </p:spPr>
        <p:style>
          <a:lnRef idx="1">
            <a:schemeClr val="accent1"/>
          </a:lnRef>
          <a:fillRef idx="0">
            <a:schemeClr val="accent1"/>
          </a:fillRef>
          <a:effectRef idx="0">
            <a:schemeClr val="accent1"/>
          </a:effectRef>
          <a:fontRef idx="minor">
            <a:schemeClr val="tx1"/>
          </a:fontRef>
        </p:style>
      </p:cxnSp>
      <p:sp>
        <p:nvSpPr>
          <p:cNvPr id="29" name="Yuvarlatılmış Dikdörtgen 28">
            <a:extLst>
              <a:ext uri="{FF2B5EF4-FFF2-40B4-BE49-F238E27FC236}">
                <a16:creationId xmlns:a16="http://schemas.microsoft.com/office/drawing/2014/main" id="{B27A3D72-9C54-ED4B-03E0-C848F89855CA}"/>
              </a:ext>
            </a:extLst>
          </p:cNvPr>
          <p:cNvSpPr/>
          <p:nvPr/>
        </p:nvSpPr>
        <p:spPr>
          <a:xfrm>
            <a:off x="141357" y="4339051"/>
            <a:ext cx="5146260" cy="21998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tr-TR" sz="2400" dirty="0">
                <a:solidFill>
                  <a:srgbClr val="C00000"/>
                </a:solidFill>
                <a:latin typeface="Times New Roman" panose="02020603050405020304" pitchFamily="18" charset="0"/>
                <a:cs typeface="Times New Roman" panose="02020603050405020304" pitchFamily="18" charset="0"/>
              </a:rPr>
              <a:t>Süreci yansıtan portfolyolarda öğretmenin belirlediği konuları/gelişim alanlarını yansıtan çalışmaların seçilen örnekleri, öğrenme/gelişim sürecini yansıtacak şekilde yer alır. </a:t>
            </a:r>
          </a:p>
        </p:txBody>
      </p:sp>
      <p:sp>
        <p:nvSpPr>
          <p:cNvPr id="32" name="Yuvarlatılmış Dikdörtgen 31">
            <a:extLst>
              <a:ext uri="{FF2B5EF4-FFF2-40B4-BE49-F238E27FC236}">
                <a16:creationId xmlns:a16="http://schemas.microsoft.com/office/drawing/2014/main" id="{310D4074-7C45-E932-4789-F5109618466F}"/>
              </a:ext>
            </a:extLst>
          </p:cNvPr>
          <p:cNvSpPr/>
          <p:nvPr/>
        </p:nvSpPr>
        <p:spPr>
          <a:xfrm>
            <a:off x="5824882" y="4339051"/>
            <a:ext cx="5146260" cy="21998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tr-TR" sz="2400" dirty="0">
                <a:solidFill>
                  <a:srgbClr val="C00000"/>
                </a:solidFill>
                <a:latin typeface="Times New Roman" panose="02020603050405020304" pitchFamily="18" charset="0"/>
                <a:cs typeface="Times New Roman" panose="02020603050405020304" pitchFamily="18" charset="0"/>
              </a:rPr>
              <a:t>Ürünü yansıtan portfolyolarda öğretmenin belirlediği konular ile ilgili ortaya çıkan ürünler arasından seçilenler yer alır.</a:t>
            </a:r>
          </a:p>
        </p:txBody>
      </p:sp>
      <p:cxnSp>
        <p:nvCxnSpPr>
          <p:cNvPr id="33" name="Düz Bağlayıcı 32">
            <a:extLst>
              <a:ext uri="{FF2B5EF4-FFF2-40B4-BE49-F238E27FC236}">
                <a16:creationId xmlns:a16="http://schemas.microsoft.com/office/drawing/2014/main" id="{AA733E79-327C-DAC1-52DA-4B71A5F2CC8E}"/>
              </a:ext>
            </a:extLst>
          </p:cNvPr>
          <p:cNvCxnSpPr>
            <a:cxnSpLocks/>
            <a:stCxn id="39" idx="0"/>
            <a:endCxn id="37" idx="2"/>
          </p:cNvCxnSpPr>
          <p:nvPr/>
        </p:nvCxnSpPr>
        <p:spPr>
          <a:xfrm flipH="1" flipV="1">
            <a:off x="1508032" y="3011213"/>
            <a:ext cx="6896522" cy="1585971"/>
          </a:xfrm>
          <a:prstGeom prst="line">
            <a:avLst/>
          </a:prstGeom>
          <a:ln w="38100">
            <a:solidFill>
              <a:srgbClr val="FF9300"/>
            </a:solidFill>
          </a:ln>
        </p:spPr>
        <p:style>
          <a:lnRef idx="1">
            <a:schemeClr val="accent1"/>
          </a:lnRef>
          <a:fillRef idx="0">
            <a:schemeClr val="accent1"/>
          </a:fillRef>
          <a:effectRef idx="0">
            <a:schemeClr val="accent1"/>
          </a:effectRef>
          <a:fontRef idx="minor">
            <a:schemeClr val="tx1"/>
          </a:fontRef>
        </p:style>
      </p:cxnSp>
      <p:sp>
        <p:nvSpPr>
          <p:cNvPr id="36" name="Dikdörtgen 35">
            <a:extLst>
              <a:ext uri="{FF2B5EF4-FFF2-40B4-BE49-F238E27FC236}">
                <a16:creationId xmlns:a16="http://schemas.microsoft.com/office/drawing/2014/main" id="{000DAD5D-0118-C939-0376-AA094E6DEB78}"/>
              </a:ext>
            </a:extLst>
          </p:cNvPr>
          <p:cNvSpPr/>
          <p:nvPr/>
        </p:nvSpPr>
        <p:spPr>
          <a:xfrm>
            <a:off x="9144000" y="1120246"/>
            <a:ext cx="2640495" cy="1994785"/>
          </a:xfrm>
          <a:prstGeom prst="rect">
            <a:avLst/>
          </a:prstGeom>
          <a:solidFill>
            <a:srgbClr val="00B0F0">
              <a:alpha val="3015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7" name="Dikdörtgen 36">
            <a:extLst>
              <a:ext uri="{FF2B5EF4-FFF2-40B4-BE49-F238E27FC236}">
                <a16:creationId xmlns:a16="http://schemas.microsoft.com/office/drawing/2014/main" id="{17B4B12F-A7B6-5247-779F-661C20DA6C71}"/>
              </a:ext>
            </a:extLst>
          </p:cNvPr>
          <p:cNvSpPr/>
          <p:nvPr/>
        </p:nvSpPr>
        <p:spPr>
          <a:xfrm>
            <a:off x="174577" y="1152797"/>
            <a:ext cx="2666910" cy="1858416"/>
          </a:xfrm>
          <a:prstGeom prst="rect">
            <a:avLst/>
          </a:prstGeom>
          <a:solidFill>
            <a:srgbClr val="00B0F0">
              <a:alpha val="3015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8" name="Dikdörtgen 37">
            <a:extLst>
              <a:ext uri="{FF2B5EF4-FFF2-40B4-BE49-F238E27FC236}">
                <a16:creationId xmlns:a16="http://schemas.microsoft.com/office/drawing/2014/main" id="{77B05B2D-7125-6290-7F02-DDD1BDDDEE2F}"/>
              </a:ext>
            </a:extLst>
          </p:cNvPr>
          <p:cNvSpPr/>
          <p:nvPr/>
        </p:nvSpPr>
        <p:spPr>
          <a:xfrm>
            <a:off x="337929" y="4339052"/>
            <a:ext cx="4735995" cy="2199862"/>
          </a:xfrm>
          <a:prstGeom prst="rect">
            <a:avLst/>
          </a:prstGeom>
          <a:solidFill>
            <a:srgbClr val="00B0F0">
              <a:alpha val="3015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9" name="Dikdörtgen 38">
            <a:extLst>
              <a:ext uri="{FF2B5EF4-FFF2-40B4-BE49-F238E27FC236}">
                <a16:creationId xmlns:a16="http://schemas.microsoft.com/office/drawing/2014/main" id="{0E0C5BF9-D59F-6DE6-AE39-FA06A811E5F5}"/>
              </a:ext>
            </a:extLst>
          </p:cNvPr>
          <p:cNvSpPr/>
          <p:nvPr/>
        </p:nvSpPr>
        <p:spPr>
          <a:xfrm>
            <a:off x="5837966" y="4597184"/>
            <a:ext cx="5133175" cy="1759168"/>
          </a:xfrm>
          <a:prstGeom prst="rect">
            <a:avLst/>
          </a:prstGeom>
          <a:solidFill>
            <a:srgbClr val="00B0F0">
              <a:alpha val="3015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75715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36"/>
                                        </p:tgtEl>
                                      </p:cBhvr>
                                    </p:animEffect>
                                    <p:set>
                                      <p:cBhvr>
                                        <p:cTn id="12" dur="1" fill="hold">
                                          <p:stCondLst>
                                            <p:cond delay="499"/>
                                          </p:stCondLst>
                                        </p:cTn>
                                        <p:tgtEl>
                                          <p:spTgt spid="36"/>
                                        </p:tgtEl>
                                        <p:attrNameLst>
                                          <p:attrName>style.visibility</p:attrName>
                                        </p:attrNameLst>
                                      </p:cBhvr>
                                      <p:to>
                                        <p:strVal val="hidden"/>
                                      </p:to>
                                    </p:se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xit" presetSubtype="10" fill="hold" grpId="1" nodeType="clickEffect">
                                  <p:stCondLst>
                                    <p:cond delay="0"/>
                                  </p:stCondLst>
                                  <p:childTnLst>
                                    <p:animEffect transition="out" filter="randombar(horizontal)">
                                      <p:cBhvr>
                                        <p:cTn id="20" dur="500"/>
                                        <p:tgtEl>
                                          <p:spTgt spid="37"/>
                                        </p:tgtEl>
                                      </p:cBhvr>
                                    </p:animEffect>
                                    <p:set>
                                      <p:cBhvr>
                                        <p:cTn id="21" dur="1" fill="hold">
                                          <p:stCondLst>
                                            <p:cond delay="499"/>
                                          </p:stCondLst>
                                        </p:cTn>
                                        <p:tgtEl>
                                          <p:spTgt spid="37"/>
                                        </p:tgtEl>
                                        <p:attrNameLst>
                                          <p:attrName>style.visibility</p:attrName>
                                        </p:attrNameLst>
                                      </p:cBhvr>
                                      <p:to>
                                        <p:strVal val="hidden"/>
                                      </p:to>
                                    </p:se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randombar(horizontal)">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grpId="1" nodeType="clickEffect">
                                  <p:stCondLst>
                                    <p:cond delay="0"/>
                                  </p:stCondLst>
                                  <p:childTnLst>
                                    <p:animEffect transition="out" filter="randombar(horizontal)">
                                      <p:cBhvr>
                                        <p:cTn id="29" dur="500"/>
                                        <p:tgtEl>
                                          <p:spTgt spid="38"/>
                                        </p:tgtEl>
                                      </p:cBhvr>
                                    </p:animEffect>
                                    <p:set>
                                      <p:cBhvr>
                                        <p:cTn id="30" dur="1" fill="hold">
                                          <p:stCondLst>
                                            <p:cond delay="499"/>
                                          </p:stCondLst>
                                        </p:cTn>
                                        <p:tgtEl>
                                          <p:spTgt spid="38"/>
                                        </p:tgtEl>
                                        <p:attrNameLst>
                                          <p:attrName>style.visibility</p:attrName>
                                        </p:attrNameLst>
                                      </p:cBhvr>
                                      <p:to>
                                        <p:strVal val="hidden"/>
                                      </p:to>
                                    </p:se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randombar(horizontal)">
                                      <p:cBhvr>
                                        <p:cTn id="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animBg="1"/>
      <p:bldP spid="37" grpId="1" animBg="1"/>
      <p:bldP spid="38" grpId="0" animBg="1"/>
      <p:bldP spid="38" grpId="1" animBg="1"/>
      <p:bldP spid="3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9387" y="136525"/>
            <a:ext cx="11313225" cy="908050"/>
          </a:xfrm>
        </p:spPr>
        <p:txBody>
          <a:bodyPr/>
          <a:lstStyle/>
          <a:p>
            <a:pPr algn="r"/>
            <a:r>
              <a:rPr lang="tr-TR" sz="3600" dirty="0">
                <a:latin typeface="Times New Roman" panose="02020603050405020304" pitchFamily="18" charset="0"/>
                <a:cs typeface="Times New Roman" panose="02020603050405020304" pitchFamily="18" charset="0"/>
              </a:rPr>
              <a:t>DESTEKLEYİCİ DEĞERLENDİRME YAKLAŞIMLARI</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38</a:t>
            </a:fld>
            <a:endParaRPr lang="tr-TR">
              <a:solidFill>
                <a:prstClr val="black">
                  <a:tint val="75000"/>
                </a:prstClr>
              </a:solidFill>
            </a:endParaRPr>
          </a:p>
        </p:txBody>
      </p:sp>
      <p:graphicFrame>
        <p:nvGraphicFramePr>
          <p:cNvPr id="3" name="Diyagram 2">
            <a:extLst>
              <a:ext uri="{FF2B5EF4-FFF2-40B4-BE49-F238E27FC236}">
                <a16:creationId xmlns:a16="http://schemas.microsoft.com/office/drawing/2014/main" id="{CC2B87BF-53F3-6307-FEEB-4704C4C7A138}"/>
              </a:ext>
            </a:extLst>
          </p:cNvPr>
          <p:cNvGraphicFramePr/>
          <p:nvPr>
            <p:extLst>
              <p:ext uri="{D42A27DB-BD31-4B8C-83A1-F6EECF244321}">
                <p14:modId xmlns:p14="http://schemas.microsoft.com/office/powerpoint/2010/main" val="230702459"/>
              </p:ext>
            </p:extLst>
          </p:nvPr>
        </p:nvGraphicFramePr>
        <p:xfrm>
          <a:off x="744187" y="1120246"/>
          <a:ext cx="1070362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87835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9387" y="179627"/>
            <a:ext cx="11313225" cy="908050"/>
          </a:xfrm>
        </p:spPr>
        <p:txBody>
          <a:bodyPr/>
          <a:lstStyle/>
          <a:p>
            <a:pPr algn="r"/>
            <a:r>
              <a:rPr lang="tr-TR" sz="3600" dirty="0">
                <a:latin typeface="Times New Roman" panose="02020603050405020304" pitchFamily="18" charset="0"/>
                <a:cs typeface="Times New Roman" panose="02020603050405020304" pitchFamily="18" charset="0"/>
              </a:rPr>
              <a:t>DESTEKLEYİCİ DEĞERLENDİRME YAKLAŞIMLARI</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39</a:t>
            </a:fld>
            <a:endParaRPr lang="tr-TR">
              <a:solidFill>
                <a:prstClr val="black">
                  <a:tint val="75000"/>
                </a:prstClr>
              </a:solidFill>
            </a:endParaRPr>
          </a:p>
        </p:txBody>
      </p:sp>
      <p:graphicFrame>
        <p:nvGraphicFramePr>
          <p:cNvPr id="3" name="Diyagram 2">
            <a:extLst>
              <a:ext uri="{FF2B5EF4-FFF2-40B4-BE49-F238E27FC236}">
                <a16:creationId xmlns:a16="http://schemas.microsoft.com/office/drawing/2014/main" id="{CC2B87BF-53F3-6307-FEEB-4704C4C7A138}"/>
              </a:ext>
            </a:extLst>
          </p:cNvPr>
          <p:cNvGraphicFramePr/>
          <p:nvPr>
            <p:extLst>
              <p:ext uri="{D42A27DB-BD31-4B8C-83A1-F6EECF244321}">
                <p14:modId xmlns:p14="http://schemas.microsoft.com/office/powerpoint/2010/main" val="2785493199"/>
              </p:ext>
            </p:extLst>
          </p:nvPr>
        </p:nvGraphicFramePr>
        <p:xfrm>
          <a:off x="744187" y="1120246"/>
          <a:ext cx="1070362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Dikdörtgen 12">
            <a:extLst>
              <a:ext uri="{FF2B5EF4-FFF2-40B4-BE49-F238E27FC236}">
                <a16:creationId xmlns:a16="http://schemas.microsoft.com/office/drawing/2014/main" id="{0D0DFB49-7731-1F3C-3760-D56151E5AF18}"/>
              </a:ext>
            </a:extLst>
          </p:cNvPr>
          <p:cNvSpPr/>
          <p:nvPr/>
        </p:nvSpPr>
        <p:spPr>
          <a:xfrm>
            <a:off x="7518114" y="1316569"/>
            <a:ext cx="3573956" cy="636080"/>
          </a:xfrm>
          <a:prstGeom prst="rect">
            <a:avLst/>
          </a:prstGeom>
          <a:solidFill>
            <a:srgbClr val="00B0F0">
              <a:alpha val="3015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a:extLst>
              <a:ext uri="{FF2B5EF4-FFF2-40B4-BE49-F238E27FC236}">
                <a16:creationId xmlns:a16="http://schemas.microsoft.com/office/drawing/2014/main" id="{F7988EB2-FBDA-B1C0-456D-AED1E3FF4422}"/>
              </a:ext>
            </a:extLst>
          </p:cNvPr>
          <p:cNvSpPr/>
          <p:nvPr/>
        </p:nvSpPr>
        <p:spPr>
          <a:xfrm>
            <a:off x="8440117" y="3071139"/>
            <a:ext cx="2512805" cy="801159"/>
          </a:xfrm>
          <a:prstGeom prst="rect">
            <a:avLst/>
          </a:prstGeom>
          <a:solidFill>
            <a:srgbClr val="00B0F0">
              <a:alpha val="3015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a:extLst>
              <a:ext uri="{FF2B5EF4-FFF2-40B4-BE49-F238E27FC236}">
                <a16:creationId xmlns:a16="http://schemas.microsoft.com/office/drawing/2014/main" id="{9E276804-816A-F7F6-1400-162A7C19B5C8}"/>
              </a:ext>
            </a:extLst>
          </p:cNvPr>
          <p:cNvSpPr/>
          <p:nvPr/>
        </p:nvSpPr>
        <p:spPr>
          <a:xfrm>
            <a:off x="7575142" y="5203838"/>
            <a:ext cx="3000093" cy="1152513"/>
          </a:xfrm>
          <a:prstGeom prst="rect">
            <a:avLst/>
          </a:prstGeom>
          <a:solidFill>
            <a:srgbClr val="00B0F0">
              <a:alpha val="3015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15">
            <a:extLst>
              <a:ext uri="{FF2B5EF4-FFF2-40B4-BE49-F238E27FC236}">
                <a16:creationId xmlns:a16="http://schemas.microsoft.com/office/drawing/2014/main" id="{A68D3814-F93A-9064-4A05-48A251C58717}"/>
              </a:ext>
            </a:extLst>
          </p:cNvPr>
          <p:cNvSpPr/>
          <p:nvPr/>
        </p:nvSpPr>
        <p:spPr>
          <a:xfrm>
            <a:off x="1696419" y="5737754"/>
            <a:ext cx="3710468" cy="801159"/>
          </a:xfrm>
          <a:prstGeom prst="rect">
            <a:avLst/>
          </a:prstGeom>
          <a:solidFill>
            <a:srgbClr val="00B0F0">
              <a:alpha val="3015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a:extLst>
              <a:ext uri="{FF2B5EF4-FFF2-40B4-BE49-F238E27FC236}">
                <a16:creationId xmlns:a16="http://schemas.microsoft.com/office/drawing/2014/main" id="{6191DF8D-E457-918B-811C-B101BB1AB8E3}"/>
              </a:ext>
            </a:extLst>
          </p:cNvPr>
          <p:cNvSpPr/>
          <p:nvPr/>
        </p:nvSpPr>
        <p:spPr>
          <a:xfrm>
            <a:off x="744186" y="3430879"/>
            <a:ext cx="2512805" cy="1141121"/>
          </a:xfrm>
          <a:prstGeom prst="rect">
            <a:avLst/>
          </a:prstGeom>
          <a:solidFill>
            <a:srgbClr val="00B0F0">
              <a:alpha val="3015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a:extLst>
              <a:ext uri="{FF2B5EF4-FFF2-40B4-BE49-F238E27FC236}">
                <a16:creationId xmlns:a16="http://schemas.microsoft.com/office/drawing/2014/main" id="{A4EDB39C-DCC5-377F-6B2C-A26CB217329B}"/>
              </a:ext>
            </a:extLst>
          </p:cNvPr>
          <p:cNvSpPr/>
          <p:nvPr/>
        </p:nvSpPr>
        <p:spPr>
          <a:xfrm>
            <a:off x="1293611" y="1316569"/>
            <a:ext cx="2512805" cy="1141121"/>
          </a:xfrm>
          <a:prstGeom prst="rect">
            <a:avLst/>
          </a:prstGeom>
          <a:solidFill>
            <a:srgbClr val="00B0F0">
              <a:alpha val="3015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3568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xit" presetSubtype="10" fill="hold" grpId="1" nodeType="clickEffect">
                                  <p:stCondLst>
                                    <p:cond delay="0"/>
                                  </p:stCondLst>
                                  <p:childTnLst>
                                    <p:animEffect transition="out" filter="randombar(horizontal)">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grpId="1" nodeType="clickEffect">
                                  <p:stCondLst>
                                    <p:cond delay="0"/>
                                  </p:stCondLst>
                                  <p:childTnLst>
                                    <p:animEffect transition="out" filter="randombar(horizontal)">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grpId="1" nodeType="clickEffect">
                                  <p:stCondLst>
                                    <p:cond delay="0"/>
                                  </p:stCondLst>
                                  <p:childTnLst>
                                    <p:animEffect transition="out" filter="randombar(horizontal)">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randombar(horizont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xit" presetSubtype="10" fill="hold" grpId="1" nodeType="clickEffect">
                                  <p:stCondLst>
                                    <p:cond delay="0"/>
                                  </p:stCondLst>
                                  <p:childTnLst>
                                    <p:animEffect transition="out" filter="randombar(horizontal)">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randombar(horizontal)">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a:extLst>
              <a:ext uri="{FF2B5EF4-FFF2-40B4-BE49-F238E27FC236}">
                <a16:creationId xmlns:a16="http://schemas.microsoft.com/office/drawing/2014/main" id="{93BD4B5D-F3AF-8349-88A4-4B5390463E4E}"/>
              </a:ext>
            </a:extLst>
          </p:cNvPr>
          <p:cNvSpPr txBox="1">
            <a:spLocks/>
          </p:cNvSpPr>
          <p:nvPr/>
        </p:nvSpPr>
        <p:spPr>
          <a:xfrm>
            <a:off x="838195" y="1102291"/>
            <a:ext cx="10715517" cy="541800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ct val="20000"/>
              </a:spcBef>
              <a:buClr>
                <a:schemeClr val="tx1"/>
              </a:buClr>
              <a:buSzPct val="65000"/>
              <a:defRPr/>
            </a:pPr>
            <a:r>
              <a:rPr lang="tr-TR" sz="2000" dirty="0">
                <a:latin typeface="Avenir Next" panose="020B0503020202020204" pitchFamily="34" charset="0"/>
                <a:cs typeface="Noteworthy Light"/>
              </a:rPr>
              <a:t>Üretimde yaşanan bu değişim eğitim öğretim ortamlarına da yansımaya başladı. </a:t>
            </a:r>
          </a:p>
          <a:p>
            <a:pPr>
              <a:lnSpc>
                <a:spcPct val="150000"/>
              </a:lnSpc>
              <a:spcBef>
                <a:spcPct val="20000"/>
              </a:spcBef>
              <a:buClr>
                <a:schemeClr val="tx1"/>
              </a:buClr>
              <a:buSzPct val="65000"/>
              <a:defRPr/>
            </a:pPr>
            <a:endParaRPr lang="tr-TR" sz="3200" dirty="0">
              <a:latin typeface="+mn-lt"/>
              <a:cs typeface="Noteworthy Light"/>
            </a:endParaRPr>
          </a:p>
        </p:txBody>
      </p:sp>
      <p:pic>
        <p:nvPicPr>
          <p:cNvPr id="6" name="Resim 5" descr="metin, ekran görüntüsü, kişi, şahıs, giyim içeren bir resim&#10;&#10;Açıklama otomatik olarak oluşturuldu">
            <a:extLst>
              <a:ext uri="{FF2B5EF4-FFF2-40B4-BE49-F238E27FC236}">
                <a16:creationId xmlns:a16="http://schemas.microsoft.com/office/drawing/2014/main" id="{055E6B9E-1C1F-F5CF-897E-E7BE864C6396}"/>
              </a:ext>
            </a:extLst>
          </p:cNvPr>
          <p:cNvPicPr>
            <a:picLocks noChangeAspect="1"/>
          </p:cNvPicPr>
          <p:nvPr/>
        </p:nvPicPr>
        <p:blipFill>
          <a:blip r:embed="rId3"/>
          <a:stretch>
            <a:fillRect/>
          </a:stretch>
        </p:blipFill>
        <p:spPr>
          <a:xfrm>
            <a:off x="1383184" y="1641510"/>
            <a:ext cx="9425631" cy="4302883"/>
          </a:xfrm>
          <a:prstGeom prst="rect">
            <a:avLst/>
          </a:prstGeom>
        </p:spPr>
      </p:pic>
      <p:sp>
        <p:nvSpPr>
          <p:cNvPr id="9" name="Başlık 1">
            <a:extLst>
              <a:ext uri="{FF2B5EF4-FFF2-40B4-BE49-F238E27FC236}">
                <a16:creationId xmlns:a16="http://schemas.microsoft.com/office/drawing/2014/main" id="{2AF04FF5-59CF-A697-E1A1-FED5E460363D}"/>
              </a:ext>
            </a:extLst>
          </p:cNvPr>
          <p:cNvSpPr>
            <a:spLocks noGrp="1"/>
          </p:cNvSpPr>
          <p:nvPr>
            <p:ph type="title"/>
          </p:nvPr>
        </p:nvSpPr>
        <p:spPr>
          <a:xfrm>
            <a:off x="2481484" y="332773"/>
            <a:ext cx="7229032" cy="889348"/>
          </a:xfrm>
        </p:spPr>
        <p:txBody>
          <a:bodyPr>
            <a:normAutofit/>
          </a:bodyPr>
          <a:lstStyle/>
          <a:p>
            <a:r>
              <a:rPr lang="tr-TR" sz="2400" b="1" dirty="0">
                <a:latin typeface="Avenir Next" panose="020B0503020202020204" pitchFamily="34" charset="0"/>
              </a:rPr>
              <a:t>21. YÜZYILDA DEĞİŞEN EĞİTİM PARADİGMASI</a:t>
            </a:r>
          </a:p>
        </p:txBody>
      </p:sp>
    </p:spTree>
    <p:extLst>
      <p:ext uri="{BB962C8B-B14F-4D97-AF65-F5344CB8AC3E}">
        <p14:creationId xmlns:p14="http://schemas.microsoft.com/office/powerpoint/2010/main" val="2526361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9387" y="136525"/>
            <a:ext cx="11313225" cy="908050"/>
          </a:xfrm>
        </p:spPr>
        <p:txBody>
          <a:bodyPr/>
          <a:lstStyle/>
          <a:p>
            <a:pPr algn="r"/>
            <a:r>
              <a:rPr lang="tr-TR" sz="3600" dirty="0">
                <a:latin typeface="Times New Roman" panose="02020603050405020304" pitchFamily="18" charset="0"/>
                <a:cs typeface="Times New Roman" panose="02020603050405020304" pitchFamily="18" charset="0"/>
              </a:rPr>
              <a:t>DESTEKLEYİCİ DEĞERLENDİRME YAKLAŞIMLARI</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40</a:t>
            </a:fld>
            <a:endParaRPr lang="tr-TR">
              <a:solidFill>
                <a:prstClr val="black">
                  <a:tint val="75000"/>
                </a:prstClr>
              </a:solidFill>
            </a:endParaRPr>
          </a:p>
        </p:txBody>
      </p:sp>
      <p:graphicFrame>
        <p:nvGraphicFramePr>
          <p:cNvPr id="3" name="Diyagram 2">
            <a:extLst>
              <a:ext uri="{FF2B5EF4-FFF2-40B4-BE49-F238E27FC236}">
                <a16:creationId xmlns:a16="http://schemas.microsoft.com/office/drawing/2014/main" id="{CC2B87BF-53F3-6307-FEEB-4704C4C7A138}"/>
              </a:ext>
            </a:extLst>
          </p:cNvPr>
          <p:cNvGraphicFramePr/>
          <p:nvPr>
            <p:extLst>
              <p:ext uri="{D42A27DB-BD31-4B8C-83A1-F6EECF244321}">
                <p14:modId xmlns:p14="http://schemas.microsoft.com/office/powerpoint/2010/main" val="3251337351"/>
              </p:ext>
            </p:extLst>
          </p:nvPr>
        </p:nvGraphicFramePr>
        <p:xfrm>
          <a:off x="744187" y="1120246"/>
          <a:ext cx="1070362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8070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9387" y="284794"/>
            <a:ext cx="11313225" cy="908050"/>
          </a:xfrm>
        </p:spPr>
        <p:txBody>
          <a:bodyPr/>
          <a:lstStyle/>
          <a:p>
            <a:pPr algn="r"/>
            <a:r>
              <a:rPr lang="tr-TR" sz="3600" dirty="0">
                <a:latin typeface="Times New Roman" panose="02020603050405020304" pitchFamily="18" charset="0"/>
                <a:cs typeface="Times New Roman" panose="02020603050405020304" pitchFamily="18" charset="0"/>
              </a:rPr>
              <a:t>DESTEKLEYİCİ DEĞERLENDİRME YAKLAŞIMLARI</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41</a:t>
            </a:fld>
            <a:endParaRPr lang="tr-TR">
              <a:solidFill>
                <a:prstClr val="black">
                  <a:tint val="75000"/>
                </a:prstClr>
              </a:solidFill>
            </a:endParaRPr>
          </a:p>
        </p:txBody>
      </p:sp>
      <p:pic>
        <p:nvPicPr>
          <p:cNvPr id="5" name="Resim 4" descr="metin, ekran görüntüsü, yazı tipi, çizgi içeren bir resim&#10;&#10;Yapay zeka tarafından oluşturulan içerik yanlış olabilir.">
            <a:extLst>
              <a:ext uri="{FF2B5EF4-FFF2-40B4-BE49-F238E27FC236}">
                <a16:creationId xmlns:a16="http://schemas.microsoft.com/office/drawing/2014/main" id="{AABE0C20-F536-F0B9-B2D0-21B7AAB9B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81" y="1626409"/>
            <a:ext cx="10650436" cy="4296375"/>
          </a:xfrm>
          <a:prstGeom prst="rect">
            <a:avLst/>
          </a:prstGeom>
        </p:spPr>
      </p:pic>
    </p:spTree>
    <p:extLst>
      <p:ext uri="{BB962C8B-B14F-4D97-AF65-F5344CB8AC3E}">
        <p14:creationId xmlns:p14="http://schemas.microsoft.com/office/powerpoint/2010/main" val="6592720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9387" y="277811"/>
            <a:ext cx="11313225" cy="908050"/>
          </a:xfrm>
        </p:spPr>
        <p:txBody>
          <a:bodyPr/>
          <a:lstStyle/>
          <a:p>
            <a:pPr algn="r"/>
            <a:r>
              <a:rPr lang="tr-TR" sz="3600" dirty="0">
                <a:latin typeface="Times New Roman" panose="02020603050405020304" pitchFamily="18" charset="0"/>
                <a:cs typeface="Times New Roman" panose="02020603050405020304" pitchFamily="18" charset="0"/>
              </a:rPr>
              <a:t>DESTEKLEYİCİ DEĞERLENDİRME YAKLAŞIMLARI</a:t>
            </a:r>
          </a:p>
        </p:txBody>
      </p:sp>
      <p:sp>
        <p:nvSpPr>
          <p:cNvPr id="5" name="İçerik Yer Tutucusu 4"/>
          <p:cNvSpPr>
            <a:spLocks noGrp="1"/>
          </p:cNvSpPr>
          <p:nvPr>
            <p:ph idx="1"/>
          </p:nvPr>
        </p:nvSpPr>
        <p:spPr>
          <a:xfrm>
            <a:off x="609600" y="1291389"/>
            <a:ext cx="10972800" cy="4834775"/>
          </a:xfrm>
        </p:spPr>
        <p:txBody>
          <a:bodyPr>
            <a:normAutofit/>
          </a:bodyPr>
          <a:lstStyle/>
          <a:p>
            <a:pPr marL="0" indent="0" algn="l">
              <a:lnSpc>
                <a:spcPct val="200000"/>
              </a:lnSpc>
              <a:buNone/>
            </a:pPr>
            <a:r>
              <a:rPr lang="tr-TR" sz="2400" b="1" dirty="0">
                <a:solidFill>
                  <a:srgbClr val="FF0000"/>
                </a:solidFill>
                <a:latin typeface="Times New Roman" panose="02020603050405020304" pitchFamily="18" charset="0"/>
                <a:ea typeface="Noteworthy Light" panose="02000400000000000000" pitchFamily="2" charset="0"/>
                <a:cs typeface="Times New Roman" panose="02020603050405020304" pitchFamily="18" charset="0"/>
              </a:rPr>
              <a:t>ÖZDEĞERLENDİRME</a:t>
            </a:r>
            <a:r>
              <a:rPr lang="tr-TR" sz="2400" dirty="0">
                <a:latin typeface="Times New Roman" panose="02020603050405020304" pitchFamily="18" charset="0"/>
                <a:ea typeface="Noteworthy Light" panose="02000400000000000000" pitchFamily="2" charset="0"/>
                <a:cs typeface="Times New Roman" panose="02020603050405020304" pitchFamily="18" charset="0"/>
              </a:rPr>
              <a:t>: Öğrencinin belirli bir konuda (</a:t>
            </a:r>
            <a:r>
              <a:rPr lang="tr-TR" sz="2400" i="1" dirty="0">
                <a:latin typeface="Times New Roman" panose="02020603050405020304" pitchFamily="18" charset="0"/>
                <a:ea typeface="Noteworthy Light" panose="02000400000000000000" pitchFamily="2" charset="0"/>
                <a:cs typeface="Times New Roman" panose="02020603050405020304" pitchFamily="18" charset="0"/>
              </a:rPr>
              <a:t>örneğin bir ürünü ortaya koymada gösterdiği performans vb.</a:t>
            </a:r>
            <a:r>
              <a:rPr lang="tr-TR" sz="2400" dirty="0">
                <a:latin typeface="Times New Roman" panose="02020603050405020304" pitchFamily="18" charset="0"/>
                <a:ea typeface="Noteworthy Light" panose="02000400000000000000" pitchFamily="2" charset="0"/>
                <a:cs typeface="Times New Roman" panose="02020603050405020304" pitchFamily="18" charset="0"/>
              </a:rPr>
              <a:t>) kendi kendisini değerlendirmesine denir. </a:t>
            </a:r>
            <a:endParaRPr lang="tr-TR" altLang="tr-TR" sz="2400" dirty="0">
              <a:latin typeface="Times New Roman" panose="02020603050405020304" pitchFamily="18" charset="0"/>
              <a:cs typeface="Times New Roman" panose="02020603050405020304" pitchFamily="18" charset="0"/>
            </a:endParaRPr>
          </a:p>
          <a:p>
            <a:pPr marL="536575" indent="-536575" eaLnBrk="1" hangingPunct="1">
              <a:lnSpc>
                <a:spcPct val="150000"/>
              </a:lnSpc>
              <a:buFont typeface=".Apple Color Emoji UI"/>
              <a:buChar char="✅"/>
            </a:pPr>
            <a:r>
              <a:rPr lang="tr-TR" altLang="tr-TR" sz="2400" dirty="0">
                <a:latin typeface="Times New Roman" panose="02020603050405020304" pitchFamily="18" charset="0"/>
                <a:cs typeface="Times New Roman" panose="02020603050405020304" pitchFamily="18" charset="0"/>
              </a:rPr>
              <a:t>Öğrencilerin kendi özellikleriyle (yetenek, ilgi, beceri vb.) ilgili farkındalığının artmasını, zayıf ve güçlü yönlerini keşfetmesini sağlar.</a:t>
            </a:r>
            <a:endParaRPr lang="en-US" altLang="tr-TR" sz="2400" dirty="0">
              <a:latin typeface="Times New Roman" panose="02020603050405020304" pitchFamily="18" charset="0"/>
              <a:cs typeface="Times New Roman" panose="02020603050405020304" pitchFamily="18" charset="0"/>
            </a:endParaRPr>
          </a:p>
          <a:p>
            <a:pPr marL="536575" indent="-536575" eaLnBrk="1" hangingPunct="1">
              <a:lnSpc>
                <a:spcPct val="150000"/>
              </a:lnSpc>
              <a:buFont typeface=".Apple Color Emoji UI"/>
              <a:buChar char="✅"/>
            </a:pPr>
            <a:r>
              <a:rPr lang="tr-TR" altLang="tr-TR" sz="2400" dirty="0">
                <a:latin typeface="Times New Roman" panose="02020603050405020304" pitchFamily="18" charset="0"/>
                <a:cs typeface="Times New Roman" panose="02020603050405020304" pitchFamily="18" charset="0"/>
              </a:rPr>
              <a:t>Öz-düzenleme becerisi artar.</a:t>
            </a:r>
          </a:p>
          <a:p>
            <a:pPr marL="536575" indent="-536575" eaLnBrk="1" hangingPunct="1">
              <a:lnSpc>
                <a:spcPct val="150000"/>
              </a:lnSpc>
              <a:buFont typeface=".Apple Color Emoji UI"/>
              <a:buChar char="✅"/>
            </a:pPr>
            <a:r>
              <a:rPr lang="tr-TR" altLang="tr-TR" sz="2400" dirty="0">
                <a:latin typeface="Times New Roman" panose="02020603050405020304" pitchFamily="18" charset="0"/>
                <a:cs typeface="Times New Roman" panose="02020603050405020304" pitchFamily="18" charset="0"/>
              </a:rPr>
              <a:t>Ölçütlü düşünme becerisi artar.</a:t>
            </a:r>
          </a:p>
          <a:p>
            <a:pPr marL="536575" indent="-536575" eaLnBrk="1" hangingPunct="1">
              <a:lnSpc>
                <a:spcPct val="150000"/>
              </a:lnSpc>
              <a:buFont typeface=".Apple Color Emoji UI"/>
              <a:buChar char="✅"/>
            </a:pPr>
            <a:r>
              <a:rPr lang="tr-TR" altLang="tr-TR" sz="2400" dirty="0">
                <a:latin typeface="Times New Roman" panose="02020603050405020304" pitchFamily="18" charset="0"/>
                <a:cs typeface="Times New Roman" panose="02020603050405020304" pitchFamily="18" charset="0"/>
              </a:rPr>
              <a:t>Öğrenme motivasyonunu artırır.</a:t>
            </a:r>
            <a:endParaRPr lang="en-US" altLang="tr-TR" sz="2400" dirty="0">
              <a:latin typeface="Times New Roman" panose="02020603050405020304" pitchFamily="18" charset="0"/>
              <a:cs typeface="Times New Roman" panose="02020603050405020304" pitchFamily="18" charset="0"/>
            </a:endParaRP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42</a:t>
            </a:fld>
            <a:endParaRPr lang="tr-TR">
              <a:solidFill>
                <a:prstClr val="black">
                  <a:tint val="75000"/>
                </a:prstClr>
              </a:solidFill>
            </a:endParaRPr>
          </a:p>
        </p:txBody>
      </p:sp>
    </p:spTree>
    <p:extLst>
      <p:ext uri="{BB962C8B-B14F-4D97-AF65-F5344CB8AC3E}">
        <p14:creationId xmlns:p14="http://schemas.microsoft.com/office/powerpoint/2010/main" val="254048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9387" y="216568"/>
            <a:ext cx="11313225" cy="908050"/>
          </a:xfrm>
        </p:spPr>
        <p:txBody>
          <a:bodyPr/>
          <a:lstStyle/>
          <a:p>
            <a:pPr algn="r"/>
            <a:r>
              <a:rPr lang="tr-TR" sz="3600" dirty="0">
                <a:latin typeface="Times New Roman" panose="02020603050405020304" pitchFamily="18" charset="0"/>
                <a:cs typeface="Times New Roman" panose="02020603050405020304" pitchFamily="18" charset="0"/>
              </a:rPr>
              <a:t>DESTEKLEYİCİ DEĞERLENDİRME YAKLAŞIMLARI</a:t>
            </a:r>
          </a:p>
        </p:txBody>
      </p:sp>
      <p:sp>
        <p:nvSpPr>
          <p:cNvPr id="5" name="İçerik Yer Tutucusu 4"/>
          <p:cNvSpPr>
            <a:spLocks noGrp="1"/>
          </p:cNvSpPr>
          <p:nvPr>
            <p:ph idx="1"/>
          </p:nvPr>
        </p:nvSpPr>
        <p:spPr>
          <a:xfrm>
            <a:off x="609600" y="1523999"/>
            <a:ext cx="10972800" cy="4602165"/>
          </a:xfrm>
        </p:spPr>
        <p:txBody>
          <a:bodyPr/>
          <a:lstStyle/>
          <a:p>
            <a:pPr marL="0" indent="0" algn="l">
              <a:lnSpc>
                <a:spcPct val="200000"/>
              </a:lnSpc>
              <a:buNone/>
            </a:pPr>
            <a:r>
              <a:rPr lang="tr-TR" sz="2400" b="1" dirty="0">
                <a:solidFill>
                  <a:srgbClr val="FF0000"/>
                </a:solidFill>
                <a:latin typeface="Times New Roman" panose="02020603050405020304" pitchFamily="18" charset="0"/>
                <a:ea typeface="Noteworthy Light" panose="02000400000000000000" pitchFamily="2" charset="0"/>
                <a:cs typeface="Times New Roman" panose="02020603050405020304" pitchFamily="18" charset="0"/>
              </a:rPr>
              <a:t>ÖZDEĞERLENDİRMENİN OLASI DEZAVANTAJLARI</a:t>
            </a:r>
            <a:r>
              <a:rPr lang="tr-TR" sz="2400" dirty="0">
                <a:latin typeface="Times New Roman" panose="02020603050405020304" pitchFamily="18" charset="0"/>
                <a:ea typeface="Noteworthy Light" panose="02000400000000000000" pitchFamily="2" charset="0"/>
                <a:cs typeface="Times New Roman" panose="02020603050405020304" pitchFamily="18" charset="0"/>
              </a:rPr>
              <a:t>:</a:t>
            </a:r>
            <a:endParaRPr lang="tr-TR" altLang="tr-TR" sz="2400" dirty="0">
              <a:latin typeface="Times New Roman" panose="02020603050405020304" pitchFamily="18" charset="0"/>
              <a:cs typeface="Times New Roman" panose="02020603050405020304" pitchFamily="18" charset="0"/>
            </a:endParaRPr>
          </a:p>
          <a:p>
            <a:pPr marL="536575" indent="-536575" eaLnBrk="1" hangingPunct="1">
              <a:lnSpc>
                <a:spcPct val="200000"/>
              </a:lnSpc>
              <a:buFont typeface=".Apple Color Emoji UI"/>
              <a:buChar char="✅"/>
            </a:pPr>
            <a:r>
              <a:rPr lang="tr-TR" altLang="tr-TR" sz="2400" dirty="0">
                <a:latin typeface="Times New Roman" panose="02020603050405020304" pitchFamily="18" charset="0"/>
                <a:cs typeface="Times New Roman" panose="02020603050405020304" pitchFamily="18" charset="0"/>
              </a:rPr>
              <a:t>Öğrencilerin kendi performanslarını değerlendirirken yanlı davranmaları söz konusu olabilir.</a:t>
            </a:r>
            <a:endParaRPr lang="en-US" altLang="tr-TR" sz="2400" dirty="0">
              <a:latin typeface="Times New Roman" panose="02020603050405020304" pitchFamily="18" charset="0"/>
              <a:cs typeface="Times New Roman" panose="02020603050405020304" pitchFamily="18" charset="0"/>
            </a:endParaRPr>
          </a:p>
          <a:p>
            <a:pPr marL="536575" indent="-536575" eaLnBrk="1" hangingPunct="1">
              <a:lnSpc>
                <a:spcPct val="200000"/>
              </a:lnSpc>
              <a:buFont typeface=".Apple Color Emoji UI"/>
              <a:buChar char="✅"/>
            </a:pPr>
            <a:r>
              <a:rPr lang="tr-TR" altLang="tr-TR" sz="2400" dirty="0">
                <a:latin typeface="Times New Roman" panose="02020603050405020304" pitchFamily="18" charset="0"/>
                <a:cs typeface="Times New Roman" panose="02020603050405020304" pitchFamily="18" charset="0"/>
              </a:rPr>
              <a:t>Başlangıçta deneyimsizlik nedeniyle performansın değerlendirilmesinde yanılgılar olabilir.</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43</a:t>
            </a:fld>
            <a:endParaRPr lang="tr-TR">
              <a:solidFill>
                <a:prstClr val="black">
                  <a:tint val="75000"/>
                </a:prstClr>
              </a:solidFill>
            </a:endParaRPr>
          </a:p>
        </p:txBody>
      </p:sp>
    </p:spTree>
    <p:extLst>
      <p:ext uri="{BB962C8B-B14F-4D97-AF65-F5344CB8AC3E}">
        <p14:creationId xmlns:p14="http://schemas.microsoft.com/office/powerpoint/2010/main" val="123041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9387" y="277811"/>
            <a:ext cx="11313225" cy="908050"/>
          </a:xfrm>
        </p:spPr>
        <p:txBody>
          <a:bodyPr/>
          <a:lstStyle/>
          <a:p>
            <a:pPr algn="r"/>
            <a:r>
              <a:rPr lang="tr-TR" sz="3600" dirty="0">
                <a:latin typeface="Times New Roman" panose="02020603050405020304" pitchFamily="18" charset="0"/>
                <a:cs typeface="Times New Roman" panose="02020603050405020304" pitchFamily="18" charset="0"/>
              </a:rPr>
              <a:t>DESTEKLEYİCİ DEĞERLENDİRME YAKLAŞIMLARI</a:t>
            </a:r>
          </a:p>
        </p:txBody>
      </p:sp>
      <p:sp>
        <p:nvSpPr>
          <p:cNvPr id="5" name="İçerik Yer Tutucusu 4"/>
          <p:cNvSpPr>
            <a:spLocks noGrp="1"/>
          </p:cNvSpPr>
          <p:nvPr>
            <p:ph idx="1"/>
          </p:nvPr>
        </p:nvSpPr>
        <p:spPr>
          <a:xfrm>
            <a:off x="609600" y="1523999"/>
            <a:ext cx="10972800" cy="4602165"/>
          </a:xfrm>
        </p:spPr>
        <p:txBody>
          <a:bodyPr>
            <a:normAutofit lnSpcReduction="10000"/>
          </a:bodyPr>
          <a:lstStyle/>
          <a:p>
            <a:pPr marL="0" indent="0" algn="l">
              <a:lnSpc>
                <a:spcPct val="200000"/>
              </a:lnSpc>
              <a:buNone/>
            </a:pPr>
            <a:r>
              <a:rPr lang="tr-TR" sz="2400" b="1" dirty="0">
                <a:solidFill>
                  <a:srgbClr val="FF0000"/>
                </a:solidFill>
                <a:latin typeface="Times New Roman" panose="02020603050405020304" pitchFamily="18" charset="0"/>
                <a:ea typeface="Noteworthy Light" panose="02000400000000000000" pitchFamily="2" charset="0"/>
                <a:cs typeface="Times New Roman" panose="02020603050405020304" pitchFamily="18" charset="0"/>
              </a:rPr>
              <a:t>AKRAN DEĞERLENDİRME</a:t>
            </a:r>
            <a:r>
              <a:rPr lang="tr-TR" sz="2400" dirty="0">
                <a:latin typeface="Times New Roman" panose="02020603050405020304" pitchFamily="18" charset="0"/>
                <a:ea typeface="Noteworthy Light" panose="02000400000000000000" pitchFamily="2" charset="0"/>
                <a:cs typeface="Times New Roman" panose="02020603050405020304" pitchFamily="18" charset="0"/>
              </a:rPr>
              <a:t>: Öğrencinin ortaya koyduğu performansa ilişkin arkadaşlarının değerlendirmesine denir. </a:t>
            </a:r>
            <a:endParaRPr lang="tr-TR" altLang="tr-TR" sz="2400" dirty="0">
              <a:latin typeface="Times New Roman" panose="02020603050405020304" pitchFamily="18" charset="0"/>
              <a:cs typeface="Times New Roman" panose="02020603050405020304" pitchFamily="18" charset="0"/>
            </a:endParaRPr>
          </a:p>
          <a:p>
            <a:pPr marL="536575" indent="-536575" eaLnBrk="1" hangingPunct="1">
              <a:lnSpc>
                <a:spcPct val="150000"/>
              </a:lnSpc>
              <a:buFont typeface=".Apple Color Emoji UI"/>
              <a:buChar char="✅"/>
            </a:pPr>
            <a:r>
              <a:rPr lang="tr-TR" altLang="tr-TR" sz="2400" dirty="0">
                <a:latin typeface="Times New Roman" panose="02020603050405020304" pitchFamily="18" charset="0"/>
                <a:cs typeface="Times New Roman" panose="02020603050405020304" pitchFamily="18" charset="0"/>
              </a:rPr>
              <a:t>Akranların değerlendirme sürecine katılması nedeniyle daha katılımcı, aktif bir eğitim-ortamı sağlanabilir (sorumluluk duygusu artar).</a:t>
            </a:r>
            <a:endParaRPr lang="en-US" altLang="tr-TR" sz="2400" dirty="0">
              <a:latin typeface="Times New Roman" panose="02020603050405020304" pitchFamily="18" charset="0"/>
              <a:cs typeface="Times New Roman" panose="02020603050405020304" pitchFamily="18" charset="0"/>
            </a:endParaRPr>
          </a:p>
          <a:p>
            <a:pPr marL="536575" indent="-536575" eaLnBrk="1" hangingPunct="1">
              <a:lnSpc>
                <a:spcPct val="150000"/>
              </a:lnSpc>
              <a:buFont typeface=".Apple Color Emoji UI"/>
              <a:buChar char="✅"/>
            </a:pPr>
            <a:r>
              <a:rPr lang="tr-TR" altLang="tr-TR" sz="2400" dirty="0">
                <a:latin typeface="Times New Roman" panose="02020603050405020304" pitchFamily="18" charset="0"/>
                <a:cs typeface="Times New Roman" panose="02020603050405020304" pitchFamily="18" charset="0"/>
              </a:rPr>
              <a:t>Öğrencilerin eleştirel düşünme becerileri artar.</a:t>
            </a:r>
          </a:p>
          <a:p>
            <a:pPr marL="536575" indent="-536575" eaLnBrk="1" hangingPunct="1">
              <a:lnSpc>
                <a:spcPct val="150000"/>
              </a:lnSpc>
              <a:buFont typeface=".Apple Color Emoji UI"/>
              <a:buChar char="✅"/>
            </a:pPr>
            <a:r>
              <a:rPr lang="tr-TR" altLang="tr-TR" sz="2400" dirty="0">
                <a:latin typeface="Times New Roman" panose="02020603050405020304" pitchFamily="18" charset="0"/>
                <a:cs typeface="Times New Roman" panose="02020603050405020304" pitchFamily="18" charset="0"/>
              </a:rPr>
              <a:t>Hoca dışındaki bir kaynaktan dönüt almak öğrencinin performansını artırabilir.</a:t>
            </a:r>
          </a:p>
          <a:p>
            <a:pPr marL="536575" indent="-536575" eaLnBrk="1" hangingPunct="1">
              <a:lnSpc>
                <a:spcPct val="150000"/>
              </a:lnSpc>
              <a:buFont typeface=".Apple Color Emoji UI"/>
              <a:buChar char="✅"/>
            </a:pPr>
            <a:r>
              <a:rPr lang="tr-TR" altLang="tr-TR" sz="2400" dirty="0">
                <a:latin typeface="Times New Roman" panose="02020603050405020304" pitchFamily="18" charset="0"/>
                <a:cs typeface="Times New Roman" panose="02020603050405020304" pitchFamily="18" charset="0"/>
              </a:rPr>
              <a:t>Eleştiri kültürü (olumlu-olumsuz) gelişebilir.</a:t>
            </a:r>
            <a:endParaRPr lang="en-US" altLang="tr-TR" sz="2400" dirty="0">
              <a:latin typeface="Times New Roman" panose="02020603050405020304" pitchFamily="18" charset="0"/>
              <a:cs typeface="Times New Roman" panose="02020603050405020304" pitchFamily="18" charset="0"/>
            </a:endParaRP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44</a:t>
            </a:fld>
            <a:endParaRPr lang="tr-TR">
              <a:solidFill>
                <a:prstClr val="black">
                  <a:tint val="75000"/>
                </a:prstClr>
              </a:solidFill>
            </a:endParaRPr>
          </a:p>
        </p:txBody>
      </p:sp>
    </p:spTree>
    <p:extLst>
      <p:ext uri="{BB962C8B-B14F-4D97-AF65-F5344CB8AC3E}">
        <p14:creationId xmlns:p14="http://schemas.microsoft.com/office/powerpoint/2010/main" val="31700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9387" y="277811"/>
            <a:ext cx="11313225" cy="908050"/>
          </a:xfrm>
        </p:spPr>
        <p:txBody>
          <a:bodyPr/>
          <a:lstStyle/>
          <a:p>
            <a:pPr algn="r"/>
            <a:r>
              <a:rPr lang="tr-TR" sz="3600" dirty="0">
                <a:latin typeface="Times New Roman" panose="02020603050405020304" pitchFamily="18" charset="0"/>
                <a:cs typeface="Times New Roman" panose="02020603050405020304" pitchFamily="18" charset="0"/>
              </a:rPr>
              <a:t>DESTEKLEYİCİ DEĞERLENDİRME YAKLAŞIMLARI</a:t>
            </a:r>
          </a:p>
        </p:txBody>
      </p:sp>
      <p:sp>
        <p:nvSpPr>
          <p:cNvPr id="5" name="İçerik Yer Tutucusu 4"/>
          <p:cNvSpPr>
            <a:spLocks noGrp="1"/>
          </p:cNvSpPr>
          <p:nvPr>
            <p:ph idx="1"/>
          </p:nvPr>
        </p:nvSpPr>
        <p:spPr>
          <a:xfrm>
            <a:off x="609600" y="1523999"/>
            <a:ext cx="10972800" cy="4602165"/>
          </a:xfrm>
        </p:spPr>
        <p:txBody>
          <a:bodyPr/>
          <a:lstStyle/>
          <a:p>
            <a:pPr marL="0" indent="0" algn="l">
              <a:lnSpc>
                <a:spcPct val="200000"/>
              </a:lnSpc>
              <a:buNone/>
            </a:pPr>
            <a:r>
              <a:rPr lang="tr-TR" sz="2400" b="1" dirty="0">
                <a:solidFill>
                  <a:srgbClr val="FF0000"/>
                </a:solidFill>
                <a:latin typeface="Times New Roman" panose="02020603050405020304" pitchFamily="18" charset="0"/>
                <a:ea typeface="Noteworthy Light" panose="02000400000000000000" pitchFamily="2" charset="0"/>
                <a:cs typeface="Times New Roman" panose="02020603050405020304" pitchFamily="18" charset="0"/>
              </a:rPr>
              <a:t>ÖZDEĞERLENDİRMENİN OLASI DEZAVANTAJLARI</a:t>
            </a:r>
            <a:r>
              <a:rPr lang="tr-TR" sz="2400" dirty="0">
                <a:latin typeface="Times New Roman" panose="02020603050405020304" pitchFamily="18" charset="0"/>
                <a:ea typeface="Noteworthy Light" panose="02000400000000000000" pitchFamily="2" charset="0"/>
                <a:cs typeface="Times New Roman" panose="02020603050405020304" pitchFamily="18" charset="0"/>
              </a:rPr>
              <a:t>:</a:t>
            </a:r>
            <a:endParaRPr lang="tr-TR" altLang="tr-TR" sz="2400" dirty="0">
              <a:latin typeface="Times New Roman" panose="02020603050405020304" pitchFamily="18" charset="0"/>
              <a:cs typeface="Times New Roman" panose="02020603050405020304" pitchFamily="18" charset="0"/>
            </a:endParaRPr>
          </a:p>
          <a:p>
            <a:pPr marL="536575" indent="-536575" eaLnBrk="1" hangingPunct="1">
              <a:lnSpc>
                <a:spcPct val="200000"/>
              </a:lnSpc>
              <a:buFont typeface=".Apple Color Emoji UI"/>
              <a:buChar char="✅"/>
            </a:pPr>
            <a:r>
              <a:rPr lang="tr-TR" altLang="tr-TR" sz="2400" dirty="0">
                <a:latin typeface="Times New Roman" panose="02020603050405020304" pitchFamily="18" charset="0"/>
                <a:cs typeface="Times New Roman" panose="02020603050405020304" pitchFamily="18" charset="0"/>
              </a:rPr>
              <a:t>Öğrencilerin yanlı davranmaları söz konusu olabilir.</a:t>
            </a:r>
            <a:r>
              <a:rPr lang="en-US" altLang="tr-TR" sz="2400" dirty="0">
                <a:latin typeface="Times New Roman" panose="02020603050405020304" pitchFamily="18" charset="0"/>
                <a:cs typeface="Times New Roman" panose="02020603050405020304" pitchFamily="18" charset="0"/>
              </a:rPr>
              <a:t> </a:t>
            </a:r>
            <a:r>
              <a:rPr lang="tr-TR" altLang="tr-TR" sz="2400" dirty="0">
                <a:latin typeface="Times New Roman" panose="02020603050405020304" pitchFamily="18" charset="0"/>
                <a:cs typeface="Times New Roman" panose="02020603050405020304" pitchFamily="18" charset="0"/>
              </a:rPr>
              <a:t>Kişisel ilişkiler olumlu ya da olumsuz yönde değerlendirmeye etki edebilir.</a:t>
            </a:r>
          </a:p>
          <a:p>
            <a:pPr marL="536575" indent="-536575" eaLnBrk="1" hangingPunct="1">
              <a:lnSpc>
                <a:spcPct val="200000"/>
              </a:lnSpc>
              <a:buFont typeface=".Apple Color Emoji UI"/>
              <a:buChar char="✅"/>
            </a:pPr>
            <a:r>
              <a:rPr lang="tr-TR" altLang="tr-TR" sz="2400" dirty="0">
                <a:latin typeface="Times New Roman" panose="02020603050405020304" pitchFamily="18" charset="0"/>
                <a:cs typeface="Times New Roman" panose="02020603050405020304" pitchFamily="18" charset="0"/>
              </a:rPr>
              <a:t>Genel izlenimle puan verme söz konusu olabilir. </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45</a:t>
            </a:fld>
            <a:endParaRPr lang="tr-TR">
              <a:solidFill>
                <a:prstClr val="black">
                  <a:tint val="75000"/>
                </a:prstClr>
              </a:solidFill>
            </a:endParaRPr>
          </a:p>
        </p:txBody>
      </p:sp>
    </p:spTree>
    <p:extLst>
      <p:ext uri="{BB962C8B-B14F-4D97-AF65-F5344CB8AC3E}">
        <p14:creationId xmlns:p14="http://schemas.microsoft.com/office/powerpoint/2010/main" val="18836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9387" y="227012"/>
            <a:ext cx="11313225" cy="908050"/>
          </a:xfrm>
        </p:spPr>
        <p:txBody>
          <a:bodyPr/>
          <a:lstStyle/>
          <a:p>
            <a:pPr algn="r"/>
            <a:r>
              <a:rPr lang="tr-TR" sz="3600" dirty="0">
                <a:latin typeface="Times New Roman" panose="02020603050405020304" pitchFamily="18" charset="0"/>
                <a:cs typeface="Times New Roman" panose="02020603050405020304" pitchFamily="18" charset="0"/>
              </a:rPr>
              <a:t>DESTEKLEYİCİ DEĞERLENDİRME YAKLAŞIMLARI</a:t>
            </a:r>
          </a:p>
        </p:txBody>
      </p:sp>
      <p:sp>
        <p:nvSpPr>
          <p:cNvPr id="5" name="İçerik Yer Tutucusu 4"/>
          <p:cNvSpPr>
            <a:spLocks noGrp="1"/>
          </p:cNvSpPr>
          <p:nvPr>
            <p:ph idx="1"/>
          </p:nvPr>
        </p:nvSpPr>
        <p:spPr/>
        <p:txBody>
          <a:bodyPr>
            <a:normAutofit fontScale="92500"/>
          </a:bodyPr>
          <a:lstStyle/>
          <a:p>
            <a:pPr marL="0" indent="0" algn="l">
              <a:lnSpc>
                <a:spcPct val="200000"/>
              </a:lnSpc>
              <a:buNone/>
            </a:pPr>
            <a:r>
              <a:rPr lang="tr-TR" sz="2400" b="1" dirty="0">
                <a:solidFill>
                  <a:srgbClr val="FF0000"/>
                </a:solidFill>
                <a:latin typeface="Times New Roman" panose="02020603050405020304" pitchFamily="18" charset="0"/>
                <a:ea typeface="Noteworthy Light" panose="02000400000000000000" pitchFamily="2" charset="0"/>
                <a:cs typeface="Times New Roman" panose="02020603050405020304" pitchFamily="18" charset="0"/>
              </a:rPr>
              <a:t>RUBRİK (DERECELİ PUANLAMA ANAHTARI)</a:t>
            </a:r>
            <a:r>
              <a:rPr lang="tr-TR" sz="2400" dirty="0">
                <a:latin typeface="Times New Roman" panose="02020603050405020304" pitchFamily="18" charset="0"/>
                <a:ea typeface="Noteworthy Light" panose="02000400000000000000" pitchFamily="2" charset="0"/>
                <a:cs typeface="Times New Roman" panose="02020603050405020304" pitchFamily="18" charset="0"/>
              </a:rPr>
              <a:t>: Performans ürünlerinin değerlendirilmesinde en sık kullanılan araçlardan biridir. Amaç öğretim üyesi tarafından ürünün genel izlenimle puanlamasındaki öznelliğini azaltmaktır. </a:t>
            </a:r>
            <a:r>
              <a:rPr lang="tr-TR" sz="2400" dirty="0" err="1">
                <a:latin typeface="Times New Roman" panose="02020603050405020304" pitchFamily="18" charset="0"/>
                <a:ea typeface="Noteworthy Light" panose="02000400000000000000" pitchFamily="2" charset="0"/>
                <a:cs typeface="Times New Roman" panose="02020603050405020304" pitchFamily="18" charset="0"/>
              </a:rPr>
              <a:t>Rubrikler</a:t>
            </a:r>
            <a:r>
              <a:rPr lang="tr-TR" sz="2400" dirty="0">
                <a:latin typeface="Times New Roman" panose="02020603050405020304" pitchFamily="18" charset="0"/>
                <a:ea typeface="Noteworthy Light" panose="02000400000000000000" pitchFamily="2" charset="0"/>
                <a:cs typeface="Times New Roman" panose="02020603050405020304" pitchFamily="18" charset="0"/>
              </a:rPr>
              <a:t> ikiye ayrılır:</a:t>
            </a:r>
          </a:p>
          <a:p>
            <a:pPr marL="457200" indent="-457200" algn="l">
              <a:lnSpc>
                <a:spcPct val="200000"/>
              </a:lnSpc>
              <a:buAutoNum type="arabicPeriod"/>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Bütüncül (Holistik) Rubrik</a:t>
            </a:r>
          </a:p>
          <a:p>
            <a:pPr marL="457200" indent="-457200" algn="l">
              <a:lnSpc>
                <a:spcPct val="200000"/>
              </a:lnSpc>
              <a:buAutoNum type="arabicPeriod"/>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Analitik Rubrik</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46</a:t>
            </a:fld>
            <a:endParaRPr lang="tr-TR">
              <a:solidFill>
                <a:prstClr val="black">
                  <a:tint val="75000"/>
                </a:prstClr>
              </a:solidFill>
            </a:endParaRPr>
          </a:p>
        </p:txBody>
      </p:sp>
    </p:spTree>
    <p:extLst>
      <p:ext uri="{BB962C8B-B14F-4D97-AF65-F5344CB8AC3E}">
        <p14:creationId xmlns:p14="http://schemas.microsoft.com/office/powerpoint/2010/main" val="24902777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9387" y="277810"/>
            <a:ext cx="11313225" cy="908050"/>
          </a:xfrm>
        </p:spPr>
        <p:txBody>
          <a:bodyPr/>
          <a:lstStyle/>
          <a:p>
            <a:pPr algn="r"/>
            <a:r>
              <a:rPr lang="tr-TR" sz="3600" dirty="0">
                <a:latin typeface="Times New Roman" panose="02020603050405020304" pitchFamily="18" charset="0"/>
                <a:cs typeface="Times New Roman" panose="02020603050405020304" pitchFamily="18" charset="0"/>
              </a:rPr>
              <a:t>DESTEKLEYİCİ DEĞERLENDİRME YAKLAŞIMLARI</a:t>
            </a:r>
          </a:p>
        </p:txBody>
      </p:sp>
      <p:sp>
        <p:nvSpPr>
          <p:cNvPr id="5" name="İçerik Yer Tutucusu 4"/>
          <p:cNvSpPr>
            <a:spLocks noGrp="1"/>
          </p:cNvSpPr>
          <p:nvPr>
            <p:ph idx="1"/>
          </p:nvPr>
        </p:nvSpPr>
        <p:spPr>
          <a:xfrm>
            <a:off x="609600" y="1232453"/>
            <a:ext cx="10972800" cy="4893712"/>
          </a:xfrm>
        </p:spPr>
        <p:txBody>
          <a:bodyPr/>
          <a:lstStyle/>
          <a:p>
            <a:pPr marL="0" indent="0">
              <a:lnSpc>
                <a:spcPct val="200000"/>
              </a:lnSpc>
              <a:buNone/>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Bütüncül (Holistik) Rubrik Örneği: Bir Maket Yapımı Örneği</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47</a:t>
            </a:fld>
            <a:endParaRPr lang="tr-TR">
              <a:solidFill>
                <a:prstClr val="black">
                  <a:tint val="75000"/>
                </a:prstClr>
              </a:solidFill>
            </a:endParaRPr>
          </a:p>
        </p:txBody>
      </p:sp>
      <p:pic>
        <p:nvPicPr>
          <p:cNvPr id="6" name="Resim 5">
            <a:extLst>
              <a:ext uri="{FF2B5EF4-FFF2-40B4-BE49-F238E27FC236}">
                <a16:creationId xmlns:a16="http://schemas.microsoft.com/office/drawing/2014/main" id="{52525A9C-FA2C-D672-7569-049DDDC7D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8887" y="2491890"/>
            <a:ext cx="5674226" cy="3864461"/>
          </a:xfrm>
          <a:prstGeom prst="rect">
            <a:avLst/>
          </a:prstGeom>
        </p:spPr>
      </p:pic>
    </p:spTree>
    <p:extLst>
      <p:ext uri="{BB962C8B-B14F-4D97-AF65-F5344CB8AC3E}">
        <p14:creationId xmlns:p14="http://schemas.microsoft.com/office/powerpoint/2010/main" val="1595231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9387" y="223079"/>
            <a:ext cx="11313225" cy="908050"/>
          </a:xfrm>
        </p:spPr>
        <p:txBody>
          <a:bodyPr/>
          <a:lstStyle/>
          <a:p>
            <a:pPr algn="r"/>
            <a:r>
              <a:rPr lang="tr-TR" sz="3600" dirty="0">
                <a:latin typeface="Times New Roman" panose="02020603050405020304" pitchFamily="18" charset="0"/>
                <a:cs typeface="Times New Roman" panose="02020603050405020304" pitchFamily="18" charset="0"/>
              </a:rPr>
              <a:t>DESTEKLEYİCİ DEĞERLENDİRME YAKLAŞIMLARI</a:t>
            </a:r>
          </a:p>
        </p:txBody>
      </p:sp>
      <p:sp>
        <p:nvSpPr>
          <p:cNvPr id="5" name="İçerik Yer Tutucusu 4"/>
          <p:cNvSpPr>
            <a:spLocks noGrp="1"/>
          </p:cNvSpPr>
          <p:nvPr>
            <p:ph idx="1"/>
          </p:nvPr>
        </p:nvSpPr>
        <p:spPr>
          <a:xfrm>
            <a:off x="609600" y="1232453"/>
            <a:ext cx="10972800" cy="4893712"/>
          </a:xfrm>
        </p:spPr>
        <p:txBody>
          <a:bodyPr/>
          <a:lstStyle/>
          <a:p>
            <a:pPr marL="0" indent="0">
              <a:lnSpc>
                <a:spcPct val="200000"/>
              </a:lnSpc>
              <a:buNone/>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Analitik Rubrik Örneği: Bir Maket Yapımı Örneği</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48</a:t>
            </a:fld>
            <a:endParaRPr lang="tr-TR">
              <a:solidFill>
                <a:prstClr val="black">
                  <a:tint val="75000"/>
                </a:prstClr>
              </a:solidFill>
            </a:endParaRPr>
          </a:p>
        </p:txBody>
      </p:sp>
      <p:pic>
        <p:nvPicPr>
          <p:cNvPr id="7" name="Resim 6">
            <a:extLst>
              <a:ext uri="{FF2B5EF4-FFF2-40B4-BE49-F238E27FC236}">
                <a16:creationId xmlns:a16="http://schemas.microsoft.com/office/drawing/2014/main" id="{F468E337-D939-1F23-995B-93FD25F0C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146696"/>
            <a:ext cx="11013086" cy="4108330"/>
          </a:xfrm>
          <a:prstGeom prst="rect">
            <a:avLst/>
          </a:prstGeom>
        </p:spPr>
      </p:pic>
    </p:spTree>
    <p:extLst>
      <p:ext uri="{BB962C8B-B14F-4D97-AF65-F5344CB8AC3E}">
        <p14:creationId xmlns:p14="http://schemas.microsoft.com/office/powerpoint/2010/main" val="40650317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9387" y="373857"/>
            <a:ext cx="11313225" cy="908050"/>
          </a:xfrm>
        </p:spPr>
        <p:txBody>
          <a:bodyPr/>
          <a:lstStyle/>
          <a:p>
            <a:pPr algn="r"/>
            <a:r>
              <a:rPr lang="tr-TR" sz="3600" dirty="0">
                <a:latin typeface="Times New Roman" panose="02020603050405020304" pitchFamily="18" charset="0"/>
                <a:cs typeface="Times New Roman" panose="02020603050405020304" pitchFamily="18" charset="0"/>
              </a:rPr>
              <a:t>DESTEKLEYİCİ DEĞERLENDİRME YAKLAŞIMLARI</a:t>
            </a:r>
          </a:p>
        </p:txBody>
      </p:sp>
      <p:sp>
        <p:nvSpPr>
          <p:cNvPr id="5" name="İçerik Yer Tutucusu 4"/>
          <p:cNvSpPr>
            <a:spLocks noGrp="1"/>
          </p:cNvSpPr>
          <p:nvPr>
            <p:ph idx="1"/>
          </p:nvPr>
        </p:nvSpPr>
        <p:spPr>
          <a:xfrm>
            <a:off x="838200" y="1668379"/>
            <a:ext cx="10515600" cy="4508584"/>
          </a:xfrm>
        </p:spPr>
        <p:txBody>
          <a:bodyPr/>
          <a:lstStyle/>
          <a:p>
            <a:pPr algn="l">
              <a:lnSpc>
                <a:spcPct val="200000"/>
              </a:lnSpc>
              <a:buFont typeface=".Apple Color Emoji UI"/>
              <a:buChar char="✅"/>
            </a:pPr>
            <a:r>
              <a:rPr lang="tr-TR" sz="2400" dirty="0" err="1">
                <a:latin typeface="Times New Roman" panose="02020603050405020304" pitchFamily="18" charset="0"/>
                <a:ea typeface="Noteworthy Light" panose="02000400000000000000" pitchFamily="2" charset="0"/>
                <a:cs typeface="Times New Roman" panose="02020603050405020304" pitchFamily="18" charset="0"/>
              </a:rPr>
              <a:t>Rubrikler</a:t>
            </a:r>
            <a:r>
              <a:rPr lang="tr-TR" sz="2400" dirty="0">
                <a:latin typeface="Times New Roman" panose="02020603050405020304" pitchFamily="18" charset="0"/>
                <a:ea typeface="Noteworthy Light" panose="02000400000000000000" pitchFamily="2" charset="0"/>
                <a:cs typeface="Times New Roman" panose="02020603050405020304" pitchFamily="18" charset="0"/>
              </a:rPr>
              <a:t> performans görevleriyle birlikte öğrenciye verilmelidir. </a:t>
            </a:r>
          </a:p>
          <a:p>
            <a:pPr algn="l">
              <a:lnSpc>
                <a:spcPct val="200000"/>
              </a:lnSpc>
              <a:buFont typeface=".Apple Color Emoji UI"/>
              <a:buChar char="✅"/>
            </a:pPr>
            <a:r>
              <a:rPr lang="tr-TR" sz="2400" dirty="0" err="1">
                <a:latin typeface="Times New Roman" panose="02020603050405020304" pitchFamily="18" charset="0"/>
                <a:ea typeface="Noteworthy Light" panose="02000400000000000000" pitchFamily="2" charset="0"/>
                <a:cs typeface="Times New Roman" panose="02020603050405020304" pitchFamily="18" charset="0"/>
              </a:rPr>
              <a:t>Rubriklerin</a:t>
            </a:r>
            <a:r>
              <a:rPr lang="tr-TR" sz="2400" dirty="0">
                <a:latin typeface="Times New Roman" panose="02020603050405020304" pitchFamily="18" charset="0"/>
                <a:ea typeface="Noteworthy Light" panose="02000400000000000000" pitchFamily="2" charset="0"/>
                <a:cs typeface="Times New Roman" panose="02020603050405020304" pitchFamily="18" charset="0"/>
              </a:rPr>
              <a:t> geliştirilmesi uzmanlık gerektirir. </a:t>
            </a:r>
            <a:r>
              <a:rPr lang="tr-TR" sz="2400" dirty="0" err="1">
                <a:latin typeface="Times New Roman" panose="02020603050405020304" pitchFamily="18" charset="0"/>
                <a:ea typeface="Noteworthy Light" panose="02000400000000000000" pitchFamily="2" charset="0"/>
                <a:cs typeface="Times New Roman" panose="02020603050405020304" pitchFamily="18" charset="0"/>
              </a:rPr>
              <a:t>Rubrikler</a:t>
            </a:r>
            <a:r>
              <a:rPr lang="tr-TR" sz="2400" dirty="0">
                <a:latin typeface="Times New Roman" panose="02020603050405020304" pitchFamily="18" charset="0"/>
                <a:ea typeface="Noteworthy Light" panose="02000400000000000000" pitchFamily="2" charset="0"/>
                <a:cs typeface="Times New Roman" panose="02020603050405020304" pitchFamily="18" charset="0"/>
              </a:rPr>
              <a:t> için geçerlilik ve güvenilirlik çalışmaları yapılmalıdır. </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49</a:t>
            </a:fld>
            <a:endParaRPr lang="tr-TR">
              <a:solidFill>
                <a:prstClr val="black">
                  <a:tint val="75000"/>
                </a:prstClr>
              </a:solidFill>
            </a:endParaRPr>
          </a:p>
        </p:txBody>
      </p:sp>
    </p:spTree>
    <p:extLst>
      <p:ext uri="{BB962C8B-B14F-4D97-AF65-F5344CB8AC3E}">
        <p14:creationId xmlns:p14="http://schemas.microsoft.com/office/powerpoint/2010/main" val="283586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a:extLst>
              <a:ext uri="{FF2B5EF4-FFF2-40B4-BE49-F238E27FC236}">
                <a16:creationId xmlns:a16="http://schemas.microsoft.com/office/drawing/2014/main" id="{93BD4B5D-F3AF-8349-88A4-4B5390463E4E}"/>
              </a:ext>
            </a:extLst>
          </p:cNvPr>
          <p:cNvSpPr txBox="1">
            <a:spLocks/>
          </p:cNvSpPr>
          <p:nvPr/>
        </p:nvSpPr>
        <p:spPr>
          <a:xfrm>
            <a:off x="447040" y="1102291"/>
            <a:ext cx="11623039" cy="541800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ct val="20000"/>
              </a:spcBef>
              <a:buClr>
                <a:schemeClr val="tx1"/>
              </a:buClr>
              <a:buSzPct val="65000"/>
              <a:defRPr/>
            </a:pPr>
            <a:endParaRPr lang="tr-TR" sz="3200" dirty="0">
              <a:latin typeface="+mn-lt"/>
              <a:cs typeface="Noteworthy Light"/>
            </a:endParaRPr>
          </a:p>
        </p:txBody>
      </p:sp>
      <p:sp>
        <p:nvSpPr>
          <p:cNvPr id="8" name="Başlık 1">
            <a:extLst>
              <a:ext uri="{FF2B5EF4-FFF2-40B4-BE49-F238E27FC236}">
                <a16:creationId xmlns:a16="http://schemas.microsoft.com/office/drawing/2014/main" id="{F3081CC6-736F-75A0-C0EC-2560E4F04090}"/>
              </a:ext>
            </a:extLst>
          </p:cNvPr>
          <p:cNvSpPr txBox="1">
            <a:spLocks/>
          </p:cNvSpPr>
          <p:nvPr/>
        </p:nvSpPr>
        <p:spPr>
          <a:xfrm>
            <a:off x="2481484" y="332773"/>
            <a:ext cx="7229032" cy="889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400" b="1" dirty="0">
                <a:latin typeface="Avenir Next" panose="020B0503020202020204" pitchFamily="34" charset="0"/>
              </a:rPr>
              <a:t>21. YÜZYILDA DEĞİŞEN EĞİTİM PARADİGMASI</a:t>
            </a:r>
          </a:p>
        </p:txBody>
      </p:sp>
      <p:pic>
        <p:nvPicPr>
          <p:cNvPr id="10" name="Resim 9" descr="metin, ekran görüntüsü, yazı tipi, logo içeren bir resim&#10;&#10;Açıklama otomatik olarak oluşturuldu">
            <a:extLst>
              <a:ext uri="{FF2B5EF4-FFF2-40B4-BE49-F238E27FC236}">
                <a16:creationId xmlns:a16="http://schemas.microsoft.com/office/drawing/2014/main" id="{510F4079-1AB7-E5FC-4E57-29D6B271BCCF}"/>
              </a:ext>
            </a:extLst>
          </p:cNvPr>
          <p:cNvPicPr>
            <a:picLocks noChangeAspect="1"/>
          </p:cNvPicPr>
          <p:nvPr/>
        </p:nvPicPr>
        <p:blipFill>
          <a:blip r:embed="rId3"/>
          <a:stretch>
            <a:fillRect/>
          </a:stretch>
        </p:blipFill>
        <p:spPr>
          <a:xfrm>
            <a:off x="1891593" y="1222121"/>
            <a:ext cx="8408814" cy="4489747"/>
          </a:xfrm>
          <a:prstGeom prst="rect">
            <a:avLst/>
          </a:prstGeom>
        </p:spPr>
      </p:pic>
    </p:spTree>
    <p:extLst>
      <p:ext uri="{BB962C8B-B14F-4D97-AF65-F5344CB8AC3E}">
        <p14:creationId xmlns:p14="http://schemas.microsoft.com/office/powerpoint/2010/main" val="39967217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9387" y="304800"/>
            <a:ext cx="11313225" cy="908050"/>
          </a:xfrm>
        </p:spPr>
        <p:txBody>
          <a:bodyPr/>
          <a:lstStyle/>
          <a:p>
            <a:pPr algn="r"/>
            <a:r>
              <a:rPr lang="tr-TR" sz="3600" dirty="0">
                <a:latin typeface="Times New Roman" panose="02020603050405020304" pitchFamily="18" charset="0"/>
                <a:cs typeface="Times New Roman" panose="02020603050405020304" pitchFamily="18" charset="0"/>
              </a:rPr>
              <a:t>DESTEKLEYİCİ DEĞERLENDİRME YAKLAŞIMLARI</a:t>
            </a:r>
          </a:p>
        </p:txBody>
      </p:sp>
      <p:sp>
        <p:nvSpPr>
          <p:cNvPr id="5" name="İçerik Yer Tutucusu 4"/>
          <p:cNvSpPr>
            <a:spLocks noGrp="1"/>
          </p:cNvSpPr>
          <p:nvPr>
            <p:ph idx="1"/>
          </p:nvPr>
        </p:nvSpPr>
        <p:spPr>
          <a:xfrm>
            <a:off x="838200" y="1411705"/>
            <a:ext cx="10515600" cy="4765258"/>
          </a:xfrm>
        </p:spPr>
        <p:txBody>
          <a:bodyPr>
            <a:normAutofit/>
          </a:bodyPr>
          <a:lstStyle/>
          <a:p>
            <a:pPr marL="0" indent="0" algn="l">
              <a:lnSpc>
                <a:spcPct val="200000"/>
              </a:lnSpc>
              <a:buNone/>
            </a:pPr>
            <a:r>
              <a:rPr lang="tr-TR" sz="2400" b="1" dirty="0">
                <a:solidFill>
                  <a:srgbClr val="FF0000"/>
                </a:solidFill>
                <a:latin typeface="Times New Roman" panose="02020603050405020304" pitchFamily="18" charset="0"/>
                <a:ea typeface="Noteworthy Light" panose="02000400000000000000" pitchFamily="2" charset="0"/>
                <a:cs typeface="Times New Roman" panose="02020603050405020304" pitchFamily="18" charset="0"/>
              </a:rPr>
              <a:t>Kontrol Listeleri</a:t>
            </a:r>
            <a:r>
              <a:rPr lang="tr-TR" sz="2400" dirty="0">
                <a:latin typeface="Times New Roman" panose="02020603050405020304" pitchFamily="18" charset="0"/>
                <a:ea typeface="Noteworthy Light" panose="02000400000000000000" pitchFamily="2" charset="0"/>
                <a:cs typeface="Times New Roman" panose="02020603050405020304" pitchFamily="18" charset="0"/>
              </a:rPr>
              <a:t>: Gözlenen performans ürününün ölçütlere uygunluğunu «evet-hayır», «var-yok», «gösterdi-göstermedi» vb. bir biçimde kategorik (1-0) olarak puanlama amacıyla kullanılan araçlardır.  </a:t>
            </a:r>
          </a:p>
          <a:p>
            <a:pPr marL="450850" indent="-450850">
              <a:lnSpc>
                <a:spcPct val="150000"/>
              </a:lnSpc>
              <a:buFont typeface=".Apple Color Emoji UI"/>
              <a:buChar char="✅"/>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Özellikle sergilenecek performans detaylı ve ardışık eylemler gerektirdiği zamanlarda kullanışlıdır. </a:t>
            </a:r>
            <a:r>
              <a:rPr lang="tr-TR" sz="2400" i="1" dirty="0">
                <a:latin typeface="Times New Roman" panose="02020603050405020304" pitchFamily="18" charset="0"/>
                <a:ea typeface="Noteworthy Light" panose="02000400000000000000" pitchFamily="2" charset="0"/>
                <a:cs typeface="Times New Roman" panose="02020603050405020304" pitchFamily="18" charset="0"/>
              </a:rPr>
              <a:t>Örneğin bir deneyin eyleme dökülmesi vb. </a:t>
            </a:r>
          </a:p>
          <a:p>
            <a:pPr marL="450850" indent="-450850">
              <a:lnSpc>
                <a:spcPct val="150000"/>
              </a:lnSpc>
              <a:buFont typeface=".Apple Color Emoji UI"/>
              <a:buChar char="✅"/>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Pek çok işlem adımında oluşan performanstaki eksik adımları belirlemek için oldukça uygundur. </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50</a:t>
            </a:fld>
            <a:endParaRPr lang="tr-TR">
              <a:solidFill>
                <a:prstClr val="black">
                  <a:tint val="75000"/>
                </a:prstClr>
              </a:solidFill>
            </a:endParaRPr>
          </a:p>
        </p:txBody>
      </p:sp>
    </p:spTree>
    <p:extLst>
      <p:ext uri="{BB962C8B-B14F-4D97-AF65-F5344CB8AC3E}">
        <p14:creationId xmlns:p14="http://schemas.microsoft.com/office/powerpoint/2010/main" val="1365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85537" y="365125"/>
            <a:ext cx="11189368" cy="517191"/>
          </a:xfrm>
        </p:spPr>
        <p:txBody>
          <a:bodyPr wrap="square" anchor="ctr">
            <a:noAutofit/>
          </a:bodyPr>
          <a:lstStyle/>
          <a:p>
            <a:r>
              <a:rPr lang="tr-TR" sz="3600" dirty="0">
                <a:latin typeface="Times New Roman" panose="02020603050405020304" pitchFamily="18" charset="0"/>
                <a:cs typeface="Times New Roman" panose="02020603050405020304" pitchFamily="18" charset="0"/>
              </a:rPr>
              <a:t>DESTEKLEYİCİ DEĞERLENDİRME YAKLAŞIMLARI</a:t>
            </a:r>
          </a:p>
        </p:txBody>
      </p:sp>
      <p:pic>
        <p:nvPicPr>
          <p:cNvPr id="6" name="Resim 5" descr="tablo içeren bir resim&#10;&#10;Açıklama otomatik olarak oluşturuldu">
            <a:extLst>
              <a:ext uri="{FF2B5EF4-FFF2-40B4-BE49-F238E27FC236}">
                <a16:creationId xmlns:a16="http://schemas.microsoft.com/office/drawing/2014/main" id="{B9BCAEF2-ECD7-C128-4DBC-85B9798C5FCF}"/>
              </a:ext>
            </a:extLst>
          </p:cNvPr>
          <p:cNvPicPr>
            <a:picLocks noChangeAspect="1"/>
          </p:cNvPicPr>
          <p:nvPr/>
        </p:nvPicPr>
        <p:blipFill>
          <a:blip r:embed="rId2"/>
          <a:stretch>
            <a:fillRect/>
          </a:stretch>
        </p:blipFill>
        <p:spPr>
          <a:xfrm>
            <a:off x="3599899" y="1046718"/>
            <a:ext cx="4992202" cy="5656887"/>
          </a:xfrm>
          <a:prstGeom prst="rect">
            <a:avLst/>
          </a:prstGeom>
          <a:noFill/>
        </p:spPr>
      </p:pic>
      <p:pic>
        <p:nvPicPr>
          <p:cNvPr id="15" name="Resim 14" descr="tablo içeren bir resim&#10;&#10;Açıklama otomatik olarak oluşturuldu">
            <a:extLst>
              <a:ext uri="{FF2B5EF4-FFF2-40B4-BE49-F238E27FC236}">
                <a16:creationId xmlns:a16="http://schemas.microsoft.com/office/drawing/2014/main" id="{2042A9AA-D116-7B7A-B413-71B794513F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568" y="1046718"/>
            <a:ext cx="9730864" cy="5722329"/>
          </a:xfrm>
          <a:prstGeom prst="rect">
            <a:avLst/>
          </a:prstGeom>
        </p:spPr>
      </p:pic>
      <p:pic>
        <p:nvPicPr>
          <p:cNvPr id="17" name="Resim 16" descr="tablo içeren bir resim&#10;&#10;Açıklama otomatik olarak oluşturuldu">
            <a:extLst>
              <a:ext uri="{FF2B5EF4-FFF2-40B4-BE49-F238E27FC236}">
                <a16:creationId xmlns:a16="http://schemas.microsoft.com/office/drawing/2014/main" id="{0B2812BF-C7FA-865D-52AC-F1C29C73E3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259" y="1069458"/>
            <a:ext cx="10361481" cy="5699589"/>
          </a:xfrm>
          <a:prstGeom prst="rect">
            <a:avLst/>
          </a:prstGeom>
        </p:spPr>
      </p:pic>
    </p:spTree>
    <p:extLst>
      <p:ext uri="{BB962C8B-B14F-4D97-AF65-F5344CB8AC3E}">
        <p14:creationId xmlns:p14="http://schemas.microsoft.com/office/powerpoint/2010/main" val="306079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xit" presetSubtype="10" fill="hold" nodeType="clickEffect">
                                  <p:stCondLst>
                                    <p:cond delay="0"/>
                                  </p:stCondLst>
                                  <p:childTnLst>
                                    <p:animEffect transition="out" filter="randombar(horizontal)">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9387" y="304800"/>
            <a:ext cx="11313225" cy="908050"/>
          </a:xfrm>
        </p:spPr>
        <p:txBody>
          <a:bodyPr/>
          <a:lstStyle/>
          <a:p>
            <a:pPr algn="r"/>
            <a:r>
              <a:rPr lang="tr-TR" sz="3600" dirty="0">
                <a:latin typeface="Times New Roman" panose="02020603050405020304" pitchFamily="18" charset="0"/>
                <a:cs typeface="Times New Roman" panose="02020603050405020304" pitchFamily="18" charset="0"/>
              </a:rPr>
              <a:t>DESTEKLEYİCİ DEĞERLENDİRME YAKLAŞIMLARI</a:t>
            </a:r>
          </a:p>
        </p:txBody>
      </p:sp>
      <p:sp>
        <p:nvSpPr>
          <p:cNvPr id="5" name="İçerik Yer Tutucusu 4"/>
          <p:cNvSpPr>
            <a:spLocks noGrp="1"/>
          </p:cNvSpPr>
          <p:nvPr>
            <p:ph idx="1"/>
          </p:nvPr>
        </p:nvSpPr>
        <p:spPr>
          <a:xfrm>
            <a:off x="838200" y="1676400"/>
            <a:ext cx="10515600" cy="4500563"/>
          </a:xfrm>
        </p:spPr>
        <p:txBody>
          <a:bodyPr/>
          <a:lstStyle/>
          <a:p>
            <a:pPr marL="0" indent="0" algn="l">
              <a:lnSpc>
                <a:spcPct val="200000"/>
              </a:lnSpc>
              <a:buNone/>
            </a:pPr>
            <a:r>
              <a:rPr lang="tr-TR" sz="2400" b="1" dirty="0">
                <a:solidFill>
                  <a:srgbClr val="FF0000"/>
                </a:solidFill>
                <a:latin typeface="Times New Roman" panose="02020603050405020304" pitchFamily="18" charset="0"/>
                <a:ea typeface="Noteworthy Light" panose="02000400000000000000" pitchFamily="2" charset="0"/>
                <a:cs typeface="Times New Roman" panose="02020603050405020304" pitchFamily="18" charset="0"/>
              </a:rPr>
              <a:t>Dereceleme Ölçekleri</a:t>
            </a:r>
            <a:r>
              <a:rPr lang="tr-TR" sz="2400" dirty="0">
                <a:latin typeface="Times New Roman" panose="02020603050405020304" pitchFamily="18" charset="0"/>
                <a:ea typeface="Noteworthy Light" panose="02000400000000000000" pitchFamily="2" charset="0"/>
                <a:cs typeface="Times New Roman" panose="02020603050405020304" pitchFamily="18" charset="0"/>
              </a:rPr>
              <a:t>: Bu araçların kullanımında performansa dayalı işlemler ilk baştan sonuna kadar listelenir ve davranışın karşısına davranışın gösterilme derecesi en az üçlü (</a:t>
            </a:r>
            <a:r>
              <a:rPr lang="tr-TR" sz="2400" i="1" dirty="0">
                <a:latin typeface="Times New Roman" panose="02020603050405020304" pitchFamily="18" charset="0"/>
                <a:ea typeface="Noteworthy Light" panose="02000400000000000000" pitchFamily="2" charset="0"/>
                <a:cs typeface="Times New Roman" panose="02020603050405020304" pitchFamily="18" charset="0"/>
              </a:rPr>
              <a:t>örneğin «tam gösterildi (3), kısmen gösterildi (2) ve gösterilmedi (1)</a:t>
            </a:r>
            <a:r>
              <a:rPr lang="tr-TR" sz="2400" dirty="0">
                <a:latin typeface="Times New Roman" panose="02020603050405020304" pitchFamily="18" charset="0"/>
                <a:ea typeface="Noteworthy Light" panose="02000400000000000000" pitchFamily="2" charset="0"/>
                <a:cs typeface="Times New Roman" panose="02020603050405020304" pitchFamily="18" charset="0"/>
              </a:rPr>
              <a:t>) bir biçimde derecelendirilir. </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52</a:t>
            </a:fld>
            <a:endParaRPr lang="tr-TR">
              <a:solidFill>
                <a:prstClr val="black">
                  <a:tint val="75000"/>
                </a:prstClr>
              </a:solidFill>
            </a:endParaRPr>
          </a:p>
        </p:txBody>
      </p:sp>
    </p:spTree>
    <p:extLst>
      <p:ext uri="{BB962C8B-B14F-4D97-AF65-F5344CB8AC3E}">
        <p14:creationId xmlns:p14="http://schemas.microsoft.com/office/powerpoint/2010/main" val="33290695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9387" y="280737"/>
            <a:ext cx="11313225" cy="908050"/>
          </a:xfrm>
        </p:spPr>
        <p:txBody>
          <a:bodyPr/>
          <a:lstStyle/>
          <a:p>
            <a:pPr algn="r"/>
            <a:r>
              <a:rPr lang="tr-TR" sz="3600" dirty="0">
                <a:latin typeface="Times New Roman" panose="02020603050405020304" pitchFamily="18" charset="0"/>
                <a:cs typeface="Times New Roman" panose="02020603050405020304" pitchFamily="18" charset="0"/>
              </a:rPr>
              <a:t>DESTEKLEYİCİ DEĞERLENDİRME YAKLAŞIMLARI</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53</a:t>
            </a:fld>
            <a:endParaRPr lang="tr-TR">
              <a:solidFill>
                <a:prstClr val="black">
                  <a:tint val="75000"/>
                </a:prstClr>
              </a:solidFill>
            </a:endParaRPr>
          </a:p>
        </p:txBody>
      </p:sp>
      <p:pic>
        <p:nvPicPr>
          <p:cNvPr id="5" name="Resim 4" descr="tablo içeren bir resim&#10;&#10;Açıklama otomatik olarak oluşturuldu">
            <a:extLst>
              <a:ext uri="{FF2B5EF4-FFF2-40B4-BE49-F238E27FC236}">
                <a16:creationId xmlns:a16="http://schemas.microsoft.com/office/drawing/2014/main" id="{DE6FD7AE-2998-B6DD-9912-C934AF445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350" y="1543050"/>
            <a:ext cx="10909300" cy="3771900"/>
          </a:xfrm>
          <a:prstGeom prst="rect">
            <a:avLst/>
          </a:prstGeom>
        </p:spPr>
      </p:pic>
    </p:spTree>
    <p:extLst>
      <p:ext uri="{BB962C8B-B14F-4D97-AF65-F5344CB8AC3E}">
        <p14:creationId xmlns:p14="http://schemas.microsoft.com/office/powerpoint/2010/main" val="3369408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9386" y="208806"/>
            <a:ext cx="11313225" cy="908050"/>
          </a:xfrm>
        </p:spPr>
        <p:txBody>
          <a:bodyPr/>
          <a:lstStyle/>
          <a:p>
            <a:pPr algn="r"/>
            <a:r>
              <a:rPr lang="tr-TR" sz="3600" dirty="0">
                <a:latin typeface="Times New Roman" panose="02020603050405020304" pitchFamily="18" charset="0"/>
                <a:cs typeface="Times New Roman" panose="02020603050405020304" pitchFamily="18" charset="0"/>
              </a:rPr>
              <a:t>DESTEKLEYİCİ DEĞERLENDİRME YAKLAŞIMLARI</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54</a:t>
            </a:fld>
            <a:endParaRPr lang="tr-TR">
              <a:solidFill>
                <a:prstClr val="black">
                  <a:tint val="75000"/>
                </a:prstClr>
              </a:solidFill>
            </a:endParaRPr>
          </a:p>
        </p:txBody>
      </p:sp>
      <p:pic>
        <p:nvPicPr>
          <p:cNvPr id="8" name="Resim 7" descr="tablo içeren bir resim&#10;&#10;Açıklama otomatik olarak oluşturuldu">
            <a:extLst>
              <a:ext uri="{FF2B5EF4-FFF2-40B4-BE49-F238E27FC236}">
                <a16:creationId xmlns:a16="http://schemas.microsoft.com/office/drawing/2014/main" id="{2E9B9953-2836-10E0-EF02-8CCFFF7BA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477" y="1116857"/>
            <a:ext cx="8777045" cy="5604619"/>
          </a:xfrm>
          <a:prstGeom prst="rect">
            <a:avLst/>
          </a:prstGeom>
        </p:spPr>
      </p:pic>
    </p:spTree>
    <p:extLst>
      <p:ext uri="{BB962C8B-B14F-4D97-AF65-F5344CB8AC3E}">
        <p14:creationId xmlns:p14="http://schemas.microsoft.com/office/powerpoint/2010/main" val="42798227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9387" y="227012"/>
            <a:ext cx="11313225" cy="908050"/>
          </a:xfrm>
        </p:spPr>
        <p:txBody>
          <a:bodyPr/>
          <a:lstStyle/>
          <a:p>
            <a:pPr algn="r"/>
            <a:r>
              <a:rPr lang="tr-TR" sz="3600" dirty="0">
                <a:latin typeface="Times New Roman" panose="02020603050405020304" pitchFamily="18" charset="0"/>
                <a:cs typeface="Times New Roman" panose="02020603050405020304" pitchFamily="18" charset="0"/>
              </a:rPr>
              <a:t>DESTEKLEYİCİ DEĞERLENDİRME YAKLAŞIMLARI</a:t>
            </a:r>
          </a:p>
        </p:txBody>
      </p:sp>
      <p:sp>
        <p:nvSpPr>
          <p:cNvPr id="5" name="İçerik Yer Tutucusu 4"/>
          <p:cNvSpPr>
            <a:spLocks noGrp="1"/>
          </p:cNvSpPr>
          <p:nvPr>
            <p:ph idx="1"/>
          </p:nvPr>
        </p:nvSpPr>
        <p:spPr>
          <a:xfrm>
            <a:off x="838200" y="1419726"/>
            <a:ext cx="10515600" cy="4757237"/>
          </a:xfrm>
        </p:spPr>
        <p:txBody>
          <a:bodyPr>
            <a:normAutofit/>
          </a:bodyPr>
          <a:lstStyle/>
          <a:p>
            <a:pPr marL="0" indent="0" algn="l">
              <a:lnSpc>
                <a:spcPct val="200000"/>
              </a:lnSpc>
              <a:buNone/>
            </a:pPr>
            <a:r>
              <a:rPr lang="tr-TR" sz="2400" b="1" dirty="0">
                <a:solidFill>
                  <a:srgbClr val="FF0000"/>
                </a:solidFill>
                <a:latin typeface="Times New Roman" panose="02020603050405020304" pitchFamily="18" charset="0"/>
                <a:ea typeface="Noteworthy Light" panose="02000400000000000000" pitchFamily="2" charset="0"/>
                <a:cs typeface="Times New Roman" panose="02020603050405020304" pitchFamily="18" charset="0"/>
              </a:rPr>
              <a:t>Gözlem Formları</a:t>
            </a:r>
            <a:r>
              <a:rPr lang="tr-TR" sz="2400" dirty="0">
                <a:latin typeface="Times New Roman" panose="02020603050405020304" pitchFamily="18" charset="0"/>
                <a:ea typeface="Noteworthy Light" panose="02000400000000000000" pitchFamily="2" charset="0"/>
                <a:cs typeface="Times New Roman" panose="02020603050405020304" pitchFamily="18" charset="0"/>
              </a:rPr>
              <a:t>: Öğrenme çıktılarının somut olarak gözlenebildiği bazı alanlarda bu yöntem oldukça kullanışlıdır. </a:t>
            </a:r>
          </a:p>
          <a:p>
            <a:pPr marL="450850" indent="-450850">
              <a:lnSpc>
                <a:spcPct val="150000"/>
              </a:lnSpc>
              <a:buFont typeface=".Apple Color Emoji UI"/>
              <a:buChar char="✅"/>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Özellikle fen ve mühendislik alanlarında, somut performans ürünlerinin geliştirildiği vb. alanlar için oldukça uygundur. </a:t>
            </a:r>
          </a:p>
          <a:p>
            <a:pPr marL="450850" indent="-450850">
              <a:lnSpc>
                <a:spcPct val="150000"/>
              </a:lnSpc>
              <a:buFont typeface=".Apple Color Emoji UI"/>
              <a:buChar char="✅"/>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Gözlemler öğrenciler hakkında doğru ve hızlı bilgi elde edilmesini sağlar. </a:t>
            </a:r>
          </a:p>
          <a:p>
            <a:pPr marL="450850" indent="-450850">
              <a:lnSpc>
                <a:spcPct val="150000"/>
              </a:lnSpc>
              <a:buFont typeface=".Apple Color Emoji UI"/>
              <a:buChar char="✅"/>
            </a:pPr>
            <a:r>
              <a:rPr lang="tr-TR" sz="2400" dirty="0">
                <a:latin typeface="Times New Roman" panose="02020603050405020304" pitchFamily="18" charset="0"/>
                <a:ea typeface="Noteworthy Light" panose="02000400000000000000" pitchFamily="2" charset="0"/>
                <a:cs typeface="Times New Roman" panose="02020603050405020304" pitchFamily="18" charset="0"/>
              </a:rPr>
              <a:t>Gözlem formları yarı yapılandırılmış biçimde olabileceği gibi, tam yapılandırılmış bir formatta da olabilir. </a:t>
            </a:r>
          </a:p>
        </p:txBody>
      </p:sp>
      <p:sp>
        <p:nvSpPr>
          <p:cNvPr id="4" name="Slayt Numarası Yer Tutucusu 3"/>
          <p:cNvSpPr>
            <a:spLocks noGrp="1"/>
          </p:cNvSpPr>
          <p:nvPr>
            <p:ph type="sldNum" sz="quarter" idx="12"/>
          </p:nvPr>
        </p:nvSpPr>
        <p:spPr/>
        <p:txBody>
          <a:bodyPr/>
          <a:lstStyle/>
          <a:p>
            <a:pPr>
              <a:defRPr/>
            </a:pPr>
            <a:fld id="{C1A73A4A-FDAD-4655-B177-9E9CE39FF18B}" type="slidenum">
              <a:rPr lang="tr-TR" smtClean="0">
                <a:solidFill>
                  <a:prstClr val="black">
                    <a:tint val="75000"/>
                  </a:prstClr>
                </a:solidFill>
              </a:rPr>
              <a:pPr>
                <a:defRPr/>
              </a:pPr>
              <a:t>55</a:t>
            </a:fld>
            <a:endParaRPr lang="tr-TR">
              <a:solidFill>
                <a:prstClr val="black">
                  <a:tint val="75000"/>
                </a:prstClr>
              </a:solidFill>
            </a:endParaRPr>
          </a:p>
        </p:txBody>
      </p:sp>
    </p:spTree>
    <p:extLst>
      <p:ext uri="{BB962C8B-B14F-4D97-AF65-F5344CB8AC3E}">
        <p14:creationId xmlns:p14="http://schemas.microsoft.com/office/powerpoint/2010/main" val="187983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E2C2CA2-FC2E-521E-C0C3-A1AC6265834C}"/>
              </a:ext>
            </a:extLst>
          </p:cNvPr>
          <p:cNvSpPr>
            <a:spLocks noGrp="1"/>
          </p:cNvSpPr>
          <p:nvPr>
            <p:ph type="title"/>
          </p:nvPr>
        </p:nvSpPr>
        <p:spPr>
          <a:xfrm>
            <a:off x="738717" y="228354"/>
            <a:ext cx="10515600" cy="742194"/>
          </a:xfrm>
        </p:spPr>
        <p:txBody>
          <a:bodyPr/>
          <a:lstStyle/>
          <a:p>
            <a:r>
              <a:rPr lang="tr-TR" dirty="0">
                <a:latin typeface="Times New Roman" panose="02020603050405020304" pitchFamily="18" charset="0"/>
                <a:cs typeface="Times New Roman" panose="02020603050405020304" pitchFamily="18" charset="0"/>
              </a:rPr>
              <a:t>YÖNTEMLERİN KARŞILAŞTIRMASI</a:t>
            </a:r>
          </a:p>
        </p:txBody>
      </p:sp>
      <p:sp>
        <p:nvSpPr>
          <p:cNvPr id="3" name="Metin Yer Tutucusu 2">
            <a:extLst>
              <a:ext uri="{FF2B5EF4-FFF2-40B4-BE49-F238E27FC236}">
                <a16:creationId xmlns:a16="http://schemas.microsoft.com/office/drawing/2014/main" id="{39DE7438-300E-776A-68E2-22EDB5931C82}"/>
              </a:ext>
            </a:extLst>
          </p:cNvPr>
          <p:cNvSpPr>
            <a:spLocks noGrp="1"/>
          </p:cNvSpPr>
          <p:nvPr>
            <p:ph type="body" idx="1"/>
          </p:nvPr>
        </p:nvSpPr>
        <p:spPr>
          <a:xfrm>
            <a:off x="609600" y="1125414"/>
            <a:ext cx="5386917" cy="639762"/>
          </a:xfrm>
        </p:spPr>
        <p:txBody>
          <a:bodyPr/>
          <a:lstStyle/>
          <a:p>
            <a:r>
              <a:rPr lang="tr-TR" dirty="0">
                <a:latin typeface="Times New Roman" panose="02020603050405020304" pitchFamily="18" charset="0"/>
                <a:cs typeface="Times New Roman" panose="02020603050405020304" pitchFamily="18" charset="0"/>
              </a:rPr>
              <a:t>GELENEKSEL YÖNTEMLER</a:t>
            </a:r>
          </a:p>
        </p:txBody>
      </p:sp>
      <p:sp>
        <p:nvSpPr>
          <p:cNvPr id="4" name="İçerik Yer Tutucusu 3">
            <a:extLst>
              <a:ext uri="{FF2B5EF4-FFF2-40B4-BE49-F238E27FC236}">
                <a16:creationId xmlns:a16="http://schemas.microsoft.com/office/drawing/2014/main" id="{7EF54EE9-3977-848A-7C2B-66770BADED9F}"/>
              </a:ext>
            </a:extLst>
          </p:cNvPr>
          <p:cNvSpPr>
            <a:spLocks noGrp="1"/>
          </p:cNvSpPr>
          <p:nvPr>
            <p:ph sz="half" idx="2"/>
          </p:nvPr>
        </p:nvSpPr>
        <p:spPr>
          <a:xfrm>
            <a:off x="609600" y="1765176"/>
            <a:ext cx="5386917" cy="4379914"/>
          </a:xfrm>
        </p:spPr>
        <p:txBody>
          <a:bodyPr>
            <a:normAutofit fontScale="62500" lnSpcReduction="20000"/>
          </a:bodyPr>
          <a:lstStyle/>
          <a:p>
            <a:pPr marL="403225" indent="-403225">
              <a:lnSpc>
                <a:spcPct val="170000"/>
              </a:lnSpc>
              <a:spcBef>
                <a:spcPts val="0"/>
              </a:spcBef>
              <a:buFont typeface=".Apple Color Emoji UI"/>
              <a:buChar char="✅"/>
            </a:pPr>
            <a:r>
              <a:rPr lang="tr-TR" dirty="0">
                <a:latin typeface="Times New Roman" panose="02020603050405020304" pitchFamily="18" charset="0"/>
                <a:cs typeface="Times New Roman" panose="02020603050405020304" pitchFamily="18" charset="0"/>
              </a:rPr>
              <a:t>Ürün değerlendirilir.</a:t>
            </a:r>
          </a:p>
          <a:p>
            <a:pPr marL="403225" indent="-403225">
              <a:lnSpc>
                <a:spcPct val="170000"/>
              </a:lnSpc>
              <a:spcBef>
                <a:spcPts val="0"/>
              </a:spcBef>
              <a:buFont typeface=".Apple Color Emoji UI"/>
              <a:buChar char="✅"/>
            </a:pPr>
            <a:r>
              <a:rPr lang="tr-TR" dirty="0">
                <a:latin typeface="Times New Roman" panose="02020603050405020304" pitchFamily="18" charset="0"/>
                <a:cs typeface="Times New Roman" panose="02020603050405020304" pitchFamily="18" charset="0"/>
              </a:rPr>
              <a:t>Öğrencinin ulaştığı noktanın tespiti önemlidir.</a:t>
            </a:r>
          </a:p>
          <a:p>
            <a:pPr marL="403225" indent="-403225">
              <a:lnSpc>
                <a:spcPct val="170000"/>
              </a:lnSpc>
              <a:spcBef>
                <a:spcPts val="0"/>
              </a:spcBef>
              <a:buFont typeface=".Apple Color Emoji UI"/>
              <a:buChar char="✅"/>
            </a:pPr>
            <a:r>
              <a:rPr lang="tr-TR" dirty="0">
                <a:latin typeface="Times New Roman" panose="02020603050405020304" pitchFamily="18" charset="0"/>
                <a:cs typeface="Times New Roman" panose="02020603050405020304" pitchFamily="18" charset="0"/>
              </a:rPr>
              <a:t>Essay dışında genellikle üst düzey düşünme becerilerinin değerlendirilmesinde yetersizdir. </a:t>
            </a:r>
          </a:p>
          <a:p>
            <a:pPr marL="403225" indent="-403225">
              <a:lnSpc>
                <a:spcPct val="170000"/>
              </a:lnSpc>
              <a:spcBef>
                <a:spcPts val="0"/>
              </a:spcBef>
              <a:buFont typeface=".Apple Color Emoji UI"/>
              <a:buChar char="✅"/>
            </a:pPr>
            <a:r>
              <a:rPr lang="tr-TR" dirty="0">
                <a:latin typeface="Times New Roman" panose="02020603050405020304" pitchFamily="18" charset="0"/>
                <a:cs typeface="Times New Roman" panose="02020603050405020304" pitchFamily="18" charset="0"/>
              </a:rPr>
              <a:t>Değerlendirme öğrenmeden ayrıdır.</a:t>
            </a:r>
          </a:p>
          <a:p>
            <a:pPr marL="403225" indent="-403225">
              <a:lnSpc>
                <a:spcPct val="170000"/>
              </a:lnSpc>
              <a:spcBef>
                <a:spcPts val="0"/>
              </a:spcBef>
              <a:buFont typeface=".Apple Color Emoji UI"/>
              <a:buChar char="✅"/>
            </a:pPr>
            <a:r>
              <a:rPr lang="tr-TR" dirty="0">
                <a:latin typeface="Times New Roman" panose="02020603050405020304" pitchFamily="18" charset="0"/>
                <a:cs typeface="Times New Roman" panose="02020603050405020304" pitchFamily="18" charset="0"/>
              </a:rPr>
              <a:t>Bireyden ziyade gruba odaklıdır.</a:t>
            </a:r>
          </a:p>
          <a:p>
            <a:pPr marL="403225" indent="-403225">
              <a:lnSpc>
                <a:spcPct val="170000"/>
              </a:lnSpc>
              <a:spcBef>
                <a:spcPts val="0"/>
              </a:spcBef>
              <a:buFont typeface=".Apple Color Emoji UI"/>
              <a:buChar char="✅"/>
            </a:pPr>
            <a:r>
              <a:rPr lang="tr-TR" dirty="0">
                <a:latin typeface="Times New Roman" panose="02020603050405020304" pitchFamily="18" charset="0"/>
                <a:cs typeface="Times New Roman" panose="02020603050405020304" pitchFamily="18" charset="0"/>
              </a:rPr>
              <a:t>Başarının bireyler arası değerlendirilmesine odaklıdır. </a:t>
            </a:r>
          </a:p>
          <a:p>
            <a:pPr marL="403225" indent="-403225">
              <a:lnSpc>
                <a:spcPct val="170000"/>
              </a:lnSpc>
              <a:spcBef>
                <a:spcPts val="0"/>
              </a:spcBef>
              <a:buFont typeface=".Apple Color Emoji UI"/>
              <a:buChar char="✅"/>
            </a:pPr>
            <a:r>
              <a:rPr lang="tr-TR" dirty="0">
                <a:latin typeface="Times New Roman" panose="02020603050405020304" pitchFamily="18" charset="0"/>
                <a:cs typeface="Times New Roman" panose="02020603050405020304" pitchFamily="18" charset="0"/>
              </a:rPr>
              <a:t>Geçerlilik ve güvenilirlik kontrolü daha kolaydır.</a:t>
            </a:r>
          </a:p>
        </p:txBody>
      </p:sp>
      <p:sp>
        <p:nvSpPr>
          <p:cNvPr id="5" name="Metin Yer Tutucusu 4">
            <a:extLst>
              <a:ext uri="{FF2B5EF4-FFF2-40B4-BE49-F238E27FC236}">
                <a16:creationId xmlns:a16="http://schemas.microsoft.com/office/drawing/2014/main" id="{6DA7A70B-BEDA-0233-0B65-0146CD9D6A5D}"/>
              </a:ext>
            </a:extLst>
          </p:cNvPr>
          <p:cNvSpPr>
            <a:spLocks noGrp="1"/>
          </p:cNvSpPr>
          <p:nvPr>
            <p:ph type="body" sz="quarter" idx="3"/>
          </p:nvPr>
        </p:nvSpPr>
        <p:spPr>
          <a:xfrm>
            <a:off x="6193367" y="1125414"/>
            <a:ext cx="5389033" cy="639762"/>
          </a:xfrm>
        </p:spPr>
        <p:txBody>
          <a:bodyPr/>
          <a:lstStyle/>
          <a:p>
            <a:r>
              <a:rPr lang="tr-TR" dirty="0">
                <a:latin typeface="Times New Roman" panose="02020603050405020304" pitchFamily="18" charset="0"/>
                <a:cs typeface="Times New Roman" panose="02020603050405020304" pitchFamily="18" charset="0"/>
              </a:rPr>
              <a:t>DESTEKLEYİCİ YÖNTEMLER</a:t>
            </a:r>
          </a:p>
        </p:txBody>
      </p:sp>
      <p:sp>
        <p:nvSpPr>
          <p:cNvPr id="6" name="İçerik Yer Tutucusu 5">
            <a:extLst>
              <a:ext uri="{FF2B5EF4-FFF2-40B4-BE49-F238E27FC236}">
                <a16:creationId xmlns:a16="http://schemas.microsoft.com/office/drawing/2014/main" id="{361AED35-565E-88D7-9997-0A8E88D5E3FB}"/>
              </a:ext>
            </a:extLst>
          </p:cNvPr>
          <p:cNvSpPr>
            <a:spLocks noGrp="1"/>
          </p:cNvSpPr>
          <p:nvPr>
            <p:ph sz="quarter" idx="4"/>
          </p:nvPr>
        </p:nvSpPr>
        <p:spPr>
          <a:xfrm>
            <a:off x="6193367" y="1765176"/>
            <a:ext cx="5389033" cy="4379914"/>
          </a:xfrm>
        </p:spPr>
        <p:txBody>
          <a:bodyPr>
            <a:normAutofit fontScale="62500" lnSpcReduction="20000"/>
          </a:bodyPr>
          <a:lstStyle/>
          <a:p>
            <a:pPr marL="355600" indent="-355600">
              <a:lnSpc>
                <a:spcPct val="170000"/>
              </a:lnSpc>
              <a:spcBef>
                <a:spcPts val="0"/>
              </a:spcBef>
              <a:buFont typeface=".Apple Color Emoji UI"/>
              <a:buChar char="✅"/>
            </a:pPr>
            <a:r>
              <a:rPr lang="tr-TR" dirty="0">
                <a:latin typeface="Times New Roman" panose="02020603050405020304" pitchFamily="18" charset="0"/>
                <a:cs typeface="Times New Roman" panose="02020603050405020304" pitchFamily="18" charset="0"/>
              </a:rPr>
              <a:t>Süreç ve ürün birlikte değerlendirilir.</a:t>
            </a:r>
          </a:p>
          <a:p>
            <a:pPr marL="355600" indent="-355600">
              <a:lnSpc>
                <a:spcPct val="170000"/>
              </a:lnSpc>
              <a:spcBef>
                <a:spcPts val="0"/>
              </a:spcBef>
              <a:buFont typeface=".Apple Color Emoji UI"/>
              <a:buChar char="✅"/>
            </a:pPr>
            <a:r>
              <a:rPr lang="tr-TR" dirty="0">
                <a:latin typeface="Times New Roman" panose="02020603050405020304" pitchFamily="18" charset="0"/>
                <a:cs typeface="Times New Roman" panose="02020603050405020304" pitchFamily="18" charset="0"/>
              </a:rPr>
              <a:t>Ne öğrendikleri yanında, öğrendiklerini nasıl kullandıklarıyla ilgilenilir.</a:t>
            </a:r>
          </a:p>
          <a:p>
            <a:pPr marL="355600" indent="-355600">
              <a:lnSpc>
                <a:spcPct val="170000"/>
              </a:lnSpc>
              <a:spcBef>
                <a:spcPts val="0"/>
              </a:spcBef>
              <a:buFont typeface=".Apple Color Emoji UI"/>
              <a:buChar char="✅"/>
            </a:pPr>
            <a:r>
              <a:rPr lang="tr-TR" dirty="0">
                <a:latin typeface="Times New Roman" panose="02020603050405020304" pitchFamily="18" charset="0"/>
                <a:cs typeface="Times New Roman" panose="02020603050405020304" pitchFamily="18" charset="0"/>
              </a:rPr>
              <a:t>Üst düzey bilişsel düşünme becerilerine odaklanır.</a:t>
            </a:r>
          </a:p>
          <a:p>
            <a:pPr marL="355600" indent="-355600">
              <a:lnSpc>
                <a:spcPct val="170000"/>
              </a:lnSpc>
              <a:spcBef>
                <a:spcPts val="0"/>
              </a:spcBef>
              <a:buFont typeface=".Apple Color Emoji UI"/>
              <a:buChar char="✅"/>
            </a:pPr>
            <a:r>
              <a:rPr lang="tr-TR" dirty="0">
                <a:latin typeface="Times New Roman" panose="02020603050405020304" pitchFamily="18" charset="0"/>
                <a:cs typeface="Times New Roman" panose="02020603050405020304" pitchFamily="18" charset="0"/>
              </a:rPr>
              <a:t>Değerlendirme öğrenmeyle bütünleşmiştir.</a:t>
            </a:r>
          </a:p>
          <a:p>
            <a:pPr marL="355600" indent="-355600">
              <a:lnSpc>
                <a:spcPct val="170000"/>
              </a:lnSpc>
              <a:spcBef>
                <a:spcPts val="0"/>
              </a:spcBef>
              <a:buFont typeface=".Apple Color Emoji UI"/>
              <a:buChar char="✅"/>
            </a:pPr>
            <a:r>
              <a:rPr lang="tr-TR" dirty="0">
                <a:latin typeface="Times New Roman" panose="02020603050405020304" pitchFamily="18" charset="0"/>
                <a:cs typeface="Times New Roman" panose="02020603050405020304" pitchFamily="18" charset="0"/>
              </a:rPr>
              <a:t>Odak noktası gruptan ziyade bireydir.</a:t>
            </a:r>
          </a:p>
          <a:p>
            <a:pPr marL="355600" indent="-355600">
              <a:lnSpc>
                <a:spcPct val="170000"/>
              </a:lnSpc>
              <a:spcBef>
                <a:spcPts val="0"/>
              </a:spcBef>
              <a:buFont typeface=".Apple Color Emoji UI"/>
              <a:buChar char="✅"/>
            </a:pPr>
            <a:r>
              <a:rPr lang="tr-TR" dirty="0">
                <a:latin typeface="Times New Roman" panose="02020603050405020304" pitchFamily="18" charset="0"/>
                <a:cs typeface="Times New Roman" panose="02020603050405020304" pitchFamily="18" charset="0"/>
              </a:rPr>
              <a:t>Öğrencinin bireysel olarak gelişimine odaklıdır.</a:t>
            </a:r>
          </a:p>
          <a:p>
            <a:pPr marL="355600" indent="-355600">
              <a:lnSpc>
                <a:spcPct val="170000"/>
              </a:lnSpc>
              <a:spcBef>
                <a:spcPts val="0"/>
              </a:spcBef>
              <a:buFont typeface=".Apple Color Emoji UI"/>
              <a:buChar char="✅"/>
            </a:pPr>
            <a:r>
              <a:rPr lang="tr-TR" dirty="0">
                <a:latin typeface="Times New Roman" panose="02020603050405020304" pitchFamily="18" charset="0"/>
                <a:cs typeface="Times New Roman" panose="02020603050405020304" pitchFamily="18" charset="0"/>
              </a:rPr>
              <a:t>Geçerlilik ve güvenilirlik problemi olabilir. </a:t>
            </a:r>
          </a:p>
        </p:txBody>
      </p:sp>
      <p:sp>
        <p:nvSpPr>
          <p:cNvPr id="7" name="Slayt Numarası Yer Tutucusu 6">
            <a:extLst>
              <a:ext uri="{FF2B5EF4-FFF2-40B4-BE49-F238E27FC236}">
                <a16:creationId xmlns:a16="http://schemas.microsoft.com/office/drawing/2014/main" id="{95873993-1336-D4EF-BBCF-C44BEE24D4FD}"/>
              </a:ext>
            </a:extLst>
          </p:cNvPr>
          <p:cNvSpPr>
            <a:spLocks noGrp="1"/>
          </p:cNvSpPr>
          <p:nvPr>
            <p:ph type="sldNum" sz="quarter" idx="12"/>
          </p:nvPr>
        </p:nvSpPr>
        <p:spPr/>
        <p:txBody>
          <a:bodyPr/>
          <a:lstStyle/>
          <a:p>
            <a:pPr>
              <a:defRPr/>
            </a:pPr>
            <a:fld id="{BB3F6F4A-F124-440F-9877-0C22737B5621}" type="slidenum">
              <a:rPr lang="tr-TR" sz="2400" smtClean="0">
                <a:solidFill>
                  <a:prstClr val="black">
                    <a:tint val="75000"/>
                  </a:prstClr>
                </a:solidFill>
                <a:latin typeface="Times New Roman" panose="02020603050405020304" pitchFamily="18" charset="0"/>
                <a:cs typeface="Times New Roman" panose="02020603050405020304" pitchFamily="18" charset="0"/>
              </a:rPr>
              <a:pPr>
                <a:defRPr/>
              </a:pPr>
              <a:t>56</a:t>
            </a:fld>
            <a:endParaRPr lang="tr-TR" sz="2400">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505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5" dur="500"/>
                                        <p:tgtEl>
                                          <p:spTgt spid="4">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8" dur="500"/>
                                        <p:tgtEl>
                                          <p:spTgt spid="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3" dur="500"/>
                                        <p:tgtEl>
                                          <p:spTgt spid="4">
                                            <p:txEl>
                                              <p:pRg st="3" end="3"/>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1" dur="500"/>
                                        <p:tgtEl>
                                          <p:spTgt spid="4">
                                            <p:txEl>
                                              <p:pRg st="4" end="4"/>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4" dur="500"/>
                                        <p:tgtEl>
                                          <p:spTgt spid="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9" dur="500"/>
                                        <p:tgtEl>
                                          <p:spTgt spid="4">
                                            <p:txEl>
                                              <p:pRg st="5" end="5"/>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randombar(horizontal)">
                                      <p:cBhvr>
                                        <p:cTn id="42" dur="500"/>
                                        <p:tgtEl>
                                          <p:spTgt spid="6">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47" dur="500"/>
                                        <p:tgtEl>
                                          <p:spTgt spid="4">
                                            <p:txEl>
                                              <p:pRg st="6" end="6"/>
                                            </p:txEl>
                                          </p:spTgt>
                                        </p:tgtEl>
                                      </p:cBhvr>
                                    </p:animEffect>
                                  </p:childTnLst>
                                </p:cTn>
                              </p:par>
                              <p:par>
                                <p:cTn id="48" presetID="14" presetClass="entr" presetSubtype="10" fill="hold" nodeType="withEffect">
                                  <p:stCondLst>
                                    <p:cond delay="0"/>
                                  </p:stCondLst>
                                  <p:childTnLst>
                                    <p:set>
                                      <p:cBhvr>
                                        <p:cTn id="49" dur="1" fill="hold">
                                          <p:stCondLst>
                                            <p:cond delay="0"/>
                                          </p:stCondLst>
                                        </p:cTn>
                                        <p:tgtEl>
                                          <p:spTgt spid="6">
                                            <p:txEl>
                                              <p:pRg st="6" end="6"/>
                                            </p:txEl>
                                          </p:spTgt>
                                        </p:tgtEl>
                                        <p:attrNameLst>
                                          <p:attrName>style.visibility</p:attrName>
                                        </p:attrNameLst>
                                      </p:cBhvr>
                                      <p:to>
                                        <p:strVal val="visible"/>
                                      </p:to>
                                    </p:set>
                                    <p:animEffect transition="in" filter="randombar(horizontal)">
                                      <p:cBhvr>
                                        <p:cTn id="50"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a:extLst>
              <a:ext uri="{FF2B5EF4-FFF2-40B4-BE49-F238E27FC236}">
                <a16:creationId xmlns:a16="http://schemas.microsoft.com/office/drawing/2014/main" id="{49319C49-D0A8-1085-4425-B39B01EEBC16}"/>
              </a:ext>
            </a:extLst>
          </p:cNvPr>
          <p:cNvSpPr txBox="1">
            <a:spLocks/>
          </p:cNvSpPr>
          <p:nvPr/>
        </p:nvSpPr>
        <p:spPr>
          <a:xfrm>
            <a:off x="2481484" y="332773"/>
            <a:ext cx="7229032" cy="889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400" b="1" dirty="0">
                <a:latin typeface="Avenir Next" panose="020B0503020202020204" pitchFamily="34" charset="0"/>
              </a:rPr>
              <a:t>21. YÜZYILDA DEĞİŞEN EĞİTİM PARADİGMASI</a:t>
            </a:r>
          </a:p>
        </p:txBody>
      </p:sp>
      <p:pic>
        <p:nvPicPr>
          <p:cNvPr id="8" name="Resim 7" descr="ekran görüntüsü, çizgi, metin içeren bir resim&#10;&#10;Açıklama otomatik olarak oluşturuldu">
            <a:extLst>
              <a:ext uri="{FF2B5EF4-FFF2-40B4-BE49-F238E27FC236}">
                <a16:creationId xmlns:a16="http://schemas.microsoft.com/office/drawing/2014/main" id="{79A466B8-4AB9-768B-7AC6-162514DFA1D2}"/>
              </a:ext>
            </a:extLst>
          </p:cNvPr>
          <p:cNvPicPr>
            <a:picLocks noChangeAspect="1"/>
          </p:cNvPicPr>
          <p:nvPr/>
        </p:nvPicPr>
        <p:blipFill>
          <a:blip r:embed="rId3"/>
          <a:stretch>
            <a:fillRect/>
          </a:stretch>
        </p:blipFill>
        <p:spPr>
          <a:xfrm>
            <a:off x="1938116" y="1265664"/>
            <a:ext cx="7772400" cy="4506084"/>
          </a:xfrm>
          <a:prstGeom prst="rect">
            <a:avLst/>
          </a:prstGeom>
        </p:spPr>
      </p:pic>
    </p:spTree>
    <p:extLst>
      <p:ext uri="{BB962C8B-B14F-4D97-AF65-F5344CB8AC3E}">
        <p14:creationId xmlns:p14="http://schemas.microsoft.com/office/powerpoint/2010/main" val="1709436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4">
            <a:extLst>
              <a:ext uri="{FF2B5EF4-FFF2-40B4-BE49-F238E27FC236}">
                <a16:creationId xmlns:a16="http://schemas.microsoft.com/office/drawing/2014/main" id="{D38490C5-765C-818D-BFCA-F302FEA2CCE0}"/>
              </a:ext>
            </a:extLst>
          </p:cNvPr>
          <p:cNvSpPr txBox="1">
            <a:spLocks/>
          </p:cNvSpPr>
          <p:nvPr/>
        </p:nvSpPr>
        <p:spPr>
          <a:xfrm>
            <a:off x="3266967" y="855155"/>
            <a:ext cx="7965276" cy="49595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700" dirty="0">
                <a:latin typeface="Avenir Next" panose="020B0503020202020204" pitchFamily="34" charset="0"/>
                <a:cs typeface="Times New Roman" panose="02020603050405020304" pitchFamily="18" charset="0"/>
              </a:rPr>
              <a:t>Analitik düşünme ve yenilik/yaratıcılık</a:t>
            </a:r>
          </a:p>
          <a:p>
            <a:r>
              <a:rPr lang="tr-TR" sz="2700" dirty="0">
                <a:latin typeface="Avenir Next" panose="020B0503020202020204" pitchFamily="34" charset="0"/>
                <a:cs typeface="Times New Roman" panose="02020603050405020304" pitchFamily="18" charset="0"/>
              </a:rPr>
              <a:t>Etkin öğrenme ve öğrenme stratejileri geliştirme</a:t>
            </a:r>
          </a:p>
          <a:p>
            <a:r>
              <a:rPr lang="tr-TR" sz="2700" dirty="0">
                <a:latin typeface="Avenir Next" panose="020B0503020202020204" pitchFamily="34" charset="0"/>
                <a:cs typeface="Times New Roman" panose="02020603050405020304" pitchFamily="18" charset="0"/>
              </a:rPr>
              <a:t>Karmaşık problem çözme</a:t>
            </a:r>
          </a:p>
          <a:p>
            <a:r>
              <a:rPr lang="tr-TR" sz="2700" dirty="0">
                <a:latin typeface="Avenir Next" panose="020B0503020202020204" pitchFamily="34" charset="0"/>
                <a:cs typeface="Times New Roman" panose="02020603050405020304" pitchFamily="18" charset="0"/>
              </a:rPr>
              <a:t>Eleştirel düşünme ve analiz</a:t>
            </a:r>
          </a:p>
          <a:p>
            <a:r>
              <a:rPr lang="tr-TR" sz="2700" dirty="0">
                <a:latin typeface="Avenir Next" panose="020B0503020202020204" pitchFamily="34" charset="0"/>
                <a:cs typeface="Times New Roman" panose="02020603050405020304" pitchFamily="18" charset="0"/>
              </a:rPr>
              <a:t>Yaratıcılık, orijinallik ve inisiyatif alabilme</a:t>
            </a:r>
          </a:p>
          <a:p>
            <a:r>
              <a:rPr lang="tr-TR" sz="2700" dirty="0">
                <a:latin typeface="Avenir Next" panose="020B0503020202020204" pitchFamily="34" charset="0"/>
                <a:cs typeface="Times New Roman" panose="02020603050405020304" pitchFamily="18" charset="0"/>
              </a:rPr>
              <a:t>Liderlik ve sosyal etki</a:t>
            </a:r>
          </a:p>
          <a:p>
            <a:r>
              <a:rPr lang="tr-TR" sz="2700" dirty="0">
                <a:latin typeface="Avenir Next" panose="020B0503020202020204" pitchFamily="34" charset="0"/>
                <a:cs typeface="Times New Roman" panose="02020603050405020304" pitchFamily="18" charset="0"/>
              </a:rPr>
              <a:t>Teknoloji kullanımı, izleme/takip ve kontrol</a:t>
            </a:r>
          </a:p>
          <a:p>
            <a:r>
              <a:rPr lang="tr-TR" sz="2700" dirty="0">
                <a:latin typeface="Avenir Next" panose="020B0503020202020204" pitchFamily="34" charset="0"/>
                <a:cs typeface="Times New Roman" panose="02020603050405020304" pitchFamily="18" charset="0"/>
              </a:rPr>
              <a:t>Teknoloji desenleme ve programlama</a:t>
            </a:r>
          </a:p>
          <a:p>
            <a:r>
              <a:rPr lang="tr-TR" sz="2700" dirty="0">
                <a:latin typeface="Avenir Next" panose="020B0503020202020204" pitchFamily="34" charset="0"/>
                <a:cs typeface="Times New Roman" panose="02020603050405020304" pitchFamily="18" charset="0"/>
              </a:rPr>
              <a:t>Strese tolerans ve bilişsel esneklik</a:t>
            </a:r>
          </a:p>
          <a:p>
            <a:r>
              <a:rPr lang="tr-TR" sz="2700" dirty="0">
                <a:latin typeface="Avenir Next" panose="020B0503020202020204" pitchFamily="34" charset="0"/>
                <a:cs typeface="Times New Roman" panose="02020603050405020304" pitchFamily="18" charset="0"/>
              </a:rPr>
              <a:t>Muhakeme becerisi ve problem çözme</a:t>
            </a:r>
          </a:p>
        </p:txBody>
      </p:sp>
      <p:sp>
        <p:nvSpPr>
          <p:cNvPr id="4" name="Metin kutusu 3">
            <a:extLst>
              <a:ext uri="{FF2B5EF4-FFF2-40B4-BE49-F238E27FC236}">
                <a16:creationId xmlns:a16="http://schemas.microsoft.com/office/drawing/2014/main" id="{EE63D417-992C-9D54-35A9-F7481F45ABFA}"/>
              </a:ext>
            </a:extLst>
          </p:cNvPr>
          <p:cNvSpPr txBox="1"/>
          <p:nvPr/>
        </p:nvSpPr>
        <p:spPr>
          <a:xfrm>
            <a:off x="5890654" y="6156614"/>
            <a:ext cx="6098146" cy="646331"/>
          </a:xfrm>
          <a:prstGeom prst="rect">
            <a:avLst/>
          </a:prstGeom>
          <a:noFill/>
        </p:spPr>
        <p:txBody>
          <a:bodyPr wrap="square">
            <a:spAutoFit/>
          </a:bodyPr>
          <a:lstStyle/>
          <a:p>
            <a:pPr marL="0" indent="0" algn="r">
              <a:buFont typeface="Arial" panose="020B0604020202020204" pitchFamily="34" charset="0"/>
              <a:buNone/>
            </a:pPr>
            <a:r>
              <a:rPr lang="tr-TR" sz="1800" i="1" dirty="0">
                <a:solidFill>
                  <a:schemeClr val="bg1"/>
                </a:solidFill>
                <a:latin typeface="Avenir Next" panose="020B0503020202020204" pitchFamily="34" charset="0"/>
                <a:cs typeface="Times New Roman" panose="02020603050405020304" pitchFamily="18" charset="0"/>
              </a:rPr>
              <a:t>Kaynak: </a:t>
            </a:r>
            <a:r>
              <a:rPr lang="tr-TR" sz="1800" i="1" dirty="0" err="1">
                <a:solidFill>
                  <a:schemeClr val="bg1"/>
                </a:solidFill>
                <a:latin typeface="Avenir Next" panose="020B0503020202020204" pitchFamily="34" charset="0"/>
                <a:cs typeface="Times New Roman" panose="02020603050405020304" pitchFamily="18" charset="0"/>
              </a:rPr>
              <a:t>Future</a:t>
            </a:r>
            <a:r>
              <a:rPr lang="tr-TR" sz="1800" i="1" dirty="0">
                <a:solidFill>
                  <a:schemeClr val="bg1"/>
                </a:solidFill>
                <a:latin typeface="Avenir Next" panose="020B0503020202020204" pitchFamily="34" charset="0"/>
                <a:cs typeface="Times New Roman" panose="02020603050405020304" pitchFamily="18" charset="0"/>
              </a:rPr>
              <a:t> of </a:t>
            </a:r>
            <a:r>
              <a:rPr lang="tr-TR" sz="1800" i="1" dirty="0" err="1">
                <a:solidFill>
                  <a:schemeClr val="bg1"/>
                </a:solidFill>
                <a:latin typeface="Avenir Next" panose="020B0503020202020204" pitchFamily="34" charset="0"/>
                <a:cs typeface="Times New Roman" panose="02020603050405020304" pitchFamily="18" charset="0"/>
              </a:rPr>
              <a:t>Jobs</a:t>
            </a:r>
            <a:r>
              <a:rPr lang="tr-TR" sz="1800" i="1" dirty="0">
                <a:solidFill>
                  <a:schemeClr val="bg1"/>
                </a:solidFill>
                <a:latin typeface="Avenir Next" panose="020B0503020202020204" pitchFamily="34" charset="0"/>
                <a:cs typeface="Times New Roman" panose="02020603050405020304" pitchFamily="18" charset="0"/>
              </a:rPr>
              <a:t> Raporu 2020,</a:t>
            </a:r>
          </a:p>
          <a:p>
            <a:pPr marL="0" indent="0" algn="r">
              <a:buFont typeface="Arial" panose="020B0604020202020204" pitchFamily="34" charset="0"/>
              <a:buNone/>
            </a:pPr>
            <a:r>
              <a:rPr lang="tr-TR" sz="1800" i="1" dirty="0">
                <a:solidFill>
                  <a:schemeClr val="bg1"/>
                </a:solidFill>
                <a:latin typeface="Avenir Next" panose="020B0503020202020204" pitchFamily="34" charset="0"/>
                <a:cs typeface="Times New Roman" panose="02020603050405020304" pitchFamily="18" charset="0"/>
              </a:rPr>
              <a:t>Dünya Ekonomik Forumu</a:t>
            </a:r>
          </a:p>
        </p:txBody>
      </p:sp>
      <p:pic>
        <p:nvPicPr>
          <p:cNvPr id="7" name="Resim 6" descr="metin, ekran görüntüsü içeren bir resim&#10;&#10;Açıklama otomatik olarak oluşturuldu">
            <a:extLst>
              <a:ext uri="{FF2B5EF4-FFF2-40B4-BE49-F238E27FC236}">
                <a16:creationId xmlns:a16="http://schemas.microsoft.com/office/drawing/2014/main" id="{0DB4C1D6-0911-95A7-A995-2BB04DFEC5B1}"/>
              </a:ext>
            </a:extLst>
          </p:cNvPr>
          <p:cNvPicPr>
            <a:picLocks noChangeAspect="1"/>
          </p:cNvPicPr>
          <p:nvPr/>
        </p:nvPicPr>
        <p:blipFill rotWithShape="1">
          <a:blip r:embed="rId3"/>
          <a:srcRect t="17930" r="49730" b="5849"/>
          <a:stretch/>
        </p:blipFill>
        <p:spPr>
          <a:xfrm>
            <a:off x="602199" y="855155"/>
            <a:ext cx="2911510" cy="4913540"/>
          </a:xfrm>
          <a:prstGeom prst="rect">
            <a:avLst/>
          </a:prstGeom>
        </p:spPr>
      </p:pic>
      <p:sp>
        <p:nvSpPr>
          <p:cNvPr id="8" name="Metin kutusu 7">
            <a:extLst>
              <a:ext uri="{FF2B5EF4-FFF2-40B4-BE49-F238E27FC236}">
                <a16:creationId xmlns:a16="http://schemas.microsoft.com/office/drawing/2014/main" id="{B4706E06-BB93-364A-08BF-586EE63150FC}"/>
              </a:ext>
            </a:extLst>
          </p:cNvPr>
          <p:cNvSpPr txBox="1"/>
          <p:nvPr/>
        </p:nvSpPr>
        <p:spPr>
          <a:xfrm>
            <a:off x="686822" y="766139"/>
            <a:ext cx="2120346" cy="1200329"/>
          </a:xfrm>
          <a:prstGeom prst="rect">
            <a:avLst/>
          </a:prstGeom>
          <a:solidFill>
            <a:schemeClr val="bg1"/>
          </a:solidFill>
        </p:spPr>
        <p:txBody>
          <a:bodyPr wrap="square" rtlCol="0">
            <a:spAutoFit/>
          </a:bodyPr>
          <a:lstStyle/>
          <a:p>
            <a:r>
              <a:rPr lang="tr-TR" sz="2400" b="1" dirty="0">
                <a:latin typeface="Avenir Next" panose="020B0503020202020204" pitchFamily="34" charset="0"/>
              </a:rPr>
              <a:t>2025 Yılının </a:t>
            </a:r>
          </a:p>
          <a:p>
            <a:r>
              <a:rPr lang="tr-TR" sz="2400" b="1" dirty="0">
                <a:latin typeface="Avenir Next" panose="020B0503020202020204" pitchFamily="34" charset="0"/>
              </a:rPr>
              <a:t>En İyi 10</a:t>
            </a:r>
          </a:p>
          <a:p>
            <a:r>
              <a:rPr lang="tr-TR" sz="2400" b="1" dirty="0">
                <a:latin typeface="Avenir Next" panose="020B0503020202020204" pitchFamily="34" charset="0"/>
              </a:rPr>
              <a:t>Becerisi</a:t>
            </a:r>
          </a:p>
        </p:txBody>
      </p:sp>
    </p:spTree>
    <p:extLst>
      <p:ext uri="{BB962C8B-B14F-4D97-AF65-F5344CB8AC3E}">
        <p14:creationId xmlns:p14="http://schemas.microsoft.com/office/powerpoint/2010/main" val="3761877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a:extLst>
              <a:ext uri="{FF2B5EF4-FFF2-40B4-BE49-F238E27FC236}">
                <a16:creationId xmlns:a16="http://schemas.microsoft.com/office/drawing/2014/main" id="{93BD4B5D-F3AF-8349-88A4-4B5390463E4E}"/>
              </a:ext>
            </a:extLst>
          </p:cNvPr>
          <p:cNvSpPr txBox="1">
            <a:spLocks/>
          </p:cNvSpPr>
          <p:nvPr/>
        </p:nvSpPr>
        <p:spPr>
          <a:xfrm>
            <a:off x="734858" y="1805580"/>
            <a:ext cx="7782841" cy="438854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ct val="20000"/>
              </a:spcBef>
              <a:buClr>
                <a:schemeClr val="tx1"/>
              </a:buClr>
              <a:buSzPct val="65000"/>
              <a:defRPr/>
            </a:pPr>
            <a:r>
              <a:rPr lang="tr-TR" sz="2800" dirty="0">
                <a:latin typeface="Avenir Next" panose="020B0503020202020204" pitchFamily="34" charset="0"/>
                <a:cs typeface="Noteworthy Light"/>
              </a:rPr>
              <a:t>Bu değişim doğrultusunda gerek K12 gerekse yükseköğretimde, dünyanın bizlerden beklediği görev ve sorumluluklar, eğitim ve öğretim ortamlarını yeniden tasarlamamıza ve denetleme biçimlerimizi farklılaştırmamıza neden oldu; bu değişim devam ediyor. </a:t>
            </a:r>
          </a:p>
          <a:p>
            <a:pPr>
              <a:lnSpc>
                <a:spcPct val="150000"/>
              </a:lnSpc>
              <a:spcBef>
                <a:spcPct val="20000"/>
              </a:spcBef>
              <a:buClr>
                <a:schemeClr val="tx1"/>
              </a:buClr>
              <a:buSzPct val="65000"/>
              <a:defRPr/>
            </a:pPr>
            <a:endParaRPr lang="tr-TR" sz="3200" dirty="0">
              <a:latin typeface="+mn-lt"/>
              <a:cs typeface="Noteworthy Light"/>
            </a:endParaRPr>
          </a:p>
        </p:txBody>
      </p:sp>
      <p:pic>
        <p:nvPicPr>
          <p:cNvPr id="4" name="Resim 3" descr="oyuncak, çizgi film içeren bir resim&#10;&#10;Açıklama otomatik olarak oluşturuldu">
            <a:extLst>
              <a:ext uri="{FF2B5EF4-FFF2-40B4-BE49-F238E27FC236}">
                <a16:creationId xmlns:a16="http://schemas.microsoft.com/office/drawing/2014/main" id="{E33B0614-F6F9-D78B-FD46-D2076BE1779A}"/>
              </a:ext>
            </a:extLst>
          </p:cNvPr>
          <p:cNvPicPr>
            <a:picLocks noChangeAspect="1"/>
          </p:cNvPicPr>
          <p:nvPr/>
        </p:nvPicPr>
        <p:blipFill>
          <a:blip r:embed="rId2"/>
          <a:stretch>
            <a:fillRect/>
          </a:stretch>
        </p:blipFill>
        <p:spPr>
          <a:xfrm>
            <a:off x="8617907" y="789140"/>
            <a:ext cx="2839235" cy="4985168"/>
          </a:xfrm>
          <a:prstGeom prst="rect">
            <a:avLst/>
          </a:prstGeom>
        </p:spPr>
      </p:pic>
      <p:sp>
        <p:nvSpPr>
          <p:cNvPr id="8" name="Başlık 1">
            <a:extLst>
              <a:ext uri="{FF2B5EF4-FFF2-40B4-BE49-F238E27FC236}">
                <a16:creationId xmlns:a16="http://schemas.microsoft.com/office/drawing/2014/main" id="{722ED659-BE05-B631-296D-267DE1AAB412}"/>
              </a:ext>
            </a:extLst>
          </p:cNvPr>
          <p:cNvSpPr>
            <a:spLocks noGrp="1"/>
          </p:cNvSpPr>
          <p:nvPr>
            <p:ph type="title"/>
          </p:nvPr>
        </p:nvSpPr>
        <p:spPr>
          <a:xfrm>
            <a:off x="734859" y="943888"/>
            <a:ext cx="7466606" cy="889348"/>
          </a:xfrm>
        </p:spPr>
        <p:txBody>
          <a:bodyPr>
            <a:noAutofit/>
          </a:bodyPr>
          <a:lstStyle/>
          <a:p>
            <a:r>
              <a:rPr lang="tr-TR" sz="3600" b="1" dirty="0">
                <a:latin typeface="Avenir Next" panose="020B0503020202020204" pitchFamily="34" charset="0"/>
              </a:rPr>
              <a:t>21. YÜZYILDA DEĞİŞEN</a:t>
            </a:r>
            <a:br>
              <a:rPr lang="tr-TR" sz="3600" b="1" dirty="0">
                <a:latin typeface="Avenir Next" panose="020B0503020202020204" pitchFamily="34" charset="0"/>
              </a:rPr>
            </a:br>
            <a:r>
              <a:rPr lang="tr-TR" sz="3600" b="1" dirty="0">
                <a:latin typeface="Avenir Next" panose="020B0503020202020204" pitchFamily="34" charset="0"/>
              </a:rPr>
              <a:t>EĞİTİM PARADİGMASI</a:t>
            </a:r>
          </a:p>
        </p:txBody>
      </p:sp>
    </p:spTree>
    <p:extLst>
      <p:ext uri="{BB962C8B-B14F-4D97-AF65-F5344CB8AC3E}">
        <p14:creationId xmlns:p14="http://schemas.microsoft.com/office/powerpoint/2010/main" val="2057343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a:extLst>
              <a:ext uri="{FF2B5EF4-FFF2-40B4-BE49-F238E27FC236}">
                <a16:creationId xmlns:a16="http://schemas.microsoft.com/office/drawing/2014/main" id="{93BD4B5D-F3AF-8349-88A4-4B5390463E4E}"/>
              </a:ext>
            </a:extLst>
          </p:cNvPr>
          <p:cNvSpPr txBox="1">
            <a:spLocks/>
          </p:cNvSpPr>
          <p:nvPr/>
        </p:nvSpPr>
        <p:spPr>
          <a:xfrm>
            <a:off x="734859" y="1871548"/>
            <a:ext cx="7569943" cy="541800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ct val="20000"/>
              </a:spcBef>
              <a:buClr>
                <a:schemeClr val="tx1"/>
              </a:buClr>
              <a:buSzPct val="65000"/>
              <a:defRPr/>
            </a:pPr>
            <a:r>
              <a:rPr lang="tr-TR" sz="2800" dirty="0">
                <a:latin typeface="Avenir Next" panose="020B0503020202020204" pitchFamily="34" charset="0"/>
                <a:cs typeface="Noteworthy Light"/>
              </a:rPr>
              <a:t>Eğitimde denetleme ölçme ve değerlendirme ile olanaklıdır, ancak değişen hedeflerde bireylere kazandırılacak olan yeni davranışların ölçülmesi ve değerlendirilmesinde de doğal olarak bir paradigma değişimi söz konusu. </a:t>
            </a:r>
          </a:p>
        </p:txBody>
      </p:sp>
      <p:pic>
        <p:nvPicPr>
          <p:cNvPr id="8" name="Resim 7" descr="giyim, ekran görüntüsü, kişi, şahıs, ayakkabı içeren bir resim&#10;&#10;Açıklama otomatik olarak oluşturuldu">
            <a:extLst>
              <a:ext uri="{FF2B5EF4-FFF2-40B4-BE49-F238E27FC236}">
                <a16:creationId xmlns:a16="http://schemas.microsoft.com/office/drawing/2014/main" id="{DF44EBC0-72A2-0FFA-3148-F91034003145}"/>
              </a:ext>
            </a:extLst>
          </p:cNvPr>
          <p:cNvPicPr>
            <a:picLocks noChangeAspect="1"/>
          </p:cNvPicPr>
          <p:nvPr/>
        </p:nvPicPr>
        <p:blipFill>
          <a:blip r:embed="rId2"/>
          <a:stretch>
            <a:fillRect/>
          </a:stretch>
        </p:blipFill>
        <p:spPr>
          <a:xfrm>
            <a:off x="8617906" y="789140"/>
            <a:ext cx="2839235" cy="4985168"/>
          </a:xfrm>
          <a:prstGeom prst="rect">
            <a:avLst/>
          </a:prstGeom>
        </p:spPr>
      </p:pic>
      <p:sp>
        <p:nvSpPr>
          <p:cNvPr id="11" name="Başlık 1">
            <a:extLst>
              <a:ext uri="{FF2B5EF4-FFF2-40B4-BE49-F238E27FC236}">
                <a16:creationId xmlns:a16="http://schemas.microsoft.com/office/drawing/2014/main" id="{BBE1CC8F-66D6-8D45-840D-69A301A15E54}"/>
              </a:ext>
            </a:extLst>
          </p:cNvPr>
          <p:cNvSpPr>
            <a:spLocks noGrp="1"/>
          </p:cNvSpPr>
          <p:nvPr>
            <p:ph type="title"/>
          </p:nvPr>
        </p:nvSpPr>
        <p:spPr>
          <a:xfrm>
            <a:off x="734859" y="943888"/>
            <a:ext cx="7466606" cy="889348"/>
          </a:xfrm>
        </p:spPr>
        <p:txBody>
          <a:bodyPr>
            <a:noAutofit/>
          </a:bodyPr>
          <a:lstStyle/>
          <a:p>
            <a:r>
              <a:rPr lang="tr-TR" sz="3600" b="1" dirty="0">
                <a:latin typeface="Avenir Next" panose="020B0503020202020204" pitchFamily="34" charset="0"/>
              </a:rPr>
              <a:t>21. YÜZYILDA DEĞİŞEN</a:t>
            </a:r>
            <a:br>
              <a:rPr lang="tr-TR" sz="3600" b="1" dirty="0">
                <a:latin typeface="Avenir Next" panose="020B0503020202020204" pitchFamily="34" charset="0"/>
              </a:rPr>
            </a:br>
            <a:r>
              <a:rPr lang="tr-TR" sz="3600" b="1" dirty="0">
                <a:latin typeface="Avenir Next" panose="020B0503020202020204" pitchFamily="34" charset="0"/>
              </a:rPr>
              <a:t>EĞİTİM PARADİGMASI</a:t>
            </a:r>
          </a:p>
        </p:txBody>
      </p:sp>
    </p:spTree>
    <p:extLst>
      <p:ext uri="{BB962C8B-B14F-4D97-AF65-F5344CB8AC3E}">
        <p14:creationId xmlns:p14="http://schemas.microsoft.com/office/powerpoint/2010/main" val="146586651"/>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Belge" ma:contentTypeID="0x010100901A6D4236FCB04595C5DE4D24D43330" ma:contentTypeVersion="9" ma:contentTypeDescription="Yeni belge oluşturun." ma:contentTypeScope="" ma:versionID="5c0bf42a5f497c8ae3b058f012ccbae1">
  <xsd:schema xmlns:xsd="http://www.w3.org/2001/XMLSchema" xmlns:xs="http://www.w3.org/2001/XMLSchema" xmlns:p="http://schemas.microsoft.com/office/2006/metadata/properties" xmlns:ns3="42607e19-0482-4ac9-aff8-3839ac835816" xmlns:ns4="c9260edf-b79a-4783-a5dd-e6ee666fddf1" targetNamespace="http://schemas.microsoft.com/office/2006/metadata/properties" ma:root="true" ma:fieldsID="1f4e2f97c618def4229aa2409ea9c466" ns3:_="" ns4:_="">
    <xsd:import namespace="42607e19-0482-4ac9-aff8-3839ac835816"/>
    <xsd:import namespace="c9260edf-b79a-4783-a5dd-e6ee666fddf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607e19-0482-4ac9-aff8-3839ac8358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9260edf-b79a-4783-a5dd-e6ee666fddf1" elementFormDefault="qualified">
    <xsd:import namespace="http://schemas.microsoft.com/office/2006/documentManagement/types"/>
    <xsd:import namespace="http://schemas.microsoft.com/office/infopath/2007/PartnerControls"/>
    <xsd:element name="SharedWithUsers" ma:index="10" nillable="true" ma:displayName="Paylaşılanl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Ayrıntıları ile Paylaşıldı" ma:internalName="SharedWithDetails" ma:readOnly="true">
      <xsd:simpleType>
        <xsd:restriction base="dms:Note">
          <xsd:maxLength value="255"/>
        </xsd:restriction>
      </xsd:simpleType>
    </xsd:element>
    <xsd:element name="SharingHintHash" ma:index="12" nillable="true" ma:displayName="İpucu Paylaşımı Karması"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7402D5-D17E-4B0E-8731-6C19078BDE29}">
  <ds:schemaRefs>
    <ds:schemaRef ds:uri="http://schemas.microsoft.com/sharepoint/v3/contenttype/forms"/>
  </ds:schemaRefs>
</ds:datastoreItem>
</file>

<file path=customXml/itemProps2.xml><?xml version="1.0" encoding="utf-8"?>
<ds:datastoreItem xmlns:ds="http://schemas.openxmlformats.org/officeDocument/2006/customXml" ds:itemID="{BB51F41E-D590-4B23-A213-0E9EEB85A2A7}">
  <ds:schemaRefs>
    <ds:schemaRef ds:uri="c9260edf-b79a-4783-a5dd-e6ee666fddf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42607e19-0482-4ac9-aff8-3839ac835816"/>
    <ds:schemaRef ds:uri="http://purl.org/dc/elements/1.1/"/>
    <ds:schemaRef ds:uri="http://schemas.openxmlformats.org/package/2006/metadata/core-properties"/>
    <ds:schemaRef ds:uri="http://purl.org/dc/dcmitype/"/>
    <ds:schemaRef ds:uri="http://purl.org/dc/terms/"/>
  </ds:schemaRefs>
</ds:datastoreItem>
</file>

<file path=customXml/itemProps3.xml><?xml version="1.0" encoding="utf-8"?>
<ds:datastoreItem xmlns:ds="http://schemas.openxmlformats.org/officeDocument/2006/customXml" ds:itemID="{3303F431-1646-4F5B-A19C-FDA01692F7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607e19-0482-4ac9-aff8-3839ac835816"/>
    <ds:schemaRef ds:uri="c9260edf-b79a-4783-a5dd-e6ee666fdd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3074</TotalTime>
  <Words>2182</Words>
  <Application>Microsoft Office PowerPoint</Application>
  <PresentationFormat>Geniş ekran</PresentationFormat>
  <Paragraphs>273</Paragraphs>
  <Slides>56</Slides>
  <Notes>5</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56</vt:i4>
      </vt:variant>
    </vt:vector>
  </HeadingPairs>
  <TitlesOfParts>
    <vt:vector size="65" baseType="lpstr">
      <vt:lpstr>.Apple Color Emoji UI</vt:lpstr>
      <vt:lpstr>Arial</vt:lpstr>
      <vt:lpstr>Avenir Next</vt:lpstr>
      <vt:lpstr>Calibri</vt:lpstr>
      <vt:lpstr>Calibri Light</vt:lpstr>
      <vt:lpstr>Noteworthy Light</vt:lpstr>
      <vt:lpstr>Times New Roman</vt:lpstr>
      <vt:lpstr>Wingdings</vt:lpstr>
      <vt:lpstr>Office Teması</vt:lpstr>
      <vt:lpstr>Yetişkin Eğitiminde Ölçme ve Değerlendirme Temel Düzey Eğitici Eğitimi 8 Nisan 2025</vt:lpstr>
      <vt:lpstr>21. YÜZYILDA DEĞİŞEN EĞİTİM PARADİGMASI</vt:lpstr>
      <vt:lpstr>21. YÜZYILDA DEĞİŞEN ÜRETİM PARADİGMASI</vt:lpstr>
      <vt:lpstr>21. YÜZYILDA DEĞİŞEN EĞİTİM PARADİGMASI</vt:lpstr>
      <vt:lpstr>PowerPoint Sunusu</vt:lpstr>
      <vt:lpstr>PowerPoint Sunusu</vt:lpstr>
      <vt:lpstr>PowerPoint Sunusu</vt:lpstr>
      <vt:lpstr>21. YÜZYILDA DEĞİŞEN EĞİTİM PARADİGMASI</vt:lpstr>
      <vt:lpstr>21. YÜZYILDA DEĞİŞEN EĞİTİM PARADİGMASI</vt:lpstr>
      <vt:lpstr>21. YÜZYILDA DEĞİŞEN EĞİTİM PARADİGMASI</vt:lpstr>
      <vt:lpstr>21. YÜZYILDA DEĞİŞEN EĞİTİM PARADİGMASI</vt:lpstr>
      <vt:lpstr>PowerPoint Sunusu</vt:lpstr>
      <vt:lpstr>PowerPoint Sunusu</vt:lpstr>
      <vt:lpstr>GELENEKSEL YÖNTEMLER</vt:lpstr>
      <vt:lpstr>AÇIK UÇLU SORULAR</vt:lpstr>
      <vt:lpstr>ESSAY (YAZILI YOKLAMA)</vt:lpstr>
      <vt:lpstr>PowerPoint Sunusu</vt:lpstr>
      <vt:lpstr>PowerPoint Sunusu</vt:lpstr>
      <vt:lpstr>PowerPoint Sunusu</vt:lpstr>
      <vt:lpstr>ESSAY (YAZILI YOKLAMA)</vt:lpstr>
      <vt:lpstr>ESSAY (YAZILI YOKLAMA)</vt:lpstr>
      <vt:lpstr>ESSAY (YAZILI YOKLAMA)</vt:lpstr>
      <vt:lpstr>ESSAY’DE NESNELLİĞİ ARTIRMA YOLLARI</vt:lpstr>
      <vt:lpstr>ESSAY’DE NESNELLİĞİ ARTIRMA YOLLARI</vt:lpstr>
      <vt:lpstr>ESSAY’DE NESNELLİĞİ ARTIRMA YOLLARI</vt:lpstr>
      <vt:lpstr>ESSAY’DE NESNELLİĞİ ARTIRMA YOLLARI</vt:lpstr>
      <vt:lpstr>PowerPoint Sunusu</vt:lpstr>
      <vt:lpstr>DESTEKLEYİCİ DEĞERLENDİRME YAKLAŞIMLARI</vt:lpstr>
      <vt:lpstr>DESTEKLEYİCİ DEĞERLENDİRME YAKLAŞIMLARI</vt:lpstr>
      <vt:lpstr>DESTEKLEYİCİ DEĞERLENDİRME YAKLAŞIMLARI</vt:lpstr>
      <vt:lpstr>DESTEKLEYİCİ DEĞERLENDİRME YAKLAŞIMLARI</vt:lpstr>
      <vt:lpstr>DESTEKLEYİCİ DEĞERLENDİRME YAKLAŞIMLARI</vt:lpstr>
      <vt:lpstr>DESTEKLEYİCİ DEĞERLENDİRME YAKLAŞIMLARI</vt:lpstr>
      <vt:lpstr>DESTEKLEYİCİ DEĞERLENDİRME YAKLAŞIMLARI</vt:lpstr>
      <vt:lpstr>DESTEKLEYİCİ DEĞERLENDİRME YAKLAŞIMLARI</vt:lpstr>
      <vt:lpstr>DESTEKLEYİCİ DEĞERLENDİRME YAKLAŞIMLARI</vt:lpstr>
      <vt:lpstr>DESTEKLEYİCİ DEĞERLENDİRME YAKLAŞIMLARI</vt:lpstr>
      <vt:lpstr>DESTEKLEYİCİ DEĞERLENDİRME YAKLAŞIMLARI</vt:lpstr>
      <vt:lpstr>DESTEKLEYİCİ DEĞERLENDİRME YAKLAŞIMLARI</vt:lpstr>
      <vt:lpstr>DESTEKLEYİCİ DEĞERLENDİRME YAKLAŞIMLARI</vt:lpstr>
      <vt:lpstr>DESTEKLEYİCİ DEĞERLENDİRME YAKLAŞIMLARI</vt:lpstr>
      <vt:lpstr>DESTEKLEYİCİ DEĞERLENDİRME YAKLAŞIMLARI</vt:lpstr>
      <vt:lpstr>DESTEKLEYİCİ DEĞERLENDİRME YAKLAŞIMLARI</vt:lpstr>
      <vt:lpstr>DESTEKLEYİCİ DEĞERLENDİRME YAKLAŞIMLARI</vt:lpstr>
      <vt:lpstr>DESTEKLEYİCİ DEĞERLENDİRME YAKLAŞIMLARI</vt:lpstr>
      <vt:lpstr>DESTEKLEYİCİ DEĞERLENDİRME YAKLAŞIMLARI</vt:lpstr>
      <vt:lpstr>DESTEKLEYİCİ DEĞERLENDİRME YAKLAŞIMLARI</vt:lpstr>
      <vt:lpstr>DESTEKLEYİCİ DEĞERLENDİRME YAKLAŞIMLARI</vt:lpstr>
      <vt:lpstr>DESTEKLEYİCİ DEĞERLENDİRME YAKLAŞIMLARI</vt:lpstr>
      <vt:lpstr>DESTEKLEYİCİ DEĞERLENDİRME YAKLAŞIMLARI</vt:lpstr>
      <vt:lpstr>DESTEKLEYİCİ DEĞERLENDİRME YAKLAŞIMLARI</vt:lpstr>
      <vt:lpstr>DESTEKLEYİCİ DEĞERLENDİRME YAKLAŞIMLARI</vt:lpstr>
      <vt:lpstr>DESTEKLEYİCİ DEĞERLENDİRME YAKLAŞIMLARI</vt:lpstr>
      <vt:lpstr>DESTEKLEYİCİ DEĞERLENDİRME YAKLAŞIMLARI</vt:lpstr>
      <vt:lpstr>DESTEKLEYİCİ DEĞERLENDİRME YAKLAŞIMLARI</vt:lpstr>
      <vt:lpstr>YÖNTEMLERİN KARŞILAŞTIRMASI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Cevdet VURAL</dc:creator>
  <cp:lastModifiedBy>Ilkay Arslan Boz</cp:lastModifiedBy>
  <cp:revision>170</cp:revision>
  <dcterms:created xsi:type="dcterms:W3CDTF">2022-04-25T06:33:36Z</dcterms:created>
  <dcterms:modified xsi:type="dcterms:W3CDTF">2025-04-08T13:26:16Z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0x010100901A6D4236FCB04595C5DE4D24D43330</vt:lpwstr>
  </property>
</Properties>
</file>